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16" r:id="rId1"/>
  </p:sldMasterIdLst>
  <p:sldIdLst>
    <p:sldId id="272" r:id="rId2"/>
    <p:sldId id="257" r:id="rId3"/>
    <p:sldId id="271" r:id="rId4"/>
    <p:sldId id="256" r:id="rId5"/>
    <p:sldId id="258" r:id="rId6"/>
    <p:sldId id="259" r:id="rId7"/>
    <p:sldId id="260" r:id="rId8"/>
    <p:sldId id="267" r:id="rId9"/>
    <p:sldId id="261" r:id="rId10"/>
    <p:sldId id="262" r:id="rId11"/>
    <p:sldId id="263" r:id="rId12"/>
    <p:sldId id="264" r:id="rId13"/>
    <p:sldId id="265" r:id="rId14"/>
    <p:sldId id="268" r:id="rId15"/>
    <p:sldId id="266" r:id="rId16"/>
    <p:sldId id="269" r:id="rId17"/>
    <p:sldId id="270" r:id="rId18"/>
    <p:sldId id="273" r:id="rId19"/>
    <p:sldId id="274" r:id="rId2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A10F"/>
    <a:srgbClr val="27C412"/>
    <a:srgbClr val="86B125"/>
    <a:srgbClr val="A1E30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600" y="3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/>
          <p:cNvSpPr>
            <a:spLocks noGrp="1"/>
          </p:cNvSpPr>
          <p:nvPr>
            <p:ph type="ctrTitle"/>
          </p:nvPr>
        </p:nvSpPr>
        <p:spPr>
          <a:xfrm>
            <a:off x="722376" y="2688336"/>
            <a:ext cx="7772400" cy="3108960"/>
          </a:xfrm>
        </p:spPr>
        <p:txBody>
          <a:bodyPr anchor="t" anchorCtr="0">
            <a:noAutofit/>
          </a:bodyPr>
          <a:lstStyle>
            <a:lvl1pPr algn="ctr">
              <a:defRPr lang="en-US" sz="6200" b="1" cap="none" spc="0" dirty="0" smtClean="0">
                <a:ln w="1905"/>
                <a:gradFill>
                  <a:gsLst>
                    <a:gs pos="0">
                      <a:schemeClr val="tx2">
                        <a:shade val="30000"/>
                        <a:satMod val="255000"/>
                      </a:schemeClr>
                    </a:gs>
                    <a:gs pos="58000">
                      <a:schemeClr val="tx2">
                        <a:tint val="90000"/>
                        <a:satMod val="300000"/>
                      </a:schemeClr>
                    </a:gs>
                    <a:gs pos="100000">
                      <a:schemeClr val="tx2">
                        <a:tint val="80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ubTitle" idx="1"/>
          </p:nvPr>
        </p:nvSpPr>
        <p:spPr>
          <a:xfrm>
            <a:off x="722376" y="1133856"/>
            <a:ext cx="7772400" cy="1508760"/>
          </a:xfrm>
        </p:spPr>
        <p:txBody>
          <a:bodyPr anchor="b">
            <a:normAutofit/>
          </a:bodyPr>
          <a:lstStyle>
            <a:lvl1pPr marL="0" indent="0" algn="ctr">
              <a:buNone/>
              <a:defRPr lang="en-US" sz="2200" b="0">
                <a:solidFill>
                  <a:schemeClr val="tx2">
                    <a:shade val="55000"/>
                  </a:schemeClr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18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fld id="{4C0415A9-3AE2-4EDC-B4C9-C629B42CA87F}" type="datetimeFigureOut">
              <a:rPr lang="cs-CZ" smtClean="0"/>
              <a:pPr/>
              <a:t>2.5.2012</a:t>
            </a:fld>
            <a:endParaRPr lang="cs-CZ"/>
          </a:p>
        </p:txBody>
      </p:sp>
      <p:sp>
        <p:nvSpPr>
          <p:cNvPr id="9" name="Rectangle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fld id="{9AB74B36-D273-44CC-8186-9D13866129D9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5" name="Rectangle 2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415A9-3AE2-4EDC-B4C9-C629B42CA87F}" type="datetimeFigureOut">
              <a:rPr lang="cs-CZ" smtClean="0"/>
              <a:pPr/>
              <a:t>2.5.2012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74B36-D273-44CC-8186-9D13866129D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415A9-3AE2-4EDC-B4C9-C629B42CA87F}" type="datetimeFigureOut">
              <a:rPr lang="cs-CZ" smtClean="0"/>
              <a:pPr/>
              <a:t>2.5.2012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74B36-D273-44CC-8186-9D13866129D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415A9-3AE2-4EDC-B4C9-C629B42CA87F}" type="datetimeFigureOut">
              <a:rPr lang="cs-CZ" smtClean="0"/>
              <a:pPr/>
              <a:t>2.5.2012</a:t>
            </a:fld>
            <a:endParaRPr lang="cs-CZ"/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74B36-D273-44CC-8186-9D13866129D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690563" y="491696"/>
            <a:ext cx="7762875" cy="5874608"/>
          </a:xfrm>
          <a:prstGeom prst="roundRect">
            <a:avLst>
              <a:gd name="adj" fmla="val 2238"/>
            </a:avLst>
          </a:prstGeom>
          <a:gradFill rotWithShape="1">
            <a:gsLst>
              <a:gs pos="0">
                <a:schemeClr val="bg1">
                  <a:satMod val="300000"/>
                  <a:alpha val="50000"/>
                </a:schemeClr>
              </a:gs>
              <a:gs pos="35000">
                <a:schemeClr val="bg1">
                  <a:satMod val="300000"/>
                  <a:alpha val="87000"/>
                </a:schemeClr>
              </a:gs>
              <a:gs pos="50000">
                <a:schemeClr val="bg1">
                  <a:satMod val="300000"/>
                  <a:alpha val="92000"/>
                </a:schemeClr>
              </a:gs>
              <a:gs pos="60000">
                <a:schemeClr val="bg1">
                  <a:satMod val="300000"/>
                  <a:alpha val="89000"/>
                </a:schemeClr>
              </a:gs>
              <a:gs pos="100000">
                <a:schemeClr val="bg1">
                  <a:satMod val="300000"/>
                  <a:alpha val="55000"/>
                </a:schemeClr>
              </a:gs>
            </a:gsLst>
            <a:lin ang="5400000" scaled="1"/>
          </a:gradFill>
          <a:ln>
            <a:noFill/>
          </a:ln>
          <a:effectLst>
            <a:outerShdw blurRad="63500" dist="45720" dir="5400000" algn="t" rotWithShape="0">
              <a:schemeClr val="bg2">
                <a:shade val="30000"/>
                <a:satMod val="250000"/>
                <a:alpha val="90000"/>
              </a:scheme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500000"/>
            </a:lightRig>
          </a:scene3d>
          <a:sp3d contourW="6350" prstMaterial="powder">
            <a:bevelT w="50800" h="63500"/>
            <a:contourClr>
              <a:schemeClr val="bg2">
                <a:shade val="90000"/>
                <a:lumMod val="55000"/>
              </a:schemeClr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777240" y="795996"/>
            <a:ext cx="7589520" cy="3112843"/>
          </a:xfrm>
        </p:spPr>
        <p:txBody>
          <a:bodyPr anchor="b">
            <a:normAutofit/>
          </a:bodyPr>
          <a:lstStyle>
            <a:lvl1pPr algn="ctr">
              <a:buNone/>
              <a:defRPr lang="en-US" sz="6200" b="1" cap="none" spc="0" dirty="0">
                <a:ln w="1905"/>
                <a:gradFill>
                  <a:gsLst>
                    <a:gs pos="0">
                      <a:schemeClr val="tx2">
                        <a:shade val="30000"/>
                        <a:satMod val="255000"/>
                      </a:schemeClr>
                    </a:gs>
                    <a:gs pos="58000">
                      <a:schemeClr val="tx2">
                        <a:tint val="90000"/>
                        <a:satMod val="300000"/>
                      </a:schemeClr>
                    </a:gs>
                    <a:gs pos="100000">
                      <a:schemeClr val="tx2">
                        <a:tint val="80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>
          <a:xfrm>
            <a:off x="777240" y="3948552"/>
            <a:ext cx="7589520" cy="1509712"/>
          </a:xfrm>
        </p:spPr>
        <p:txBody>
          <a:bodyPr anchor="t">
            <a:normAutofit/>
          </a:bodyPr>
          <a:lstStyle>
            <a:lvl1pPr indent="0" algn="ctr">
              <a:buNone/>
              <a:defRPr lang="en-US" sz="2200" b="0" smtClean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>
          <a:xfrm>
            <a:off x="762000" y="5958840"/>
            <a:ext cx="2133600" cy="365760"/>
          </a:xfrm>
        </p:spPr>
        <p:txBody>
          <a:bodyPr/>
          <a:lstStyle/>
          <a:p>
            <a:fld id="{4C0415A9-3AE2-4EDC-B4C9-C629B42CA87F}" type="datetimeFigureOut">
              <a:rPr lang="cs-CZ" smtClean="0"/>
              <a:pPr/>
              <a:t>2.5.2012</a:t>
            </a:fld>
            <a:endParaRPr lang="cs-CZ"/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>
          <a:xfrm>
            <a:off x="3124200" y="5958840"/>
            <a:ext cx="2895600" cy="365760"/>
          </a:xfrm>
        </p:spPr>
        <p:txBody>
          <a:bodyPr/>
          <a:lstStyle/>
          <a:p>
            <a:endParaRPr lang="cs-CZ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>
          <a:xfrm>
            <a:off x="6248400" y="5958840"/>
            <a:ext cx="2133600" cy="365760"/>
          </a:xfrm>
        </p:spPr>
        <p:txBody>
          <a:bodyPr/>
          <a:lstStyle/>
          <a:p>
            <a:fld id="{9AB74B36-D273-44CC-8186-9D13866129D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415A9-3AE2-4EDC-B4C9-C629B42CA87F}" type="datetimeFigureOut">
              <a:rPr lang="cs-CZ" smtClean="0"/>
              <a:pPr/>
              <a:t>2.5.2012</a:t>
            </a:fld>
            <a:endParaRPr lang="cs-CZ"/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74B36-D273-44CC-8186-9D13866129D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 rot="16200000">
            <a:off x="-1965960" y="2785402"/>
            <a:ext cx="5760720" cy="914400"/>
          </a:xfrm>
        </p:spPr>
        <p:txBody>
          <a:bodyPr lIns="91440" rIns="91440" anchor="ctr">
            <a:noAutofit/>
          </a:bodyPr>
          <a:lstStyle>
            <a:lvl1pPr algn="ctr">
              <a:defRPr sz="35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1600200" y="547468"/>
            <a:ext cx="3383280" cy="639762"/>
          </a:xfrm>
          <a:prstGeom prst="roundRect">
            <a:avLst>
              <a:gd name="adj" fmla="val 6772"/>
            </a:avLst>
          </a:prstGeom>
          <a:solidFill>
            <a:schemeClr val="bg1">
              <a:alpha val="55000"/>
            </a:schemeClr>
          </a:solidFill>
          <a:ln w="12700">
            <a:solidFill>
              <a:schemeClr val="bg1"/>
            </a:solidFill>
          </a:ln>
        </p:spPr>
        <p:txBody>
          <a:bodyPr lIns="91440" tIns="91440" rIns="91440" bIns="91440" anchor="ctr">
            <a:noAutofit/>
          </a:bodyPr>
          <a:lstStyle>
            <a:lvl1pPr marL="0" indent="0" algn="l">
              <a:buNone/>
              <a:defRPr sz="16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1600200" y="1322362"/>
            <a:ext cx="3383280" cy="4800600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Rectangle 4"/>
          <p:cNvSpPr>
            <a:spLocks noGrp="1"/>
          </p:cNvSpPr>
          <p:nvPr>
            <p:ph type="body" sz="quarter" idx="3"/>
          </p:nvPr>
        </p:nvSpPr>
        <p:spPr>
          <a:xfrm>
            <a:off x="5128846" y="547468"/>
            <a:ext cx="3383280" cy="639762"/>
          </a:xfrm>
          <a:prstGeom prst="roundRect">
            <a:avLst>
              <a:gd name="adj" fmla="val 5673"/>
            </a:avLst>
          </a:prstGeom>
          <a:solidFill>
            <a:schemeClr val="bg1">
              <a:alpha val="55000"/>
            </a:schemeClr>
          </a:solidFill>
          <a:ln w="12700">
            <a:solidFill>
              <a:schemeClr val="bg1"/>
            </a:solidFill>
          </a:ln>
        </p:spPr>
        <p:txBody>
          <a:bodyPr lIns="91440" tIns="91440" rIns="91440" bIns="91440" anchor="ctr">
            <a:noAutofit/>
          </a:bodyPr>
          <a:lstStyle>
            <a:lvl1pPr marL="0" indent="0" algn="l">
              <a:buNone/>
              <a:defRPr sz="16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Rectangle 5"/>
          <p:cNvSpPr>
            <a:spLocks noGrp="1"/>
          </p:cNvSpPr>
          <p:nvPr>
            <p:ph sz="quarter" idx="4"/>
          </p:nvPr>
        </p:nvSpPr>
        <p:spPr>
          <a:xfrm>
            <a:off x="5128846" y="1322362"/>
            <a:ext cx="3383280" cy="4800600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415A9-3AE2-4EDC-B4C9-C629B42CA87F}" type="datetimeFigureOut">
              <a:rPr lang="cs-CZ" smtClean="0"/>
              <a:pPr/>
              <a:t>2.5.2012</a:t>
            </a:fld>
            <a:endParaRPr lang="cs-CZ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2"/>
          </p:nvPr>
        </p:nvSpPr>
        <p:spPr>
          <a:xfrm>
            <a:off x="6553200" y="6214404"/>
            <a:ext cx="2133600" cy="365760"/>
          </a:xfrm>
        </p:spPr>
        <p:txBody>
          <a:bodyPr/>
          <a:lstStyle/>
          <a:p>
            <a:fld id="{9AB74B36-D273-44CC-8186-9D13866129D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415A9-3AE2-4EDC-B4C9-C629B42CA87F}" type="datetimeFigureOut">
              <a:rPr lang="cs-CZ" smtClean="0"/>
              <a:pPr/>
              <a:t>2.5.2012</a:t>
            </a:fld>
            <a:endParaRPr lang="cs-CZ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74B36-D273-44CC-8186-9D13866129D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415A9-3AE2-4EDC-B4C9-C629B42CA87F}" type="datetimeFigureOut">
              <a:rPr lang="cs-CZ" smtClean="0"/>
              <a:pPr/>
              <a:t>2.5.2012</a:t>
            </a:fld>
            <a:endParaRPr lang="cs-CZ"/>
          </a:p>
        </p:txBody>
      </p:sp>
      <p:sp>
        <p:nvSpPr>
          <p:cNvPr id="3" name="Rectangl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74B36-D273-44CC-8186-9D13866129D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 rot="16200000">
            <a:off x="-1828801" y="2888565"/>
            <a:ext cx="5486400" cy="914400"/>
          </a:xfrm>
        </p:spPr>
        <p:txBody>
          <a:bodyPr anchor="b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/>
          </a:bodyPr>
          <a:lstStyle>
            <a:lvl1pPr algn="l">
              <a:defRPr sz="2800" b="1">
                <a:solidFill>
                  <a:schemeClr val="tx2"/>
                </a:solidFill>
                <a:effectLst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2590800" y="602566"/>
            <a:ext cx="5943600" cy="54864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body" sz="half" idx="2"/>
          </p:nvPr>
        </p:nvSpPr>
        <p:spPr>
          <a:xfrm rot="16200000">
            <a:off x="-859303" y="2888566"/>
            <a:ext cx="5486400" cy="914400"/>
          </a:xfrm>
        </p:spPr>
        <p:txBody>
          <a:bodyPr lIns="91440" rIns="91440"/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415A9-3AE2-4EDC-B4C9-C629B42CA87F}" type="datetimeFigureOut">
              <a:rPr lang="cs-CZ" smtClean="0"/>
              <a:pPr/>
              <a:t>2.5.2012</a:t>
            </a:fld>
            <a:endParaRPr lang="cs-CZ"/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>
          <a:xfrm>
            <a:off x="6553200" y="6214404"/>
            <a:ext cx="2133600" cy="365760"/>
          </a:xfrm>
        </p:spPr>
        <p:txBody>
          <a:bodyPr/>
          <a:lstStyle/>
          <a:p>
            <a:fld id="{9AB74B36-D273-44CC-8186-9D13866129D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740812" y="794822"/>
            <a:ext cx="3960051" cy="5294376"/>
          </a:xfrm>
          <a:prstGeom prst="roundRect">
            <a:avLst>
              <a:gd name="adj" fmla="val 3541"/>
            </a:avLst>
          </a:prstGeom>
          <a:solidFill>
            <a:srgbClr val="FFFFFF">
              <a:alpha val="40000"/>
            </a:srgb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5277728" y="3501743"/>
            <a:ext cx="3200400" cy="1143000"/>
          </a:xfrm>
        </p:spPr>
        <p:txBody>
          <a:bodyPr anchor="t">
            <a:noAutofit/>
            <a:scene3d>
              <a:camera prst="orthographicFront"/>
              <a:lightRig rig="soft" dir="t">
                <a:rot lat="0" lon="0" rev="2100000"/>
              </a:lightRig>
            </a:scene3d>
            <a:sp3d prstMaterial="matte"/>
          </a:bodyPr>
          <a:lstStyle>
            <a:lvl1pPr algn="ctr">
              <a:buNone/>
              <a:defRPr sz="2600" b="1">
                <a:solidFill>
                  <a:schemeClr val="tx2"/>
                </a:solidFill>
                <a:effectLst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pic" idx="1"/>
          </p:nvPr>
        </p:nvSpPr>
        <p:spPr>
          <a:xfrm>
            <a:off x="527537" y="821202"/>
            <a:ext cx="4550899" cy="5215597"/>
          </a:xfrm>
          <a:prstGeom prst="roundRect">
            <a:avLst>
              <a:gd name="adj" fmla="val 622"/>
            </a:avLst>
          </a:prstGeom>
          <a:solidFill>
            <a:schemeClr val="bg1">
              <a:lumMod val="85000"/>
            </a:schemeClr>
          </a:solidFill>
          <a:ln w="101600">
            <a:solidFill>
              <a:srgbClr val="FFFFFF"/>
            </a:solidFill>
            <a:miter lim="800000"/>
          </a:ln>
          <a:effectLst>
            <a:outerShdw blurRad="65000" dist="25000" dir="5400000" algn="t" rotWithShape="0">
              <a:schemeClr val="bg2">
                <a:shade val="30000"/>
                <a:satMod val="250000"/>
                <a:alpha val="85000"/>
              </a:schemeClr>
            </a:outerShdw>
          </a:effectLst>
          <a:scene3d>
            <a:camera prst="orthographicFront"/>
            <a:lightRig rig="soft" dir="t">
              <a:rot lat="0" lon="0" rev="20100000"/>
            </a:lightRig>
          </a:scene3d>
          <a:sp3d contourW="3810">
            <a:bevelT w="95250" h="25400"/>
            <a:contourClr>
              <a:schemeClr val="bg2">
                <a:shade val="45000"/>
                <a:satMod val="145000"/>
              </a:schemeClr>
            </a:contourClr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>
            <a:lvl1pPr>
              <a:buNone/>
              <a:defRPr sz="3200">
                <a:solidFill>
                  <a:schemeClr val="tx1"/>
                </a:solidFill>
              </a:defRPr>
            </a:lvl1pPr>
          </a:lstStyle>
          <a:p>
            <a:r>
              <a:rPr lang="cs-CZ" sz="2000" smtClean="0"/>
              <a:t>Kliknutím na ikonu přidáte obrázek.</a:t>
            </a:r>
            <a:endParaRPr lang="en-US" sz="2000" dirty="0"/>
          </a:p>
        </p:txBody>
      </p:sp>
      <p:sp>
        <p:nvSpPr>
          <p:cNvPr id="4" name="Rectangle 4"/>
          <p:cNvSpPr>
            <a:spLocks noGrp="1"/>
          </p:cNvSpPr>
          <p:nvPr>
            <p:ph type="body" sz="half" idx="2"/>
          </p:nvPr>
        </p:nvSpPr>
        <p:spPr>
          <a:xfrm>
            <a:off x="5277728" y="1600200"/>
            <a:ext cx="3200400" cy="1825343"/>
          </a:xfrm>
        </p:spPr>
        <p:txBody>
          <a:bodyPr bIns="0" anchor="b">
            <a:normAutofit/>
          </a:bodyPr>
          <a:lstStyle>
            <a:lvl1pPr marL="0" marR="0" indent="0" algn="ctr">
              <a:buFontTx/>
              <a:buNone/>
              <a:defRPr sz="1300">
                <a:solidFill>
                  <a:schemeClr val="tx1">
                    <a:tint val="95000"/>
                  </a:schemeClr>
                </a:solidFill>
              </a:defRPr>
            </a:lvl1pPr>
            <a:lvl2pPr marL="460375" marR="0" indent="-112713">
              <a:buFontTx/>
              <a:buNone/>
              <a:defRPr sz="1200"/>
            </a:lvl2pPr>
            <a:lvl3pPr marL="914400" marR="0" indent="-117475">
              <a:buFontTx/>
              <a:buNone/>
              <a:defRPr sz="1000"/>
            </a:lvl3pPr>
            <a:lvl4pPr marL="1316038" marR="0" indent="-112713">
              <a:buFontTx/>
              <a:buNone/>
              <a:defRPr sz="900"/>
            </a:lvl4pPr>
            <a:lvl5pPr marL="1711325" marR="0" indent="-117475">
              <a:buFontTx/>
              <a:buNone/>
              <a:defRPr sz="900"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415A9-3AE2-4EDC-B4C9-C629B42CA87F}" type="datetimeFigureOut">
              <a:rPr lang="cs-CZ" smtClean="0"/>
              <a:pPr/>
              <a:t>2.5.2012</a:t>
            </a:fld>
            <a:endParaRPr lang="cs-CZ"/>
          </a:p>
        </p:txBody>
      </p:sp>
      <p:sp>
        <p:nvSpPr>
          <p:cNvPr id="6" name="Rectangl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74B36-D273-44CC-8186-9D13866129D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342900" y="228600"/>
            <a:ext cx="8458200" cy="6400800"/>
          </a:xfrm>
          <a:prstGeom prst="roundRect">
            <a:avLst>
              <a:gd name="adj" fmla="val 2238"/>
            </a:avLst>
          </a:prstGeom>
          <a:gradFill rotWithShape="1">
            <a:gsLst>
              <a:gs pos="0">
                <a:schemeClr val="bg1">
                  <a:satMod val="300000"/>
                  <a:alpha val="50000"/>
                </a:schemeClr>
              </a:gs>
              <a:gs pos="35000">
                <a:schemeClr val="bg1">
                  <a:satMod val="300000"/>
                  <a:alpha val="87000"/>
                </a:schemeClr>
              </a:gs>
              <a:gs pos="50000">
                <a:schemeClr val="bg1">
                  <a:satMod val="300000"/>
                  <a:alpha val="92000"/>
                </a:schemeClr>
              </a:gs>
              <a:gs pos="60000">
                <a:schemeClr val="bg1">
                  <a:satMod val="300000"/>
                  <a:alpha val="89000"/>
                </a:schemeClr>
              </a:gs>
              <a:gs pos="100000">
                <a:schemeClr val="bg1">
                  <a:satMod val="300000"/>
                  <a:alpha val="55000"/>
                </a:schemeClr>
              </a:gs>
            </a:gsLst>
            <a:lin ang="5400000" scaled="1"/>
          </a:gradFill>
          <a:ln>
            <a:noFill/>
          </a:ln>
          <a:effectLst>
            <a:outerShdw blurRad="63500" dist="45720" dir="5400000" algn="t" rotWithShape="0">
              <a:schemeClr val="bg2">
                <a:shade val="30000"/>
                <a:satMod val="250000"/>
                <a:alpha val="90000"/>
              </a:scheme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500000"/>
            </a:lightRig>
          </a:scene3d>
          <a:sp3d contourW="6350" prstMaterial="powder">
            <a:bevelT w="50800" h="63500"/>
            <a:contourClr>
              <a:schemeClr val="bg2">
                <a:shade val="90000"/>
                <a:lumMod val="55000"/>
              </a:schemeClr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" name="Rectangle 10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anchor="b" anchorCtr="0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5" name="Rectangle 11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45720" rIns="45720" anchor="t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 smtClean="0"/>
          </a:p>
        </p:txBody>
      </p:sp>
      <p:sp>
        <p:nvSpPr>
          <p:cNvPr id="27" name="Rectangle 22"/>
          <p:cNvSpPr>
            <a:spLocks noGrp="1"/>
          </p:cNvSpPr>
          <p:nvPr>
            <p:ph type="dt" sz="half" idx="2"/>
          </p:nvPr>
        </p:nvSpPr>
        <p:spPr>
          <a:xfrm>
            <a:off x="457200" y="6214404"/>
            <a:ext cx="2133600" cy="365760"/>
          </a:xfrm>
          <a:prstGeom prst="rect">
            <a:avLst/>
          </a:prstGeom>
        </p:spPr>
        <p:txBody>
          <a:bodyPr anchor="b" anchorCtr="0"/>
          <a:lstStyle>
            <a:lvl1pPr>
              <a:defRPr lang="en-US" sz="1000" b="0" smtClean="0">
                <a:solidFill>
                  <a:schemeClr val="tx2">
                    <a:tint val="75000"/>
                    <a:satMod val="150000"/>
                  </a:schemeClr>
                </a:solidFill>
                <a:latin typeface="+mn-lt"/>
                <a:ea typeface="+mn-lt"/>
                <a:cs typeface="+mn-lt"/>
              </a:defRPr>
            </a:lvl1pPr>
          </a:lstStyle>
          <a:p>
            <a:fld id="{4C0415A9-3AE2-4EDC-B4C9-C629B42CA87F}" type="datetimeFigureOut">
              <a:rPr lang="cs-CZ" smtClean="0"/>
              <a:pPr/>
              <a:t>2.5.2012</a:t>
            </a:fld>
            <a:endParaRPr lang="cs-CZ"/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3"/>
          </p:nvPr>
        </p:nvSpPr>
        <p:spPr>
          <a:xfrm>
            <a:off x="3124200" y="6214404"/>
            <a:ext cx="2895600" cy="365760"/>
          </a:xfrm>
          <a:prstGeom prst="rect">
            <a:avLst/>
          </a:prstGeom>
        </p:spPr>
        <p:txBody>
          <a:bodyPr anchor="b" anchorCtr="0"/>
          <a:lstStyle>
            <a:lvl1pPr algn="ctr">
              <a:defRPr lang="en-US" sz="1000" b="0" smtClean="0">
                <a:solidFill>
                  <a:schemeClr val="tx2">
                    <a:tint val="75000"/>
                    <a:satMod val="150000"/>
                  </a:schemeClr>
                </a:solidFill>
                <a:latin typeface="+mn-lt"/>
                <a:ea typeface="+mn-lt"/>
                <a:cs typeface="+mn-lt"/>
              </a:defRPr>
            </a:lvl1pPr>
          </a:lstStyle>
          <a:p>
            <a:endParaRPr lang="cs-CZ"/>
          </a:p>
        </p:txBody>
      </p:sp>
      <p:sp>
        <p:nvSpPr>
          <p:cNvPr id="13" name="Rectangle 15"/>
          <p:cNvSpPr>
            <a:spLocks noGrp="1"/>
          </p:cNvSpPr>
          <p:nvPr>
            <p:ph type="sldNum" sz="quarter" idx="4"/>
          </p:nvPr>
        </p:nvSpPr>
        <p:spPr>
          <a:xfrm>
            <a:off x="6553200" y="6214404"/>
            <a:ext cx="2133600" cy="365760"/>
          </a:xfrm>
          <a:prstGeom prst="rect">
            <a:avLst/>
          </a:prstGeom>
        </p:spPr>
        <p:txBody>
          <a:bodyPr anchor="b" anchorCtr="0"/>
          <a:lstStyle>
            <a:lvl1pPr algn="r">
              <a:defRPr lang="en-US" sz="1000" b="0" smtClean="0">
                <a:solidFill>
                  <a:schemeClr val="tx2">
                    <a:tint val="75000"/>
                    <a:satMod val="150000"/>
                  </a:schemeClr>
                </a:solidFill>
                <a:latin typeface="+mn-lt"/>
                <a:ea typeface="+mn-lt"/>
                <a:cs typeface="+mn-lt"/>
              </a:defRPr>
            </a:lvl1pPr>
          </a:lstStyle>
          <a:p>
            <a:fld id="{9AB74B36-D273-44CC-8186-9D13866129D9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  <p:sldLayoutId id="2147484127" r:id="rId11"/>
  </p:sldLayoutIdLst>
  <p:txStyles>
    <p:titleStyle>
      <a:defPPr>
        <a:defRPr sz="4400">
          <a:solidFill>
            <a:schemeClr val="tx2">
              <a:shade val="80000"/>
              <a:satMod val="150000"/>
            </a:schemeClr>
          </a:solidFill>
          <a:latin typeface="+mj-lt"/>
          <a:ea typeface="+mj-ea"/>
          <a:cs typeface="+mj-cs"/>
        </a:defRPr>
      </a:defPPr>
      <a:lvl1pPr algn="ctr" eaLnBrk="1" hangingPunct="1">
        <a:buNone/>
        <a:defRPr lang="en-US" sz="5300" b="1" strike="noStrike" kern="1200" baseline="0" dirty="0" smtClean="0">
          <a:solidFill>
            <a:schemeClr val="tx2">
              <a:shade val="85000"/>
              <a:satMod val="150000"/>
            </a:schemeClr>
          </a:solidFill>
          <a:effectLst/>
          <a:latin typeface="+mj-lt"/>
          <a:ea typeface="+mj-lt"/>
          <a:cs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457200" indent="-274320" algn="l" eaLnBrk="1" hangingPunct="1">
        <a:buClr>
          <a:schemeClr val="accent1"/>
        </a:buClr>
        <a:buSzPct val="80000"/>
        <a:buFont typeface="Wingdings 2" pitchFamily="18" charset="2"/>
        <a:buChar char="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marL="758952" indent="-228600" algn="l" eaLnBrk="1" hangingPunct="1">
        <a:buClr>
          <a:schemeClr val="accent2"/>
        </a:buClr>
        <a:buFont typeface="Wingdings 2" pitchFamily="18" charset="2"/>
        <a:buChar char=""/>
        <a:defRPr sz="2200">
          <a:solidFill>
            <a:schemeClr val="tx1"/>
          </a:solidFill>
          <a:latin typeface="+mn-lt"/>
          <a:ea typeface="+mn-lt"/>
          <a:cs typeface="+mn-lt"/>
        </a:defRPr>
      </a:lvl2pPr>
      <a:lvl3pPr marL="1033272" indent="-228600" algn="l" eaLnBrk="1" hangingPunct="1">
        <a:buClr>
          <a:schemeClr val="accent3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marL="1298448" indent="-228600" algn="l" eaLnBrk="1" hangingPunct="1">
        <a:buClr>
          <a:schemeClr val="accent4"/>
        </a:buClr>
        <a:buFont typeface="Wingdings 2" pitchFamily="18" charset="2"/>
        <a:buChar char=""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marL="1554480" indent="-228600" algn="l" eaLnBrk="1" hangingPunct="1">
        <a:buClr>
          <a:schemeClr val="accent5"/>
        </a:buClr>
        <a:buFont typeface="Wingdings 2" pitchFamily="18" charset="2"/>
        <a:buChar char=""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marL="1810512" indent="-228600" algn="l" eaLnBrk="1" hangingPunct="1">
        <a:buClr>
          <a:schemeClr val="accent6"/>
        </a:buClr>
        <a:buFont typeface="Wingdings 2" pitchFamily="18" charset="2"/>
        <a:buChar char=""/>
        <a:defRPr lang="en-US" sz="1600" baseline="0" smtClean="0">
          <a:latin typeface="+mn-lt"/>
        </a:defRPr>
      </a:lvl6pPr>
      <a:lvl7pPr marL="2075688" indent="-228600" algn="l" eaLnBrk="1" hangingPunct="1">
        <a:buClr>
          <a:schemeClr val="tx2"/>
        </a:buClr>
        <a:buFont typeface="Wingdings 2" pitchFamily="18" charset="2"/>
        <a:buChar char=""/>
        <a:defRPr lang="en-US" sz="1600" baseline="0" smtClean="0">
          <a:latin typeface="+mn-lt"/>
        </a:defRPr>
      </a:lvl7pPr>
      <a:lvl8pPr marL="2340864" indent="-228600" algn="l" eaLnBrk="1" hangingPunct="1">
        <a:buClr>
          <a:schemeClr val="accent2"/>
        </a:buClr>
        <a:buFont typeface="Wingdings 2" pitchFamily="18" charset="2"/>
        <a:buChar char=""/>
        <a:defRPr sz="1600" baseline="0">
          <a:latin typeface="+mn-lt"/>
        </a:defRPr>
      </a:lvl8pPr>
      <a:lvl9pPr marL="2596896" indent="-228600" algn="l" eaLnBrk="1" hangingPunct="1">
        <a:buClr>
          <a:schemeClr val="accent1"/>
        </a:buClr>
        <a:buFont typeface="Wingdings 2" pitchFamily="18" charset="2"/>
        <a:buChar char=""/>
        <a:defRPr sz="1400" baseline="0">
          <a:latin typeface="+mn-lt"/>
        </a:defRPr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" descr="logolinkII_bar.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64366" y="4797152"/>
            <a:ext cx="5401370" cy="1634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971600" y="6193110"/>
            <a:ext cx="7344816" cy="476250"/>
          </a:xfrm>
        </p:spPr>
        <p:txBody>
          <a:bodyPr/>
          <a:lstStyle/>
          <a:p>
            <a:pPr>
              <a:defRPr/>
            </a:pPr>
            <a:r>
              <a:rPr lang="cs-CZ" sz="1200" dirty="0">
                <a:solidFill>
                  <a:schemeClr val="tx1"/>
                </a:solidFill>
              </a:rPr>
              <a:t>Autorem materiálu a všech jeho částí, není-li uvedeno jinak, je Mgr. </a:t>
            </a:r>
            <a:r>
              <a:rPr lang="cs-CZ" sz="1200" dirty="0" smtClean="0">
                <a:solidFill>
                  <a:schemeClr val="tx1"/>
                </a:solidFill>
              </a:rPr>
              <a:t>Ilona Trojánková</a:t>
            </a:r>
            <a:r>
              <a:rPr lang="cs-CZ" sz="1200" dirty="0" smtClean="0"/>
              <a:t>. </a:t>
            </a:r>
            <a:endParaRPr lang="cs-CZ" sz="1200" dirty="0"/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0" y="6699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15" name="Rectangle 59"/>
          <p:cNvSpPr>
            <a:spLocks noChangeArrowheads="1"/>
          </p:cNvSpPr>
          <p:nvPr/>
        </p:nvSpPr>
        <p:spPr bwMode="auto">
          <a:xfrm>
            <a:off x="0" y="39719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cs-CZ" sz="1800"/>
          </a:p>
        </p:txBody>
      </p:sp>
      <p:pic>
        <p:nvPicPr>
          <p:cNvPr id="16" name="Picture 63" descr="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42593" y="116632"/>
            <a:ext cx="658813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64"/>
          <p:cNvSpPr>
            <a:spLocks noChangeArrowheads="1"/>
          </p:cNvSpPr>
          <p:nvPr/>
        </p:nvSpPr>
        <p:spPr bwMode="auto">
          <a:xfrm>
            <a:off x="1122735" y="751235"/>
            <a:ext cx="6913562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cs-CZ" sz="1400" b="1" dirty="0"/>
              <a:t>Tento materiál byl vytvořen v rámci projektu  Operačního programu Vzdělávání pro konkurenceschopnost.</a:t>
            </a:r>
          </a:p>
        </p:txBody>
      </p:sp>
      <p:graphicFrame>
        <p:nvGraphicFramePr>
          <p:cNvPr id="18" name="Group 1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0242910"/>
              </p:ext>
            </p:extLst>
          </p:nvPr>
        </p:nvGraphicFramePr>
        <p:xfrm>
          <a:off x="1198935" y="1251704"/>
          <a:ext cx="6837362" cy="1097176"/>
        </p:xfrm>
        <a:graphic>
          <a:graphicData uri="http://schemas.openxmlformats.org/drawingml/2006/table">
            <a:tbl>
              <a:tblPr/>
              <a:tblGrid>
                <a:gridCol w="2243137"/>
                <a:gridCol w="4594225"/>
              </a:tblGrid>
              <a:tr h="2742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Times New Roman" pitchFamily="18" charset="0"/>
                        </a:rPr>
                        <a:t>Projekt MŠMT ČR</a:t>
                      </a: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5707" marB="45707"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Times New Roman" pitchFamily="18" charset="0"/>
                        </a:rPr>
                        <a:t>EU PENÍZE ŠKOLÁM</a:t>
                      </a: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5707" marB="45707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2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Times New Roman" pitchFamily="18" charset="0"/>
                        </a:rPr>
                        <a:t>Číslo projektu</a:t>
                      </a: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5707" marB="45707"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Times New Roman" pitchFamily="18" charset="0"/>
                        </a:rPr>
                        <a:t>CZ.1.07/1.4.00/21.2146</a:t>
                      </a: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5707" marB="45707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2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Times New Roman" pitchFamily="18" charset="0"/>
                        </a:rPr>
                        <a:t>Název projektu školy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5707" marB="45707"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Times New Roman" pitchFamily="18" charset="0"/>
                        </a:rPr>
                        <a:t>Inovace ve vzdělávání na naší škole ZŠ Studánka</a:t>
                      </a: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5707" marB="45707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2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Times New Roman" pitchFamily="18" charset="0"/>
                        </a:rPr>
                        <a:t>Šablona  III/2</a:t>
                      </a: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5707" marB="45707"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Times New Roman" pitchFamily="18" charset="0"/>
                        </a:rPr>
                        <a:t>Inovace a zkvalitnění výuky prostřednictvím ICT</a:t>
                      </a: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5707" marB="45707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9" name="Rectangle 116"/>
          <p:cNvSpPr>
            <a:spLocks noChangeArrowheads="1"/>
          </p:cNvSpPr>
          <p:nvPr/>
        </p:nvSpPr>
        <p:spPr bwMode="auto">
          <a:xfrm>
            <a:off x="860359" y="2531799"/>
            <a:ext cx="7456057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cs-CZ" sz="1400" b="1" dirty="0" smtClean="0"/>
              <a:t>Sada č. XVI</a:t>
            </a:r>
            <a:endParaRPr lang="cs-CZ" sz="1400" dirty="0" smtClean="0"/>
          </a:p>
          <a:p>
            <a:pPr algn="ctr"/>
            <a:r>
              <a:rPr lang="cs-CZ" sz="1400" b="1" dirty="0" smtClean="0"/>
              <a:t>Identifikátor sady: VY_32_INOVACE_Sada XVI _ </a:t>
            </a:r>
            <a:r>
              <a:rPr lang="cs-CZ" sz="1400" b="1" dirty="0" smtClean="0"/>
              <a:t>ČJS, DUM 7</a:t>
            </a:r>
            <a:endParaRPr lang="cs-CZ" sz="1400" dirty="0" smtClean="0"/>
          </a:p>
          <a:p>
            <a:pPr algn="ctr"/>
            <a:r>
              <a:rPr lang="cs-CZ" sz="1400" b="1" dirty="0" smtClean="0"/>
              <a:t>Vzdělávací oblast: Člověk a jeho svět</a:t>
            </a:r>
            <a:endParaRPr lang="cs-CZ" sz="1400" dirty="0" smtClean="0"/>
          </a:p>
          <a:p>
            <a:pPr algn="ctr"/>
            <a:r>
              <a:rPr lang="cs-CZ" sz="1400" b="1" dirty="0" smtClean="0"/>
              <a:t>Vzdělávací </a:t>
            </a:r>
            <a:r>
              <a:rPr lang="cs-CZ" sz="1400" b="1" dirty="0" smtClean="0"/>
              <a:t>obor: Člověk a jeho svět</a:t>
            </a:r>
            <a:endParaRPr lang="cs-CZ" sz="1400" dirty="0" smtClean="0"/>
          </a:p>
          <a:p>
            <a:r>
              <a:rPr lang="cs-CZ" sz="1200" b="1" dirty="0" smtClean="0"/>
              <a:t>Název</a:t>
            </a:r>
            <a:r>
              <a:rPr lang="cs-CZ" sz="1200" b="1" dirty="0"/>
              <a:t>: </a:t>
            </a:r>
            <a:r>
              <a:rPr lang="cs-CZ" sz="1200" b="1" dirty="0" smtClean="0"/>
              <a:t>Zelenina</a:t>
            </a:r>
          </a:p>
          <a:p>
            <a:r>
              <a:rPr lang="cs-CZ" sz="1200" b="1" dirty="0" smtClean="0"/>
              <a:t>Autor</a:t>
            </a:r>
            <a:r>
              <a:rPr lang="cs-CZ" sz="1200" b="1" dirty="0"/>
              <a:t>: Mgr. </a:t>
            </a:r>
            <a:r>
              <a:rPr lang="cs-CZ" sz="1200" b="1" dirty="0" smtClean="0"/>
              <a:t>Ilona Trojánková</a:t>
            </a:r>
            <a:endParaRPr lang="cs-CZ" sz="1200" dirty="0" smtClean="0"/>
          </a:p>
          <a:p>
            <a:r>
              <a:rPr lang="cs-CZ" sz="1200" b="1" dirty="0" smtClean="0"/>
              <a:t>Stručná anotace:  Opakování učiva o zelenině. </a:t>
            </a:r>
          </a:p>
          <a:p>
            <a:r>
              <a:rPr lang="cs-CZ" sz="1200" b="1" dirty="0" smtClean="0"/>
              <a:t>Metodické </a:t>
            </a:r>
            <a:r>
              <a:rPr lang="cs-CZ" sz="1200" b="1" dirty="0"/>
              <a:t>zhodnocení</a:t>
            </a:r>
            <a:r>
              <a:rPr lang="cs-CZ" sz="1200" b="1" dirty="0" smtClean="0"/>
              <a:t>:  Pilotováno dne 6.1.2012 v 1.C Mgr. Ilonou Trojánkovou. Odučeno ve jedné vyučovací  hodině  s časovou dotací 30 minut. Žáci si znovu zopakovali význam zeleniny v našem jídelníčku, poznávali jednotlivé druhy zeleniny a rozdělovali podle požívané části.</a:t>
            </a:r>
          </a:p>
          <a:p>
            <a:endParaRPr lang="cs-CZ" sz="1200" b="1" dirty="0" smtClean="0"/>
          </a:p>
          <a:p>
            <a:endParaRPr lang="cs-CZ" sz="1200" b="1" dirty="0"/>
          </a:p>
          <a:p>
            <a:endParaRPr lang="cs-CZ" sz="1200" b="1" dirty="0"/>
          </a:p>
        </p:txBody>
      </p:sp>
    </p:spTree>
    <p:extLst>
      <p:ext uri="{BB962C8B-B14F-4D97-AF65-F5344CB8AC3E}">
        <p14:creationId xmlns:p14="http://schemas.microsoft.com/office/powerpoint/2010/main" xmlns="" val="2266968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56915" y="260648"/>
            <a:ext cx="7851648" cy="985846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cs-CZ" sz="8800" b="1" dirty="0" smtClean="0">
                <a:solidFill>
                  <a:srgbClr val="20A1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Cibule</a:t>
            </a:r>
            <a:endParaRPr lang="cs-CZ" sz="8800" b="1" dirty="0">
              <a:solidFill>
                <a:srgbClr val="20A10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7624" y="1340768"/>
            <a:ext cx="6840760" cy="513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50671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56915" y="426930"/>
            <a:ext cx="7851648" cy="985846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cs-CZ" sz="8800" b="1" dirty="0" smtClean="0">
                <a:solidFill>
                  <a:srgbClr val="20A1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Česnek</a:t>
            </a:r>
            <a:endParaRPr lang="cs-CZ" sz="8800" b="1" dirty="0">
              <a:solidFill>
                <a:srgbClr val="20A10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5545" y="1415233"/>
            <a:ext cx="6242304" cy="468172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48064" y="3861048"/>
            <a:ext cx="3462636" cy="259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35359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56915" y="354922"/>
            <a:ext cx="7851648" cy="985846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cs-CZ" sz="8800" b="1" dirty="0" smtClean="0">
                <a:solidFill>
                  <a:srgbClr val="20A1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Mrkev</a:t>
            </a:r>
            <a:endParaRPr lang="cs-CZ" sz="8800" b="1" dirty="0">
              <a:solidFill>
                <a:srgbClr val="20A10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59632" y="1376772"/>
            <a:ext cx="6768752" cy="5076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41260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56915" y="354922"/>
            <a:ext cx="7851648" cy="985846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cs-CZ" sz="8800" b="1" dirty="0" smtClean="0">
                <a:solidFill>
                  <a:srgbClr val="20A1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Celer</a:t>
            </a:r>
            <a:endParaRPr lang="cs-CZ" sz="8800" b="1" dirty="0">
              <a:solidFill>
                <a:srgbClr val="20A10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2700" y="1388773"/>
            <a:ext cx="3744416" cy="499255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91943" y="3779962"/>
            <a:ext cx="3468489" cy="2601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17595" y="1484784"/>
            <a:ext cx="2817183" cy="2112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66693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56915" y="426930"/>
            <a:ext cx="7851648" cy="985846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cs-CZ" sz="8800" b="1" dirty="0" smtClean="0">
                <a:solidFill>
                  <a:srgbClr val="20A1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Ředkvičky</a:t>
            </a:r>
            <a:endParaRPr lang="cs-CZ" sz="8800" b="1" dirty="0">
              <a:solidFill>
                <a:srgbClr val="20A10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03648" y="1699600"/>
            <a:ext cx="6408712" cy="4806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75471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56915" y="426930"/>
            <a:ext cx="7851648" cy="985846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cs-CZ" sz="8800" b="1" dirty="0" smtClean="0">
                <a:solidFill>
                  <a:srgbClr val="20A1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Petržel</a:t>
            </a:r>
            <a:endParaRPr lang="cs-CZ" sz="8800" b="1" dirty="0">
              <a:solidFill>
                <a:srgbClr val="20A10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39752" y="1772816"/>
            <a:ext cx="6242304" cy="4681728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1553" y="1529789"/>
            <a:ext cx="3588399" cy="2691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28726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56915" y="354922"/>
            <a:ext cx="7851648" cy="985846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cs-CZ" sz="8800" b="1" dirty="0" smtClean="0">
                <a:solidFill>
                  <a:srgbClr val="20A1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Květák</a:t>
            </a:r>
            <a:endParaRPr lang="cs-CZ" sz="8800" b="1" dirty="0">
              <a:solidFill>
                <a:srgbClr val="20A10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03648" y="1574794"/>
            <a:ext cx="6408712" cy="4806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76023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46176" y="404664"/>
            <a:ext cx="7851648" cy="985846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cs-CZ" sz="8800" b="1" dirty="0" smtClean="0">
                <a:solidFill>
                  <a:srgbClr val="20A1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Kedluben</a:t>
            </a:r>
            <a:endParaRPr lang="cs-CZ" sz="8800" b="1" dirty="0">
              <a:solidFill>
                <a:srgbClr val="20A10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50848" y="1700808"/>
            <a:ext cx="6242304" cy="468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08362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646176" y="1219018"/>
            <a:ext cx="7851648" cy="985846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cs-CZ" sz="7200" b="1" dirty="0" smtClean="0">
                <a:solidFill>
                  <a:srgbClr val="20A1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Děti, žijte zdravě!</a:t>
            </a:r>
            <a:endParaRPr lang="cs-CZ" sz="7200" b="1" dirty="0">
              <a:solidFill>
                <a:srgbClr val="20A10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683568" y="3595282"/>
            <a:ext cx="7851648" cy="985846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cs-CZ" sz="7200" b="1" dirty="0" smtClean="0">
                <a:solidFill>
                  <a:srgbClr val="20A1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Zelenina patří do jídelníčku.</a:t>
            </a:r>
            <a:endParaRPr lang="cs-CZ" sz="7200" b="1" dirty="0">
              <a:solidFill>
                <a:srgbClr val="20A10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23468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4363" y="747713"/>
            <a:ext cx="7915275" cy="536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63495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382960" y="1844824"/>
            <a:ext cx="6789440" cy="4525963"/>
          </a:xfrm>
        </p:spPr>
        <p:txBody>
          <a:bodyPr/>
          <a:lstStyle/>
          <a:p>
            <a:r>
              <a:rPr lang="cs-CZ" dirty="0" smtClean="0"/>
              <a:t>pěstujeme ji na zahradě</a:t>
            </a:r>
          </a:p>
          <a:p>
            <a:r>
              <a:rPr lang="cs-CZ" dirty="0" smtClean="0"/>
              <a:t>můžeme ji koupit</a:t>
            </a:r>
          </a:p>
          <a:p>
            <a:r>
              <a:rPr lang="cs-CZ" dirty="0" smtClean="0"/>
              <a:t>je velmi zdravá</a:t>
            </a:r>
          </a:p>
          <a:p>
            <a:pPr marL="1325880" lvl="4" indent="0">
              <a:buNone/>
            </a:pPr>
            <a:r>
              <a:rPr lang="cs-CZ" sz="2800" dirty="0" smtClean="0"/>
              <a:t>chrání nás proti nemocem</a:t>
            </a:r>
          </a:p>
          <a:p>
            <a:pPr marL="1325880" lvl="4" indent="0">
              <a:buNone/>
            </a:pPr>
            <a:r>
              <a:rPr lang="cs-CZ" sz="2800" dirty="0"/>
              <a:t>o</a:t>
            </a:r>
            <a:r>
              <a:rPr lang="cs-CZ" sz="2800" dirty="0" smtClean="0"/>
              <a:t>bsahuje </a:t>
            </a:r>
          </a:p>
          <a:p>
            <a:pPr lvl="8"/>
            <a:r>
              <a:rPr lang="cs-CZ" sz="2800" dirty="0" smtClean="0">
                <a:solidFill>
                  <a:srgbClr val="20A10F"/>
                </a:solidFill>
              </a:rPr>
              <a:t>vitamíny</a:t>
            </a:r>
          </a:p>
          <a:p>
            <a:pPr lvl="8"/>
            <a:r>
              <a:rPr lang="cs-CZ" sz="2800" dirty="0" smtClean="0">
                <a:solidFill>
                  <a:srgbClr val="20A10F"/>
                </a:solidFill>
              </a:rPr>
              <a:t>minerální látky</a:t>
            </a:r>
          </a:p>
          <a:p>
            <a:pPr lvl="8"/>
            <a:r>
              <a:rPr lang="cs-CZ" sz="2800" dirty="0" smtClean="0">
                <a:solidFill>
                  <a:srgbClr val="20A10F"/>
                </a:solidFill>
              </a:rPr>
              <a:t>vlákninu</a:t>
            </a:r>
          </a:p>
          <a:p>
            <a:r>
              <a:rPr lang="cs-CZ" dirty="0" smtClean="0"/>
              <a:t>jíme co nejvíce druhů zeleniny </a:t>
            </a:r>
          </a:p>
          <a:p>
            <a:r>
              <a:rPr lang="cs-CZ" dirty="0" smtClean="0"/>
              <a:t>zeleninu jez nejlépe syrovou</a:t>
            </a:r>
          </a:p>
          <a:p>
            <a:endParaRPr lang="cs-CZ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56915" y="570946"/>
            <a:ext cx="7851648" cy="985846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cs-CZ" sz="10800" b="1" dirty="0" smtClean="0">
                <a:solidFill>
                  <a:srgbClr val="20A1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Zelenina</a:t>
            </a:r>
            <a:endParaRPr lang="cs-CZ" sz="10800" b="1" dirty="0">
              <a:solidFill>
                <a:srgbClr val="20A10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8959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600200"/>
            <a:ext cx="8424936" cy="4525963"/>
          </a:xfrm>
        </p:spPr>
        <p:txBody>
          <a:bodyPr>
            <a:normAutofit/>
          </a:bodyPr>
          <a:lstStyle/>
          <a:p>
            <a:pPr marL="72000"/>
            <a:r>
              <a:rPr lang="cs-CZ" dirty="0" smtClean="0">
                <a:solidFill>
                  <a:srgbClr val="20A10F"/>
                </a:solidFill>
              </a:rPr>
              <a:t>Plodovou</a:t>
            </a:r>
            <a:r>
              <a:rPr lang="cs-CZ" dirty="0" smtClean="0"/>
              <a:t>  	rajče, paprika, lilek, dýně, 				cuketa, okurka, meloun</a:t>
            </a:r>
          </a:p>
          <a:p>
            <a:pPr marL="72000"/>
            <a:r>
              <a:rPr lang="cs-CZ" dirty="0" smtClean="0">
                <a:solidFill>
                  <a:srgbClr val="20A10F"/>
                </a:solidFill>
              </a:rPr>
              <a:t>Cibulovou</a:t>
            </a:r>
            <a:r>
              <a:rPr lang="cs-CZ" dirty="0" smtClean="0"/>
              <a:t> 	cibule, česnek, pór, pažitka</a:t>
            </a:r>
          </a:p>
          <a:p>
            <a:pPr marL="72000"/>
            <a:r>
              <a:rPr lang="cs-CZ" dirty="0" smtClean="0">
                <a:solidFill>
                  <a:srgbClr val="20A10F"/>
                </a:solidFill>
              </a:rPr>
              <a:t>Košťálovou</a:t>
            </a:r>
            <a:r>
              <a:rPr lang="cs-CZ" dirty="0" smtClean="0"/>
              <a:t> 	květák, kapusta, 						brokolice, kedluben, zelí</a:t>
            </a:r>
          </a:p>
          <a:p>
            <a:pPr marL="72000"/>
            <a:r>
              <a:rPr lang="cs-CZ" dirty="0" smtClean="0">
                <a:solidFill>
                  <a:srgbClr val="20A10F"/>
                </a:solidFill>
              </a:rPr>
              <a:t>Kořenovou</a:t>
            </a:r>
            <a:r>
              <a:rPr lang="cs-CZ" dirty="0" smtClean="0"/>
              <a:t> 	mrkev, celer, petržel, 					křen, ředkvička, červená řepa</a:t>
            </a:r>
          </a:p>
          <a:p>
            <a:pPr marL="72000"/>
            <a:r>
              <a:rPr lang="cs-CZ" dirty="0" smtClean="0">
                <a:solidFill>
                  <a:srgbClr val="20A10F"/>
                </a:solidFill>
              </a:rPr>
              <a:t>Luskovou</a:t>
            </a:r>
            <a:r>
              <a:rPr lang="cs-CZ" dirty="0" smtClean="0"/>
              <a:t> 	hrách, fazole</a:t>
            </a:r>
          </a:p>
          <a:p>
            <a:pPr marL="72000"/>
            <a:r>
              <a:rPr lang="cs-CZ" dirty="0" smtClean="0">
                <a:solidFill>
                  <a:srgbClr val="20A10F"/>
                </a:solidFill>
              </a:rPr>
              <a:t>Listovou</a:t>
            </a:r>
            <a:r>
              <a:rPr lang="cs-CZ" dirty="0" smtClean="0"/>
              <a:t>  	salát, špenát</a:t>
            </a:r>
          </a:p>
          <a:p>
            <a:pPr marL="72000"/>
            <a:r>
              <a:rPr lang="cs-CZ" dirty="0" smtClean="0">
                <a:solidFill>
                  <a:srgbClr val="20A10F"/>
                </a:solidFill>
              </a:rPr>
              <a:t>Kořeninovou</a:t>
            </a:r>
            <a:r>
              <a:rPr lang="cs-CZ" dirty="0" smtClean="0"/>
              <a:t>	kopr, petrželová nať, bazalka</a:t>
            </a:r>
            <a:endParaRPr lang="cs-CZ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656915" y="260648"/>
            <a:ext cx="7851648" cy="985846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cs-CZ" sz="5400" b="1" dirty="0" smtClean="0">
                <a:solidFill>
                  <a:srgbClr val="20A1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Zeleninu rozdělujeme na:</a:t>
            </a:r>
            <a:endParaRPr lang="cs-CZ" sz="5400" b="1" dirty="0">
              <a:solidFill>
                <a:srgbClr val="20A10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49505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656915" y="260648"/>
            <a:ext cx="7851648" cy="985846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cs-CZ" sz="8800" b="1" dirty="0" smtClean="0">
                <a:solidFill>
                  <a:srgbClr val="20A1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Paprika</a:t>
            </a:r>
            <a:endParaRPr lang="cs-CZ" sz="8800" b="1" dirty="0">
              <a:solidFill>
                <a:srgbClr val="20A10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1352" y="3356992"/>
            <a:ext cx="3672408" cy="2754305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01439" y="1484784"/>
            <a:ext cx="2112234" cy="1584176"/>
          </a:xfrm>
          <a:prstGeom prst="rect">
            <a:avLst/>
          </a:prstGeom>
          <a:effectLst>
            <a:glow rad="139700">
              <a:srgbClr val="20A10F">
                <a:alpha val="40000"/>
              </a:srgbClr>
            </a:glow>
          </a:effectLst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27742" y="1318978"/>
            <a:ext cx="3680821" cy="4907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22771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03176" y="3140968"/>
            <a:ext cx="4273280" cy="3204960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656915" y="260648"/>
            <a:ext cx="7851648" cy="985846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cs-CZ" sz="8800" b="1" dirty="0" smtClean="0">
                <a:solidFill>
                  <a:srgbClr val="20A1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Rajské jablko</a:t>
            </a:r>
            <a:endParaRPr lang="cs-CZ" sz="8800" b="1" dirty="0">
              <a:solidFill>
                <a:srgbClr val="20A10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1556792"/>
            <a:ext cx="3726414" cy="4968552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20072" y="1556792"/>
            <a:ext cx="2688298" cy="2016224"/>
          </a:xfrm>
          <a:prstGeom prst="rect">
            <a:avLst/>
          </a:prstGeom>
          <a:effectLst>
            <a:glow rad="228600">
              <a:srgbClr val="20A10F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xmlns="" val="3217417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56915" y="260648"/>
            <a:ext cx="7851648" cy="985846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cs-CZ" sz="8800" b="1" dirty="0" smtClean="0">
                <a:solidFill>
                  <a:srgbClr val="20A1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Okurka</a:t>
            </a:r>
            <a:endParaRPr lang="cs-CZ" sz="8800" b="1" dirty="0">
              <a:solidFill>
                <a:srgbClr val="20A10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1122454" y="644830"/>
            <a:ext cx="3929460" cy="5239280"/>
          </a:xfrm>
          <a:prstGeom prst="rect">
            <a:avLst/>
          </a:prstGeom>
          <a:effectLst>
            <a:glow rad="139700">
              <a:srgbClr val="20A10F">
                <a:alpha val="40000"/>
              </a:srgbClr>
            </a:glow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11155" y="3176368"/>
            <a:ext cx="4465301" cy="334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96721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56915" y="282914"/>
            <a:ext cx="7851648" cy="985846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cs-CZ" sz="8800" b="1" dirty="0" smtClean="0">
                <a:solidFill>
                  <a:srgbClr val="20A1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Meloun</a:t>
            </a:r>
            <a:endParaRPr lang="cs-CZ" sz="8800" b="1" dirty="0">
              <a:solidFill>
                <a:srgbClr val="20A10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79645" y="1628800"/>
            <a:ext cx="6432715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39213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56915" y="426930"/>
            <a:ext cx="7851648" cy="985846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cs-CZ" sz="8800" b="1" dirty="0" smtClean="0">
                <a:solidFill>
                  <a:srgbClr val="20A1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Cuketa</a:t>
            </a:r>
            <a:endParaRPr lang="cs-CZ" sz="8800" b="1" dirty="0">
              <a:solidFill>
                <a:srgbClr val="20A10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31640" y="1550119"/>
            <a:ext cx="6633633" cy="497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13204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56915" y="260648"/>
            <a:ext cx="7851648" cy="985846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cs-CZ" sz="8800" b="1" dirty="0" smtClean="0">
                <a:solidFill>
                  <a:srgbClr val="20A1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Dýně</a:t>
            </a:r>
            <a:endParaRPr lang="cs-CZ" sz="8800" b="1" dirty="0">
              <a:solidFill>
                <a:srgbClr val="20A10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9643" y="2094614"/>
            <a:ext cx="5760640" cy="432048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0032" y="1394774"/>
            <a:ext cx="3672408" cy="2754306"/>
          </a:xfrm>
          <a:prstGeom prst="rect">
            <a:avLst/>
          </a:prstGeom>
          <a:effectLst>
            <a:glow rad="139700">
              <a:srgbClr val="20A10F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xmlns="" val="1552097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arnival">
  <a:themeElements>
    <a:clrScheme name="Carnival">
      <a:dk1>
        <a:sysClr val="windowText" lastClr="000000"/>
      </a:dk1>
      <a:lt1>
        <a:sysClr val="window" lastClr="FFFFFF"/>
      </a:lt1>
      <a:dk2>
        <a:srgbClr val="2A2D6C"/>
      </a:dk2>
      <a:lt2>
        <a:srgbClr val="FCED90"/>
      </a:lt2>
      <a:accent1>
        <a:srgbClr val="E0B602"/>
      </a:accent1>
      <a:accent2>
        <a:srgbClr val="C77D00"/>
      </a:accent2>
      <a:accent3>
        <a:srgbClr val="C43D1F"/>
      </a:accent3>
      <a:accent4>
        <a:srgbClr val="B42469"/>
      </a:accent4>
      <a:accent5>
        <a:srgbClr val="7B309B"/>
      </a:accent5>
      <a:accent6>
        <a:srgbClr val="4560AD"/>
      </a:accent6>
      <a:hlink>
        <a:srgbClr val="118FBF"/>
      </a:hlink>
      <a:folHlink>
        <a:srgbClr val="0CA15F"/>
      </a:folHlink>
    </a:clrScheme>
    <a:fontScheme name="Carnival">
      <a:majorFont>
        <a:latin typeface="Bodoni MT"/>
        <a:ea typeface=""/>
        <a:cs typeface=""/>
        <a:font script="Cyrl" typeface="Times New Roman"/>
        <a:font script="Grek" typeface="Times New Roman"/>
        <a:font script="Jpan" typeface="HG明朝E"/>
        <a:font script="Hang" typeface="HY목각파임B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Verdana"/>
        <a:ea typeface=""/>
        <a:cs typeface=""/>
        <a:font script="Jpan" typeface="ＭＳ Ｐゴシック"/>
        <a:font script="Hang" typeface="맑은 고딕"/>
        <a:font script="Hans" typeface="华文楷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arnival">
      <a:fillStyleLst>
        <a:solidFill>
          <a:schemeClr val="phClr">
            <a:tint val="100000"/>
          </a:schemeClr>
        </a:solidFill>
        <a:gradFill rotWithShape="1">
          <a:gsLst>
            <a:gs pos="0">
              <a:schemeClr val="phClr">
                <a:tint val="75000"/>
                <a:satMod val="170000"/>
              </a:schemeClr>
            </a:gs>
            <a:gs pos="37000">
              <a:schemeClr val="phClr">
                <a:tint val="50000"/>
                <a:satMod val="180000"/>
              </a:schemeClr>
            </a:gs>
            <a:gs pos="50000">
              <a:schemeClr val="phClr">
                <a:tint val="46000"/>
                <a:satMod val="180000"/>
              </a:schemeClr>
            </a:gs>
            <a:gs pos="64000">
              <a:schemeClr val="phClr">
                <a:tint val="50000"/>
                <a:satMod val="180000"/>
              </a:schemeClr>
            </a:gs>
            <a:gs pos="100000">
              <a:schemeClr val="phClr">
                <a:tint val="75000"/>
                <a:satMod val="17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hade val="35000"/>
                <a:satMod val="190000"/>
              </a:schemeClr>
            </a:gs>
            <a:gs pos="30000">
              <a:schemeClr val="phClr">
                <a:shade val="64000"/>
                <a:satMod val="165000"/>
              </a:schemeClr>
            </a:gs>
            <a:gs pos="46000">
              <a:schemeClr val="phClr">
                <a:shade val="74000"/>
                <a:satMod val="165000"/>
              </a:schemeClr>
            </a:gs>
            <a:gs pos="56000">
              <a:schemeClr val="phClr">
                <a:shade val="74000"/>
                <a:satMod val="165000"/>
              </a:schemeClr>
            </a:gs>
            <a:gs pos="70000">
              <a:schemeClr val="phClr">
                <a:shade val="64000"/>
                <a:satMod val="165000"/>
              </a:schemeClr>
            </a:gs>
            <a:gs pos="100000">
              <a:schemeClr val="phClr">
                <a:shade val="35000"/>
                <a:satMod val="190000"/>
              </a:schemeClr>
            </a:gs>
          </a:gsLst>
          <a:lin ang="5400000" scaled="0"/>
        </a:gradFill>
      </a:fillStyleLst>
      <a:lnStyleLst>
        <a:ln w="5000">
          <a:solidFill>
            <a:schemeClr val="phClr"/>
          </a:solidFill>
          <a:prstDash val="solid"/>
        </a:ln>
        <a:ln w="12700">
          <a:solidFill>
            <a:schemeClr val="phClr"/>
          </a:solidFill>
          <a:prstDash val="solid"/>
        </a:ln>
        <a:ln w="28100">
          <a:solidFill>
            <a:schemeClr val="phClr"/>
          </a:solidFill>
          <a:prstDash val="solid"/>
        </a:ln>
      </a:lnStyleLst>
      <a:effectStyleLst>
        <a:effectStyle>
          <a:effectLst>
            <a:outerShdw blurRad="39000" dist="25400" dir="5400000">
              <a:srgbClr val="1A0000">
                <a:alpha val="35000"/>
              </a:srgbClr>
            </a:outerShdw>
          </a:effectLst>
        </a:effectStyle>
        <a:effectStyle>
          <a:effectLst>
            <a:outerShdw blurRad="39000" dist="25000" dir="5400000">
              <a:srgbClr val="1A0000">
                <a:alpha val="40000"/>
              </a:srgbClr>
            </a:outerShdw>
          </a:effectLst>
        </a:effectStyle>
        <a:effectStyle>
          <a:effectLst>
            <a:outerShdw blurRad="39000" dist="25000" dir="540000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contrasting" dir="tr">
              <a:rot lat="0" lon="0" rev="7000000"/>
            </a:lightRig>
          </a:scene3d>
          <a:sp3d prstMaterial="powder">
            <a:bevelT w="110000" h="50000"/>
          </a:sp3d>
        </a:effectStyle>
      </a:effectStyleLst>
      <a:bgFillStyleLst>
        <a:solidFill>
          <a:schemeClr val="phClr">
            <a:tint val="100000"/>
          </a:schemeClr>
        </a:solidFill>
        <a:gradFill rotWithShape="1">
          <a:gsLst>
            <a:gs pos="0">
              <a:schemeClr val="phClr">
                <a:shade val="68000"/>
                <a:satMod val="150000"/>
              </a:schemeClr>
            </a:gs>
            <a:gs pos="40000">
              <a:schemeClr val="phClr">
                <a:tint val="90000"/>
                <a:satMod val="220000"/>
              </a:schemeClr>
            </a:gs>
            <a:gs pos="50000">
              <a:schemeClr val="phClr">
                <a:tint val="86500"/>
                <a:satMod val="255000"/>
              </a:schemeClr>
            </a:gs>
            <a:gs pos="53000">
              <a:schemeClr val="phClr">
                <a:tint val="86500"/>
                <a:satMod val="255000"/>
              </a:schemeClr>
            </a:gs>
            <a:gs pos="62000">
              <a:schemeClr val="phClr">
                <a:tint val="90000"/>
                <a:satMod val="220000"/>
              </a:schemeClr>
            </a:gs>
            <a:gs pos="100000">
              <a:schemeClr val="phClr">
                <a:shade val="68000"/>
                <a:satMod val="15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190000"/>
              </a:schemeClr>
              <a:schemeClr val="phClr">
                <a:shade val="78000"/>
                <a:satMod val="18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348</TotalTime>
  <Words>194</Words>
  <Application>Microsoft Office PowerPoint</Application>
  <PresentationFormat>Předvádění na obrazovce (4:3)</PresentationFormat>
  <Paragraphs>54</Paragraphs>
  <Slides>19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0" baseType="lpstr">
      <vt:lpstr>Carnival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Ucitel</dc:creator>
  <cp:lastModifiedBy>Iva9889</cp:lastModifiedBy>
  <cp:revision>37</cp:revision>
  <dcterms:created xsi:type="dcterms:W3CDTF">2012-01-03T18:16:33Z</dcterms:created>
  <dcterms:modified xsi:type="dcterms:W3CDTF">2012-05-02T18:36:11Z</dcterms:modified>
</cp:coreProperties>
</file>