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600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 algn="ctr">
              <a:defRPr sz="5500"/>
            </a:lvl1pPr>
          </a:lstStyle>
          <a:p>
            <a:r>
              <a:rPr lang="cs-CZ" altLang="ko-KR" smtClean="0"/>
              <a:t>Kliknutím lze upravit styl.</a:t>
            </a:r>
            <a:endParaRPr lang="ko-KR" altLang="ko-KR"/>
          </a:p>
        </p:txBody>
      </p:sp>
      <p:sp>
        <p:nvSpPr>
          <p:cNvPr id="5" name="Rectangle 3"/>
          <p:cNvSpPr>
            <a:spLocks noGrp="1"/>
          </p:cNvSpPr>
          <p:nvPr>
            <p:ph type="subTitle" idx="1"/>
          </p:nvPr>
        </p:nvSpPr>
        <p:spPr>
          <a:xfrm>
            <a:off x="1371600" y="375372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altLang="ko-KR" smtClean="0"/>
              <a:t>Kliknutím lze upravit styl předlohy.</a:t>
            </a:r>
            <a:endParaRPr lang="ko-KR" altLang="ko-KR"/>
          </a:p>
        </p:txBody>
      </p:sp>
      <p:sp>
        <p:nvSpPr>
          <p:cNvPr id="10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FA-E82B-423D-8D9B-B74472DEBFB7}" type="datetimeFigureOut">
              <a:rPr lang="cs-CZ" smtClean="0"/>
              <a:pPr/>
              <a:t>6.5.2012</a:t>
            </a:fld>
            <a:endParaRPr lang="cs-CZ"/>
          </a:p>
        </p:txBody>
      </p:sp>
      <p:sp>
        <p:nvSpPr>
          <p:cNvPr id="30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07D2-9175-4A18-93AF-7148A64E0C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ko-KR" smtClean="0"/>
              <a:t>Kliknutím lze upravit styl.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altLang="ko-KR" smtClean="0"/>
              <a:t>Kliknutím lze upravit styly předlohy textu.</a:t>
            </a:r>
          </a:p>
          <a:p>
            <a:pPr lvl="1"/>
            <a:r>
              <a:rPr lang="cs-CZ" altLang="ko-KR" smtClean="0"/>
              <a:t>Druhá úroveň</a:t>
            </a:r>
          </a:p>
          <a:p>
            <a:pPr lvl="2"/>
            <a:r>
              <a:rPr lang="cs-CZ" altLang="ko-KR" smtClean="0"/>
              <a:t>Třetí úroveň</a:t>
            </a:r>
          </a:p>
          <a:p>
            <a:pPr lvl="3"/>
            <a:r>
              <a:rPr lang="cs-CZ" altLang="ko-KR" smtClean="0"/>
              <a:t>Čtvrtá úroveň</a:t>
            </a:r>
          </a:p>
          <a:p>
            <a:pPr lvl="4"/>
            <a:r>
              <a:rPr lang="cs-CZ" altLang="ko-KR" smtClean="0"/>
              <a:t>Pátá úroveň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FA-E82B-423D-8D9B-B74472DEBFB7}" type="datetimeFigureOut">
              <a:rPr lang="cs-CZ" smtClean="0"/>
              <a:pPr/>
              <a:t>6.5.2012</a:t>
            </a:fld>
            <a:endParaRPr lang="cs-CZ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07D2-9175-4A18-93AF-7148A64E0C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altLang="ko-KR" smtClean="0"/>
              <a:t>Kliknutím lze upravit styl.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altLang="ko-KR" smtClean="0"/>
              <a:t>Kliknutím lze upravit styly předlohy textu.</a:t>
            </a:r>
          </a:p>
          <a:p>
            <a:pPr lvl="1"/>
            <a:r>
              <a:rPr lang="cs-CZ" altLang="ko-KR" smtClean="0"/>
              <a:t>Druhá úroveň</a:t>
            </a:r>
          </a:p>
          <a:p>
            <a:pPr lvl="2"/>
            <a:r>
              <a:rPr lang="cs-CZ" altLang="ko-KR" smtClean="0"/>
              <a:t>Třetí úroveň</a:t>
            </a:r>
          </a:p>
          <a:p>
            <a:pPr lvl="3"/>
            <a:r>
              <a:rPr lang="cs-CZ" altLang="ko-KR" smtClean="0"/>
              <a:t>Čtvrtá úroveň</a:t>
            </a:r>
          </a:p>
          <a:p>
            <a:pPr lvl="4"/>
            <a:r>
              <a:rPr lang="cs-CZ" altLang="ko-KR" smtClean="0"/>
              <a:t>Pátá úroveň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FA-E82B-423D-8D9B-B74472DEBFB7}" type="datetimeFigureOut">
              <a:rPr lang="cs-CZ" smtClean="0"/>
              <a:pPr/>
              <a:t>6.5.2012</a:t>
            </a:fld>
            <a:endParaRPr lang="cs-CZ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07D2-9175-4A18-93AF-7148A64E0C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ko-KR" smtClean="0"/>
              <a:t>Kliknutím lze upravit styl.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altLang="ko-KR" smtClean="0"/>
              <a:t>Kliknutím lze upravit styly předlohy textu.</a:t>
            </a:r>
          </a:p>
          <a:p>
            <a:pPr lvl="1"/>
            <a:r>
              <a:rPr lang="cs-CZ" altLang="ko-KR" smtClean="0"/>
              <a:t>Druhá úroveň</a:t>
            </a:r>
          </a:p>
          <a:p>
            <a:pPr lvl="2"/>
            <a:r>
              <a:rPr lang="cs-CZ" altLang="ko-KR" smtClean="0"/>
              <a:t>Třetí úroveň</a:t>
            </a:r>
          </a:p>
          <a:p>
            <a:pPr lvl="3"/>
            <a:r>
              <a:rPr lang="cs-CZ" altLang="ko-KR" smtClean="0"/>
              <a:t>Čtvrtá úroveň</a:t>
            </a:r>
          </a:p>
          <a:p>
            <a:pPr lvl="4"/>
            <a:r>
              <a:rPr lang="cs-CZ" altLang="ko-KR" smtClean="0"/>
              <a:t>Pátá úroveň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FA-E82B-423D-8D9B-B74472DEBFB7}" type="datetimeFigureOut">
              <a:rPr lang="cs-CZ" smtClean="0"/>
              <a:pPr/>
              <a:t>6.5.2012</a:t>
            </a:fld>
            <a:endParaRPr lang="cs-CZ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07D2-9175-4A18-93AF-7148A64E0C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05125"/>
            <a:ext cx="7772400" cy="1362075"/>
          </a:xfrm>
        </p:spPr>
        <p:txBody>
          <a:bodyPr anchor="t"/>
          <a:lstStyle>
            <a:lvl1pPr algn="l">
              <a:defRPr sz="4300" b="1" cap="none" baseline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636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FA-E82B-423D-8D9B-B74472DEBFB7}" type="datetimeFigureOut">
              <a:rPr lang="cs-CZ" smtClean="0"/>
              <a:pPr/>
              <a:t>6.5.2012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07D2-9175-4A18-93AF-7148A64E0C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FA-E82B-423D-8D9B-B74472DEBFB7}" type="datetimeFigureOut">
              <a:rPr lang="cs-CZ" smtClean="0"/>
              <a:pPr/>
              <a:t>6.5.2012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07D2-9175-4A18-93AF-7148A64E0C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FA-E82B-423D-8D9B-B74472DEBFB7}" type="datetimeFigureOut">
              <a:rPr lang="cs-CZ" smtClean="0"/>
              <a:pPr/>
              <a:t>6.5.2012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07D2-9175-4A18-93AF-7148A64E0C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ko-KR" smtClean="0"/>
              <a:t>Kliknutím lze upravit styl.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FA-E82B-423D-8D9B-B74472DEBFB7}" type="datetimeFigureOut">
              <a:rPr lang="cs-CZ" smtClean="0"/>
              <a:pPr/>
              <a:t>6.5.2012</a:t>
            </a:fld>
            <a:endParaRPr lang="cs-CZ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07D2-9175-4A18-93AF-7148A64E0C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FA-E82B-423D-8D9B-B74472DEBFB7}" type="datetimeFigureOut">
              <a:rPr lang="cs-CZ" smtClean="0"/>
              <a:pPr/>
              <a:t>6.5.2012</a:t>
            </a:fld>
            <a:endParaRPr lang="cs-CZ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07D2-9175-4A18-93AF-7148A64E0C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lIns="45720" rIns="4572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2000" b="1" cap="all" baseline="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799"/>
            <a:ext cx="5111750" cy="46908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608"/>
            <a:ext cx="3008313" cy="4691063"/>
          </a:xfrm>
        </p:spPr>
        <p:txBody>
          <a:bodyPr lIns="45720" rIns="4572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FA-E82B-423D-8D9B-B74472DEBFB7}" type="datetimeFigureOut">
              <a:rPr lang="cs-CZ" smtClean="0"/>
              <a:pPr/>
              <a:t>6.5.2012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07D2-9175-4A18-93AF-7148A64E0C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21172883" flipH="1">
            <a:off x="4068648" y="1312793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21435926" flipH="1">
            <a:off x="4045012" y="1267664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65563" y="1252028"/>
            <a:ext cx="3840480" cy="384048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76200" dist="635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293056">
            <a:off x="4124179" y="1181685"/>
            <a:ext cx="3977640" cy="397764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50000" dist="50800" dir="12900000" sy="99500" kx="90000" ky="150000" algn="tl" rotWithShape="0">
              <a:srgbClr val="000000">
                <a:alpha val="3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605" y="1041009"/>
            <a:ext cx="2743200" cy="1715088"/>
          </a:xfrm>
        </p:spPr>
        <p:txBody>
          <a:bodyPr lIns="45720" rIns="45720" bIns="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1900" b="1" cap="all" baseline="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93056">
            <a:off x="4284199" y="1341705"/>
            <a:ext cx="3657600" cy="3657600"/>
          </a:xfrm>
          <a:prstGeom prst="rect">
            <a:avLst/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605" y="2792436"/>
            <a:ext cx="2743200" cy="2194561"/>
          </a:xfrm>
        </p:spPr>
        <p:txBody>
          <a:bodyPr lIns="54864" tIns="45720" rIns="45720" bIns="0"/>
          <a:lstStyle>
            <a:lvl1pPr marL="9144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FA-E82B-423D-8D9B-B74472DEBFB7}" type="datetimeFigureOut">
              <a:rPr lang="cs-CZ" smtClean="0"/>
              <a:pPr/>
              <a:t>6.5.2012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07D2-9175-4A18-93AF-7148A64E0C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/>
          <a:p>
            <a:r>
              <a:rPr lang="cs-CZ" altLang="ko-KR" smtClean="0"/>
              <a:t>Kliknutím lze upravit styl.</a:t>
            </a:r>
            <a:endParaRPr lang="ko-KR" altLang="ko-KR" dirty="0"/>
          </a:p>
        </p:txBody>
      </p:sp>
      <p:sp>
        <p:nvSpPr>
          <p:cNvPr id="28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/>
            <a:r>
              <a:rPr lang="cs-CZ" altLang="ko-KR" smtClean="0"/>
              <a:t>Kliknutím lze upravit styly předlohy textu.</a:t>
            </a:r>
          </a:p>
          <a:p>
            <a:pPr lvl="1"/>
            <a:r>
              <a:rPr lang="cs-CZ" altLang="ko-KR" smtClean="0"/>
              <a:t>Druhá úroveň</a:t>
            </a:r>
          </a:p>
          <a:p>
            <a:pPr lvl="2"/>
            <a:r>
              <a:rPr lang="cs-CZ" altLang="ko-KR" smtClean="0"/>
              <a:t>Třetí úroveň</a:t>
            </a:r>
          </a:p>
          <a:p>
            <a:pPr lvl="3"/>
            <a:r>
              <a:rPr lang="cs-CZ" altLang="ko-KR" smtClean="0"/>
              <a:t>Čtvrtá úroveň</a:t>
            </a:r>
          </a:p>
          <a:p>
            <a:pPr lvl="4"/>
            <a:r>
              <a:rPr lang="cs-CZ" altLang="ko-KR" smtClean="0"/>
              <a:t>Pátá úroveň</a:t>
            </a:r>
            <a:endParaRPr lang="ko-KR" altLang="ko-KR" dirty="0"/>
          </a:p>
        </p:txBody>
      </p:sp>
      <p:sp>
        <p:nvSpPr>
          <p:cNvPr id="1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>
              <a:defRPr sz="1100"/>
            </a:lvl1pPr>
          </a:lstStyle>
          <a:p>
            <a:fld id="{F2B8FBFA-E82B-423D-8D9B-B74472DEBFB7}" type="datetimeFigureOut">
              <a:rPr lang="cs-CZ" smtClean="0"/>
              <a:pPr/>
              <a:t>6.5.2012</a:t>
            </a:fld>
            <a:endParaRPr lang="cs-CZ"/>
          </a:p>
        </p:txBody>
      </p:sp>
      <p:sp>
        <p:nvSpPr>
          <p:cNvPr id="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/>
          <a:lstStyle>
            <a:lvl1pPr algn="ctr">
              <a:defRPr sz="1100"/>
            </a:lvl1pPr>
          </a:lstStyle>
          <a:p>
            <a:endParaRPr lang="cs-CZ"/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 algn="r">
              <a:defRPr sz="1100"/>
            </a:lvl1pPr>
          </a:lstStyle>
          <a:p>
            <a:fld id="{ABF207D2-9175-4A18-93AF-7148A64E0CA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1" hangingPunct="1">
        <a:spcBef>
          <a:spcPct val="0"/>
        </a:spcBef>
        <a:buNone/>
        <a:defRPr sz="4500" b="1">
          <a:solidFill>
            <a:schemeClr val="tx2"/>
          </a:solidFill>
          <a:effectLst>
            <a:outerShdw blurRad="55000" dist="22000" dir="5400000" algn="t" rotWithShape="0">
              <a:prstClr val="black">
                <a:alpha val="80000"/>
              </a:prstClr>
            </a:outerShdw>
          </a:effectLst>
          <a:latin typeface="+mj-ea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4048" indent="-274320" algn="l" rtl="0" eaLnBrk="1" latinLnBrk="1" hangingPunct="1">
        <a:spcBef>
          <a:spcPct val="20000"/>
        </a:spcBef>
        <a:buClr>
          <a:schemeClr val="tx2"/>
        </a:buClr>
        <a:buSzPct val="75000"/>
        <a:buFont typeface="Wingdings 2" pitchFamily="18" charset="2"/>
        <a:buChar char=""/>
        <a:defRPr sz="2700">
          <a:solidFill>
            <a:schemeClr val="tx1"/>
          </a:solidFill>
          <a:latin typeface="+mn-ea"/>
          <a:ea typeface="+mn-ea"/>
          <a:cs typeface="+mn-cs"/>
        </a:defRPr>
      </a:lvl1pPr>
      <a:lvl2pPr marL="676656" indent="-228600" algn="l" rtl="0" eaLnBrk="1" latinLnBrk="1" hangingPunct="1">
        <a:spcBef>
          <a:spcPct val="20000"/>
        </a:spcBef>
        <a:buClr>
          <a:schemeClr val="tx2"/>
        </a:buClr>
        <a:buFont typeface="Wingdings 3" pitchFamily="18" charset="2"/>
        <a:buChar char="­"/>
        <a:defRPr sz="2100">
          <a:solidFill>
            <a:schemeClr val="tx1"/>
          </a:solidFill>
          <a:latin typeface="+mn-ea"/>
          <a:ea typeface="+mn-ea"/>
          <a:cs typeface="+mn-cs"/>
        </a:defRPr>
      </a:lvl2pPr>
      <a:lvl3pPr marL="93268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2000">
          <a:solidFill>
            <a:schemeClr val="tx1"/>
          </a:solidFill>
          <a:latin typeface="+mn-ea"/>
          <a:ea typeface="+mn-ea"/>
          <a:cs typeface="+mn-cs"/>
        </a:defRPr>
      </a:lvl3pPr>
      <a:lvl4pPr marL="119786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4pPr>
      <a:lvl5pPr marL="1463040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5pPr>
      <a:lvl6pPr marL="1719072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6pPr>
      <a:lvl7pPr marL="198424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7pPr>
      <a:lvl8pPr marL="224942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8pPr>
      <a:lvl9pPr marL="2505456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lvl1pPr marL="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ogolinkII_bar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8831" y="4941168"/>
            <a:ext cx="5401370" cy="163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71104" y="6625158"/>
            <a:ext cx="7416824" cy="476250"/>
          </a:xfrm>
        </p:spPr>
        <p:txBody>
          <a:bodyPr/>
          <a:lstStyle/>
          <a:p>
            <a:pPr>
              <a:defRPr/>
            </a:pPr>
            <a:r>
              <a:rPr lang="cs-CZ" sz="1200" dirty="0">
                <a:solidFill>
                  <a:schemeClr val="tx1"/>
                </a:solidFill>
              </a:rPr>
              <a:t>Autorem materiálu a všech jeho částí, není-li uvedeno jinak, je Mgr. </a:t>
            </a:r>
            <a:r>
              <a:rPr lang="cs-CZ" sz="1200" dirty="0" smtClean="0">
                <a:solidFill>
                  <a:schemeClr val="tx1"/>
                </a:solidFill>
              </a:rPr>
              <a:t>Ilona Trojánková</a:t>
            </a:r>
            <a:r>
              <a:rPr lang="cs-CZ" sz="1200" dirty="0" smtClean="0"/>
              <a:t>. </a:t>
            </a:r>
            <a:endParaRPr lang="cs-CZ" sz="1200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6699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5" name="Rectangle 59"/>
          <p:cNvSpPr>
            <a:spLocks noChangeArrowheads="1"/>
          </p:cNvSpPr>
          <p:nvPr/>
        </p:nvSpPr>
        <p:spPr bwMode="auto">
          <a:xfrm>
            <a:off x="0" y="39719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  <p:pic>
        <p:nvPicPr>
          <p:cNvPr id="6" name="Picture 63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2593" y="116632"/>
            <a:ext cx="6588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4"/>
          <p:cNvSpPr>
            <a:spLocks noChangeArrowheads="1"/>
          </p:cNvSpPr>
          <p:nvPr/>
        </p:nvSpPr>
        <p:spPr bwMode="auto">
          <a:xfrm>
            <a:off x="1122735" y="751235"/>
            <a:ext cx="69135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sz="1400" b="1" dirty="0"/>
              <a:t>Tento materiál byl vytvořen v rámci projektu  Operačního programu Vzdělávání pro konkurenceschopnost.</a:t>
            </a:r>
          </a:p>
        </p:txBody>
      </p:sp>
      <p:graphicFrame>
        <p:nvGraphicFramePr>
          <p:cNvPr id="8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4035058"/>
              </p:ext>
            </p:extLst>
          </p:nvPr>
        </p:nvGraphicFramePr>
        <p:xfrm>
          <a:off x="1198935" y="1251704"/>
          <a:ext cx="6837362" cy="1097176"/>
        </p:xfrm>
        <a:graphic>
          <a:graphicData uri="http://schemas.openxmlformats.org/drawingml/2006/table">
            <a:tbl>
              <a:tblPr/>
              <a:tblGrid>
                <a:gridCol w="2243137"/>
                <a:gridCol w="4594225"/>
              </a:tblGrid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Projekt MŠMT ČR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EU PENÍZE ŠKOLÁM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Číslo projektu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CZ.1.07/1.4.00/21.2146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Název projektu školy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Inovace ve vzdělávání na naší škole ZŠ Studánka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Šablona  III/2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Times New Roman" pitchFamily="18" charset="0"/>
                        </a:rPr>
                        <a:t>Inovace a zkvalitnění výuky prostřednictvím ICT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07" marB="45707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116"/>
          <p:cNvSpPr>
            <a:spLocks noChangeArrowheads="1"/>
          </p:cNvSpPr>
          <p:nvPr/>
        </p:nvSpPr>
        <p:spPr bwMode="auto">
          <a:xfrm>
            <a:off x="682485" y="2347134"/>
            <a:ext cx="745605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cs-CZ" sz="1400" b="1" dirty="0" smtClean="0"/>
              <a:t>Sada č. XXI</a:t>
            </a:r>
            <a:endParaRPr lang="cs-CZ" sz="1400" dirty="0" smtClean="0"/>
          </a:p>
          <a:p>
            <a:pPr algn="ctr"/>
            <a:r>
              <a:rPr lang="cs-CZ" sz="1400" b="1" dirty="0" smtClean="0"/>
              <a:t>Identifikátor sady: VY_32_INOVACE_Sada XXI _ </a:t>
            </a:r>
            <a:r>
              <a:rPr lang="cs-CZ" sz="1400" b="1" dirty="0" smtClean="0"/>
              <a:t>VV, DUM 4</a:t>
            </a:r>
            <a:endParaRPr lang="cs-CZ" sz="1400" dirty="0" smtClean="0"/>
          </a:p>
          <a:p>
            <a:pPr algn="ctr"/>
            <a:r>
              <a:rPr lang="cs-CZ" sz="1400" b="1" dirty="0" smtClean="0"/>
              <a:t>Vzdělávací oblast: Umění a kultura</a:t>
            </a:r>
            <a:endParaRPr lang="cs-CZ" sz="1400" dirty="0" smtClean="0"/>
          </a:p>
          <a:p>
            <a:pPr algn="ctr"/>
            <a:r>
              <a:rPr lang="cs-CZ" sz="1400" b="1" dirty="0" smtClean="0"/>
              <a:t>Vzdělávací </a:t>
            </a:r>
            <a:r>
              <a:rPr lang="cs-CZ" sz="1400" b="1" dirty="0" smtClean="0"/>
              <a:t>obor: Výtvarná výchova</a:t>
            </a:r>
            <a:endParaRPr lang="cs-CZ" sz="1400" dirty="0" smtClean="0"/>
          </a:p>
          <a:p>
            <a:pPr algn="ctr"/>
            <a:endParaRPr lang="cs-CZ" sz="1200" dirty="0"/>
          </a:p>
          <a:p>
            <a:r>
              <a:rPr lang="cs-CZ" sz="1200" b="1" dirty="0"/>
              <a:t>Název: </a:t>
            </a:r>
            <a:r>
              <a:rPr lang="cs-CZ" sz="1200" b="1" dirty="0" smtClean="0"/>
              <a:t>Velikonoční kraslice</a:t>
            </a:r>
          </a:p>
          <a:p>
            <a:r>
              <a:rPr lang="cs-CZ" sz="1200" b="1" dirty="0" smtClean="0"/>
              <a:t>Autor: Mgr. Ilona Trojánková</a:t>
            </a:r>
            <a:endParaRPr lang="cs-CZ" sz="1200" dirty="0" smtClean="0"/>
          </a:p>
          <a:p>
            <a:r>
              <a:rPr lang="cs-CZ" sz="1200" b="1" dirty="0" smtClean="0"/>
              <a:t>Stručná anotace:  Žáci byli seznámeni prostřednictvím prezentace s různými typy a postupy zdobení kraslic.</a:t>
            </a:r>
          </a:p>
          <a:p>
            <a:pPr algn="just"/>
            <a:r>
              <a:rPr lang="cs-CZ" sz="1200" b="1" dirty="0" smtClean="0"/>
              <a:t>Metodické </a:t>
            </a:r>
            <a:r>
              <a:rPr lang="cs-CZ" sz="1200" b="1" dirty="0"/>
              <a:t>zhodnocení</a:t>
            </a:r>
            <a:r>
              <a:rPr lang="cs-CZ" sz="1200" b="1" dirty="0" smtClean="0"/>
              <a:t>:  Pilotováno dne 4.4.2012 v 1.C Mgr. Ilonou Trojánkovou. Odučeno v jedné </a:t>
            </a:r>
            <a:br>
              <a:rPr lang="cs-CZ" sz="1200" b="1" dirty="0" smtClean="0"/>
            </a:br>
            <a:r>
              <a:rPr lang="cs-CZ" sz="1200" b="1" dirty="0" smtClean="0"/>
              <a:t>vyučovací  hodině  s časovou dotací 20 minut. Žáci se učili poznávat motivy lidových vzorů </a:t>
            </a:r>
            <a:br>
              <a:rPr lang="cs-CZ" sz="1200" b="1" dirty="0" smtClean="0"/>
            </a:br>
            <a:r>
              <a:rPr lang="cs-CZ" sz="1200" b="1" dirty="0" smtClean="0"/>
              <a:t>na skutečných kraslicích, ale i prostřednictvím kraslic, které zdobili žáci.  Tento materiál je motivací </a:t>
            </a:r>
            <a:br>
              <a:rPr lang="cs-CZ" sz="1200" b="1" dirty="0" smtClean="0"/>
            </a:br>
            <a:r>
              <a:rPr lang="cs-CZ" sz="1200" b="1" dirty="0" smtClean="0"/>
              <a:t>k vytvoření vlastního lidového motivu. </a:t>
            </a:r>
          </a:p>
          <a:p>
            <a:endParaRPr lang="cs-CZ" sz="1200" b="1" dirty="0" smtClean="0"/>
          </a:p>
          <a:p>
            <a:endParaRPr lang="cs-CZ" sz="1200" b="1" dirty="0"/>
          </a:p>
          <a:p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xmlns="" val="26336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540568" y="188640"/>
            <a:ext cx="10225136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sz="4500" b="1">
                <a:solidFill>
                  <a:schemeClr val="tx2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6000" spc="-300" dirty="0" smtClean="0">
                <a:solidFill>
                  <a:srgbClr val="FF0000"/>
                </a:solidFill>
              </a:rPr>
              <a:t>Motiv nanášený bělobou</a:t>
            </a:r>
            <a:endParaRPr lang="cs-CZ" sz="6000" spc="-3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211821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203724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9486"/>
            <a:ext cx="2041739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03540"/>
            <a:ext cx="197251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395536" y="4894128"/>
            <a:ext cx="88058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Pracovní postup: 1. obkreslení šablony na papír</a:t>
            </a:r>
          </a:p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		  2. co nejtmavší temperovou barvou potřeme vajíčko</a:t>
            </a:r>
            <a:b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		  3. musíme nechat důkladně zaschnout</a:t>
            </a:r>
          </a:p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 		  4. bílou temperovou barvou a úzkým štětcem nanášíme 		      lidové vzory na kraslici</a:t>
            </a:r>
          </a:p>
        </p:txBody>
      </p:sp>
    </p:spTree>
    <p:extLst>
      <p:ext uri="{BB962C8B-B14F-4D97-AF65-F5344CB8AC3E}">
        <p14:creationId xmlns:p14="http://schemas.microsoft.com/office/powerpoint/2010/main" xmlns="" val="143105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540568" y="188640"/>
            <a:ext cx="10225136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sz="4500" b="1">
                <a:solidFill>
                  <a:schemeClr val="tx2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6000" spc="-300" dirty="0" smtClean="0">
                <a:solidFill>
                  <a:srgbClr val="FF0000"/>
                </a:solidFill>
              </a:rPr>
              <a:t>Motiv z kapiček vosku </a:t>
            </a:r>
            <a:endParaRPr lang="cs-CZ" sz="6000" spc="-3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485184"/>
            <a:ext cx="3346836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3230319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9552" y="5345921"/>
            <a:ext cx="88058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Pracovní postup: 1. obkreslení šablony na papír</a:t>
            </a:r>
          </a:p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		  2. dospělý nakape kapičky barevné svíčky na vajíčko</a:t>
            </a:r>
            <a:b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		  3. žáci tuší dokreslují přírodní motivy</a:t>
            </a:r>
          </a:p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 		  4. kraslici mohou kolorovat vodovými barvami</a:t>
            </a:r>
          </a:p>
        </p:txBody>
      </p:sp>
    </p:spTree>
    <p:extLst>
      <p:ext uri="{BB962C8B-B14F-4D97-AF65-F5344CB8AC3E}">
        <p14:creationId xmlns:p14="http://schemas.microsoft.com/office/powerpoint/2010/main" xmlns="" val="21226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/>
          </a:bodyPr>
          <a:lstStyle/>
          <a:p>
            <a:r>
              <a:rPr lang="cs-CZ" sz="1100" dirty="0" smtClean="0"/>
              <a:t>	EU </a:t>
            </a:r>
            <a:r>
              <a:rPr lang="cs-CZ" sz="1100" dirty="0"/>
              <a:t>Peníze školám		Inovace ve vzdělávání na naší škole ZŠ Studánka</a:t>
            </a:r>
            <a:br>
              <a:rPr lang="cs-CZ" sz="1100" dirty="0"/>
            </a:br>
            <a:endParaRPr lang="cs-CZ" sz="1100" dirty="0"/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125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	</a:t>
            </a:r>
            <a:endParaRPr lang="cs-CZ" dirty="0"/>
          </a:p>
          <a:p>
            <a:pPr marL="0" indent="0">
              <a:buNone/>
            </a:pPr>
            <a:r>
              <a:rPr lang="cs-CZ" sz="1600" b="1" dirty="0"/>
              <a:t> </a:t>
            </a:r>
            <a:r>
              <a:rPr lang="cs-CZ" sz="1600" b="1" dirty="0" smtClean="0"/>
              <a:t>  </a:t>
            </a:r>
          </a:p>
          <a:p>
            <a:pPr marL="0" indent="0">
              <a:buNone/>
            </a:pPr>
            <a:r>
              <a:rPr lang="cs-CZ" sz="1600" b="1" dirty="0" smtClean="0"/>
              <a:t>    </a:t>
            </a:r>
            <a:r>
              <a:rPr lang="cs-CZ" sz="1800" b="1" dirty="0" smtClean="0"/>
              <a:t>Metodické poznámky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 err="1"/>
              <a:t>Slide</a:t>
            </a:r>
            <a:r>
              <a:rPr lang="cs-CZ" sz="1800" b="1" dirty="0"/>
              <a:t> </a:t>
            </a:r>
            <a:r>
              <a:rPr lang="cs-CZ" sz="1800" b="1" dirty="0" smtClean="0"/>
              <a:t>1  </a:t>
            </a:r>
            <a:r>
              <a:rPr lang="cs-CZ" sz="1800" dirty="0" smtClean="0"/>
              <a:t>   Fotografie velikonočních kraslic.</a:t>
            </a:r>
          </a:p>
          <a:p>
            <a:r>
              <a:rPr lang="cs-CZ" sz="1800" b="1" dirty="0" err="1"/>
              <a:t>Slide</a:t>
            </a:r>
            <a:r>
              <a:rPr lang="cs-CZ" sz="1800" b="1" dirty="0"/>
              <a:t> </a:t>
            </a:r>
            <a:r>
              <a:rPr lang="cs-CZ" sz="1800" b="1" dirty="0" smtClean="0"/>
              <a:t>2     </a:t>
            </a:r>
            <a:r>
              <a:rPr lang="cs-CZ" sz="1800" dirty="0" smtClean="0"/>
              <a:t>Symboly barev při barvení vajíček.  </a:t>
            </a:r>
            <a:endParaRPr lang="cs-CZ" sz="1800" dirty="0"/>
          </a:p>
          <a:p>
            <a:r>
              <a:rPr lang="cs-CZ" sz="1800" b="1" dirty="0" err="1"/>
              <a:t>Slide</a:t>
            </a:r>
            <a:r>
              <a:rPr lang="cs-CZ" sz="1800" b="1" dirty="0"/>
              <a:t> </a:t>
            </a:r>
            <a:r>
              <a:rPr lang="cs-CZ" sz="1800" b="1" dirty="0" smtClean="0"/>
              <a:t>3     </a:t>
            </a:r>
            <a:r>
              <a:rPr lang="cs-CZ" sz="1800" dirty="0" smtClean="0"/>
              <a:t>Ukázky zdobení voskem.</a:t>
            </a:r>
          </a:p>
          <a:p>
            <a:r>
              <a:rPr lang="cs-CZ" sz="1800" b="1" dirty="0" err="1" smtClean="0"/>
              <a:t>Slide</a:t>
            </a:r>
            <a:r>
              <a:rPr lang="cs-CZ" sz="1800" b="1" dirty="0" smtClean="0"/>
              <a:t> 4    </a:t>
            </a:r>
            <a:r>
              <a:rPr lang="cs-CZ" sz="1800" b="1" dirty="0"/>
              <a:t> </a:t>
            </a:r>
            <a:r>
              <a:rPr lang="cs-CZ" sz="1800" dirty="0" smtClean="0"/>
              <a:t>Kraslice jako prostorová dekorace. </a:t>
            </a:r>
          </a:p>
          <a:p>
            <a:r>
              <a:rPr lang="cs-CZ" sz="1800" b="1" dirty="0" err="1" smtClean="0"/>
              <a:t>Slide</a:t>
            </a:r>
            <a:r>
              <a:rPr lang="cs-CZ" sz="1800" b="1" dirty="0"/>
              <a:t> </a:t>
            </a:r>
            <a:r>
              <a:rPr lang="cs-CZ" sz="1800" b="1" dirty="0" smtClean="0"/>
              <a:t>5     </a:t>
            </a:r>
            <a:r>
              <a:rPr lang="cs-CZ" sz="1800" dirty="0" smtClean="0"/>
              <a:t>Kraslice – textilní obrázek, velikonoční přání.</a:t>
            </a:r>
            <a:endParaRPr lang="cs-CZ" sz="1800" dirty="0"/>
          </a:p>
          <a:p>
            <a:r>
              <a:rPr lang="cs-CZ" sz="1800" b="1" dirty="0" err="1" smtClean="0"/>
              <a:t>Slide</a:t>
            </a:r>
            <a:r>
              <a:rPr lang="cs-CZ" sz="1800" b="1" dirty="0" smtClean="0"/>
              <a:t> 6     </a:t>
            </a:r>
            <a:r>
              <a:rPr lang="cs-CZ" sz="1800" dirty="0" smtClean="0"/>
              <a:t>Kraslice – dekor vyškrabávaný. Těmto kraslicím se říká gravírované.</a:t>
            </a:r>
          </a:p>
          <a:p>
            <a:r>
              <a:rPr lang="cs-CZ" sz="1800" b="1" dirty="0" err="1"/>
              <a:t>Slide</a:t>
            </a:r>
            <a:r>
              <a:rPr lang="cs-CZ" sz="1800" b="1" dirty="0"/>
              <a:t> </a:t>
            </a:r>
            <a:r>
              <a:rPr lang="cs-CZ" sz="1800" b="1" dirty="0" smtClean="0"/>
              <a:t>7     </a:t>
            </a:r>
            <a:r>
              <a:rPr lang="cs-CZ" sz="1800" dirty="0" smtClean="0"/>
              <a:t>Motiv tvořený klovatinou. Smývání suché křídy vodou.</a:t>
            </a:r>
          </a:p>
          <a:p>
            <a:r>
              <a:rPr lang="cs-CZ" sz="1800" b="1" dirty="0" err="1"/>
              <a:t>Slide</a:t>
            </a:r>
            <a:r>
              <a:rPr lang="cs-CZ" sz="1800" b="1" dirty="0"/>
              <a:t> </a:t>
            </a:r>
            <a:r>
              <a:rPr lang="cs-CZ" sz="1800" b="1" dirty="0" smtClean="0"/>
              <a:t>8     </a:t>
            </a:r>
            <a:r>
              <a:rPr lang="cs-CZ" sz="1800" dirty="0" smtClean="0"/>
              <a:t>Motiv malovaný voskovým pastelem a překrytý vodovými barvami.</a:t>
            </a:r>
          </a:p>
          <a:p>
            <a:r>
              <a:rPr lang="cs-CZ" sz="1800" b="1" dirty="0" err="1"/>
              <a:t>Slide</a:t>
            </a:r>
            <a:r>
              <a:rPr lang="cs-CZ" sz="1800" b="1" dirty="0"/>
              <a:t> </a:t>
            </a:r>
            <a:r>
              <a:rPr lang="cs-CZ" sz="1800" b="1" dirty="0" smtClean="0"/>
              <a:t>9     </a:t>
            </a:r>
            <a:r>
              <a:rPr lang="cs-CZ" sz="1800" dirty="0" smtClean="0"/>
              <a:t>Motiv je vytvořen bílou temperovou barvou na tmavém podkladu.        	</a:t>
            </a:r>
            <a:r>
              <a:rPr lang="cs-CZ" sz="1800" smtClean="0"/>
              <a:t>        Využívá </a:t>
            </a:r>
            <a:r>
              <a:rPr lang="cs-CZ" sz="1800" dirty="0" smtClean="0"/>
              <a:t>barevný kontrast.</a:t>
            </a:r>
          </a:p>
          <a:p>
            <a:r>
              <a:rPr lang="cs-CZ" sz="1800" b="1" dirty="0" err="1"/>
              <a:t>Slide</a:t>
            </a:r>
            <a:r>
              <a:rPr lang="cs-CZ" sz="1800" b="1" dirty="0"/>
              <a:t> </a:t>
            </a:r>
            <a:r>
              <a:rPr lang="cs-CZ" sz="1800" b="1" dirty="0" smtClean="0"/>
              <a:t>10   </a:t>
            </a:r>
            <a:r>
              <a:rPr lang="cs-CZ" sz="1800" dirty="0" smtClean="0"/>
              <a:t>Květinový motiv – žák dokresluje náhodně vytvořené kapky vosku.</a:t>
            </a:r>
            <a:endParaRPr lang="cs-CZ" sz="1800" dirty="0"/>
          </a:p>
          <a:p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 smtClean="0"/>
          </a:p>
          <a:p>
            <a:pPr marL="0" indent="0" algn="ctr">
              <a:buNone/>
            </a:pPr>
            <a:r>
              <a:rPr lang="cs-CZ" sz="1200" dirty="0" smtClean="0"/>
              <a:t>Autorem </a:t>
            </a:r>
            <a:r>
              <a:rPr lang="cs-CZ" sz="1200" dirty="0"/>
              <a:t>materiálu a všech jeho částí, není-li uvedeno jinak, je Mgr. Ilona Trojánková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6971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485795" y="1404065"/>
            <a:ext cx="778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sz="1600" dirty="0" smtClean="0">
                <a:latin typeface="Calibri" pitchFamily="34" charset="0"/>
              </a:rPr>
              <a:t>Alena Vondrušková, Kamila Skopová. </a:t>
            </a:r>
            <a:r>
              <a:rPr lang="cs-CZ" sz="1600" i="1" dirty="0" smtClean="0">
                <a:latin typeface="Calibri" pitchFamily="34" charset="0"/>
              </a:rPr>
              <a:t>České zvyky a obyčeje</a:t>
            </a:r>
            <a:r>
              <a:rPr lang="cs-CZ" sz="1600" dirty="0" smtClean="0">
                <a:latin typeface="Calibri" pitchFamily="34" charset="0"/>
              </a:rPr>
              <a:t>. 1. </a:t>
            </a:r>
            <a:r>
              <a:rPr lang="cs-CZ" sz="1600" dirty="0">
                <a:latin typeface="Calibri" pitchFamily="34" charset="0"/>
              </a:rPr>
              <a:t>vydání. </a:t>
            </a:r>
            <a:r>
              <a:rPr lang="cs-CZ" sz="1600" dirty="0" smtClean="0">
                <a:latin typeface="Calibri" pitchFamily="34" charset="0"/>
              </a:rPr>
              <a:t>Albatros a.s., Praha, 2004. ISBN: 80-00-01356-8.  str. 129 - 133 </a:t>
            </a:r>
            <a:endParaRPr lang="cs-CZ" sz="1600" dirty="0">
              <a:latin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4768" y="476672"/>
            <a:ext cx="7851648" cy="98584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1800" dirty="0"/>
              <a:t>Tištěné médium</a:t>
            </a:r>
          </a:p>
        </p:txBody>
      </p:sp>
    </p:spTree>
    <p:extLst>
      <p:ext uri="{BB962C8B-B14F-4D97-AF65-F5344CB8AC3E}">
        <p14:creationId xmlns:p14="http://schemas.microsoft.com/office/powerpoint/2010/main" xmlns="" val="2290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352928" cy="1470025"/>
          </a:xfrm>
        </p:spPr>
        <p:txBody>
          <a:bodyPr>
            <a:normAutofit fontScale="90000"/>
          </a:bodyPr>
          <a:lstStyle/>
          <a:p>
            <a:r>
              <a:rPr lang="cs-CZ" sz="7200" dirty="0" smtClean="0">
                <a:solidFill>
                  <a:srgbClr val="FF0000"/>
                </a:solidFill>
              </a:rPr>
              <a:t>Velikonoční kraslice</a:t>
            </a:r>
            <a:endParaRPr lang="cs-CZ" sz="7200" dirty="0">
              <a:solidFill>
                <a:srgbClr val="FF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4496" y="1602178"/>
            <a:ext cx="4476392" cy="3357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924944"/>
            <a:ext cx="4849344" cy="363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 flipH="1">
            <a:off x="655982" y="1772816"/>
            <a:ext cx="3808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accent1">
                    <a:lumMod val="50000"/>
                  </a:schemeClr>
                </a:solidFill>
              </a:rPr>
              <a:t>Hody, hody, doprovody,</a:t>
            </a:r>
          </a:p>
          <a:p>
            <a:r>
              <a:rPr lang="cs-CZ" sz="2400" dirty="0" smtClean="0">
                <a:solidFill>
                  <a:schemeClr val="accent1">
                    <a:lumMod val="50000"/>
                  </a:schemeClr>
                </a:solidFill>
              </a:rPr>
              <a:t>dejte vejce malovaný…</a:t>
            </a:r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186192" y="5301208"/>
            <a:ext cx="3768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Vajíčko je symbolem života.</a:t>
            </a:r>
          </a:p>
          <a:p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Existuje mnoho technik zdobení.</a:t>
            </a:r>
          </a:p>
          <a:p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Zkušené malérečky zdobí kraslice.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9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179512" y="2996952"/>
            <a:ext cx="8964996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900" dirty="0" smtClean="0">
                <a:solidFill>
                  <a:srgbClr val="FF0000"/>
                </a:solidFill>
                <a:latin typeface="+mn-lt"/>
              </a:rPr>
              <a:t>Barvy: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Červená – symbol života a lásky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Zelená – symbol naděje a rozvoje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Bílá – symbol nevinnosti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Černá – připomínala démony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Žlutá – symbol bohatství a blahobytu</a:t>
            </a:r>
          </a:p>
          <a:p>
            <a:pPr marL="0" indent="0" algn="ctr"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cs-CZ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95536" y="260648"/>
            <a:ext cx="8352928" cy="1470025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sz="4500" b="1">
                <a:solidFill>
                  <a:schemeClr val="tx2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7200" dirty="0" smtClean="0">
                <a:solidFill>
                  <a:srgbClr val="FF0000"/>
                </a:solidFill>
              </a:rPr>
              <a:t>Barvení vajíček</a:t>
            </a:r>
            <a:endParaRPr lang="cs-CZ" sz="7200" dirty="0">
              <a:solidFill>
                <a:srgbClr val="FF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392996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/>
          <p:cNvSpPr txBox="1"/>
          <p:nvPr/>
        </p:nvSpPr>
        <p:spPr>
          <a:xfrm>
            <a:off x="755576" y="1868631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Lidé věřili, že vajíčko skrývá nový život. </a:t>
            </a:r>
          </a:p>
          <a:p>
            <a:pPr algn="ctr"/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Barvením a zdobením se jeho magická moc zesilovala.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18266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684584" y="427038"/>
            <a:ext cx="10657184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sz="4500" b="1">
                <a:solidFill>
                  <a:schemeClr val="tx2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5400" dirty="0">
                <a:solidFill>
                  <a:srgbClr val="FF0000"/>
                </a:solidFill>
              </a:rPr>
              <a:t>Zdobení kraslic voskem</a:t>
            </a:r>
          </a:p>
        </p:txBody>
      </p:sp>
      <p:sp>
        <p:nvSpPr>
          <p:cNvPr id="5" name="TextovéPole 4"/>
          <p:cNvSpPr txBox="1"/>
          <p:nvPr/>
        </p:nvSpPr>
        <p:spPr>
          <a:xfrm flipH="1">
            <a:off x="360040" y="1772816"/>
            <a:ext cx="8820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accent1">
                    <a:lumMod val="50000"/>
                  </a:schemeClr>
                </a:solidFill>
              </a:rPr>
              <a:t>Roztavený barevný vosk se nanáší na bílou nebo obarvenou skořápku. </a:t>
            </a:r>
          </a:p>
          <a:p>
            <a:r>
              <a:rPr lang="cs-CZ" sz="2400" dirty="0" smtClean="0">
                <a:solidFill>
                  <a:schemeClr val="accent1">
                    <a:lumMod val="50000"/>
                  </a:schemeClr>
                </a:solidFill>
              </a:rPr>
              <a:t>Nanesený vosk na skořápce zůstává a vytváří plastické reliéfní ornamenty.</a:t>
            </a:r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456384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0" y="3459931"/>
            <a:ext cx="2376266" cy="316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2738" y="3487316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ovéPole 13"/>
          <p:cNvSpPr txBox="1"/>
          <p:nvPr/>
        </p:nvSpPr>
        <p:spPr>
          <a:xfrm>
            <a:off x="412576" y="597008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Žáci druhé třídy zdobí vyfouklá vajíčka rozehřátým včelím voskem, který obarvili voskovým pastelem.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xmlns="" val="94291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-684584" y="427038"/>
            <a:ext cx="10657184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sz="4500" b="1">
                <a:solidFill>
                  <a:schemeClr val="tx2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4400" spc="-300" dirty="0">
                <a:solidFill>
                  <a:srgbClr val="FF0000"/>
                </a:solidFill>
              </a:rPr>
              <a:t>Zdobení kraslic </a:t>
            </a:r>
            <a:r>
              <a:rPr lang="cs-CZ" sz="4400" spc="-300" dirty="0" smtClean="0">
                <a:solidFill>
                  <a:srgbClr val="FF0000"/>
                </a:solidFill>
              </a:rPr>
              <a:t>čtverečky z kanafasu</a:t>
            </a:r>
            <a:endParaRPr lang="cs-CZ" sz="4400" spc="-300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570038"/>
            <a:ext cx="4908317" cy="368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132856"/>
            <a:ext cx="2125494" cy="15941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077072"/>
            <a:ext cx="2181159" cy="16358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3089" y="2132856"/>
            <a:ext cx="2171359" cy="16285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1321" y="4097387"/>
            <a:ext cx="2181159" cy="163586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18634" y="5373216"/>
            <a:ext cx="7797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 </a:t>
            </a:r>
            <a:r>
              <a:rPr lang="cs-CZ" sz="1200" dirty="0" smtClean="0"/>
              <a:t>         </a:t>
            </a:r>
            <a:r>
              <a:rPr lang="cs-CZ" sz="2400" dirty="0" smtClean="0">
                <a:solidFill>
                  <a:schemeClr val="accent1">
                    <a:lumMod val="50000"/>
                  </a:schemeClr>
                </a:solidFill>
              </a:rPr>
              <a:t>Velmi pěkně působí kraslice,</a:t>
            </a:r>
            <a:br>
              <a:rPr lang="cs-CZ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2400" dirty="0" smtClean="0">
                <a:solidFill>
                  <a:schemeClr val="accent1">
                    <a:lumMod val="50000"/>
                  </a:schemeClr>
                </a:solidFill>
              </a:rPr>
              <a:t> kterou polepíme čtverečky z kostkované látky. Pomocí krátké větvičky a korálku je kraslice zavěšena na lýku.</a:t>
            </a:r>
            <a:r>
              <a:rPr lang="cs-CZ" sz="12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cs-CZ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78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684584" y="188640"/>
            <a:ext cx="10657184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sz="4500" b="1">
                <a:solidFill>
                  <a:schemeClr val="tx2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4400" spc="-300" dirty="0" smtClean="0">
                <a:solidFill>
                  <a:srgbClr val="FF0000"/>
                </a:solidFill>
              </a:rPr>
              <a:t>Motiv kraslic na textilním obrázku</a:t>
            </a:r>
            <a:endParaRPr lang="cs-CZ" sz="4400" spc="-300" dirty="0">
              <a:solidFill>
                <a:srgbClr val="FF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96752"/>
            <a:ext cx="1872001" cy="1404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976" y="1196752"/>
            <a:ext cx="1872000" cy="1404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780928"/>
            <a:ext cx="1872000" cy="1404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2780928"/>
            <a:ext cx="1873013" cy="14047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1520" y="2780928"/>
            <a:ext cx="1872000" cy="1404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2780928"/>
            <a:ext cx="1872000" cy="1404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365104"/>
            <a:ext cx="1872000" cy="1404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2090" y="4365104"/>
            <a:ext cx="1872000" cy="1404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867" y="4401264"/>
            <a:ext cx="1872000" cy="1404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4401264"/>
            <a:ext cx="1872000" cy="1404000"/>
          </a:xfrm>
          <a:prstGeom prst="rect">
            <a:avLst/>
          </a:prstGeom>
        </p:spPr>
      </p:pic>
      <p:sp>
        <p:nvSpPr>
          <p:cNvPr id="18" name="Obdélník 17"/>
          <p:cNvSpPr/>
          <p:nvPr/>
        </p:nvSpPr>
        <p:spPr>
          <a:xfrm>
            <a:off x="230602" y="5961474"/>
            <a:ext cx="8517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Pracovní postup: 1. obkreslení šablony na plátno,    2. nanesení  	motivu</a:t>
            </a:r>
            <a:b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		   barvami,   3. přežehlení,   4. nalepení pasparty</a:t>
            </a:r>
            <a:endParaRPr lang="cs-CZ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4572000" y="1405225"/>
            <a:ext cx="50077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Používáme barvy </a:t>
            </a:r>
            <a:r>
              <a:rPr lang="cs-CZ" sz="2000" dirty="0" err="1" smtClean="0">
                <a:solidFill>
                  <a:schemeClr val="accent1">
                    <a:lumMod val="50000"/>
                  </a:schemeClr>
                </a:solidFill>
              </a:rPr>
              <a:t>Pentel</a:t>
            </a: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accent1">
                    <a:lumMod val="50000"/>
                  </a:schemeClr>
                </a:solidFill>
              </a:rPr>
              <a:t>Fabricfum</a:t>
            </a: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b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Po nakreslení motivu musíme obrázek zafixovat přežehlením střední teplotou.</a:t>
            </a:r>
            <a:endParaRPr lang="cs-CZ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563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540568" y="188640"/>
            <a:ext cx="10225136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sz="4500" b="1">
                <a:solidFill>
                  <a:schemeClr val="tx2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4000" spc="-300" dirty="0" smtClean="0">
                <a:solidFill>
                  <a:srgbClr val="FF0000"/>
                </a:solidFill>
              </a:rPr>
              <a:t>Vyškrabávaný motiv na papírové  kraslici</a:t>
            </a:r>
            <a:endParaRPr lang="cs-CZ" sz="4000" spc="-3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28280"/>
            <a:ext cx="2275453" cy="26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28280"/>
            <a:ext cx="2278288" cy="26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30114"/>
            <a:ext cx="2232248" cy="261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611560" y="4822120"/>
            <a:ext cx="88058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Pracovní postup: 1. obkreslení šablony na papír</a:t>
            </a:r>
          </a:p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		  2. nanesení barevných pruhů voskovým pastelem</a:t>
            </a:r>
            <a:b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		  3. pokrytí celé plochy vajíčka černou tuší</a:t>
            </a:r>
          </a:p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 		  4. tuš necháme důkladně uschnout</a:t>
            </a:r>
          </a:p>
          <a:p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	  5.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lidové </a:t>
            </a: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motivy vyškrábeme hlavičkou špendlíku</a:t>
            </a:r>
            <a:endParaRPr lang="cs-CZ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5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5869721"/>
            <a:ext cx="88058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1. obkreslení šablony na čtvrtku, 2. pomocí štětce naneseme klovatinový dekor, 3. necháme řádně zaschnout, 4. důkladně natřeme suchým pastelem, 5. pod tekoucí vodou opláchneme pastel z klovatinového motivu, 6. sušení</a:t>
            </a:r>
            <a:endParaRPr lang="cs-CZ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-540568" y="188640"/>
            <a:ext cx="10225136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sz="4500" b="1">
                <a:solidFill>
                  <a:schemeClr val="tx2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6000" spc="-300" dirty="0" smtClean="0">
                <a:solidFill>
                  <a:srgbClr val="FF0000"/>
                </a:solidFill>
              </a:rPr>
              <a:t>Kraslice s překvapením</a:t>
            </a:r>
            <a:endParaRPr lang="cs-CZ" sz="6000" spc="-300" dirty="0">
              <a:solidFill>
                <a:srgbClr val="FF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1605" y="1412776"/>
            <a:ext cx="5580790" cy="4185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456" y="1196752"/>
            <a:ext cx="2016000" cy="1512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196752"/>
            <a:ext cx="2016000" cy="1512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924944"/>
            <a:ext cx="1617803" cy="121335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365104"/>
            <a:ext cx="2016000" cy="1512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1446" y="2898972"/>
            <a:ext cx="1617600" cy="1213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65104"/>
            <a:ext cx="2322475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3131616" y="5517232"/>
            <a:ext cx="244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Pracovní postup: </a:t>
            </a:r>
          </a:p>
        </p:txBody>
      </p:sp>
    </p:spTree>
    <p:extLst>
      <p:ext uri="{BB962C8B-B14F-4D97-AF65-F5344CB8AC3E}">
        <p14:creationId xmlns:p14="http://schemas.microsoft.com/office/powerpoint/2010/main" xmlns="" val="399349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540568" y="188640"/>
            <a:ext cx="10225136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sz="4500" b="1">
                <a:solidFill>
                  <a:schemeClr val="tx2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4400" spc="-300" dirty="0" smtClean="0">
                <a:solidFill>
                  <a:srgbClr val="FF0000"/>
                </a:solidFill>
              </a:rPr>
              <a:t>Motiv malovaný voskovým pastelem</a:t>
            </a:r>
            <a:endParaRPr lang="cs-CZ" sz="4400" spc="-3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11506"/>
            <a:ext cx="2153455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9882" y="1629080"/>
            <a:ext cx="2140110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372" y="1611506"/>
            <a:ext cx="2181876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9881" y="1628800"/>
            <a:ext cx="2156615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611560" y="4678104"/>
            <a:ext cx="88058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Pracovní postup: 1. obkreslení šablony na papír</a:t>
            </a:r>
          </a:p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		  2. světlými voskovými pastely vytvoříme vzor kraslice</a:t>
            </a:r>
            <a:b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		  3. v malém množství vody připravíme z vodových barev 		      barvu našeho vajíčka</a:t>
            </a:r>
          </a:p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 		  4. štětcem naneseme připravenou barvu na vajíčko</a:t>
            </a:r>
          </a:p>
        </p:txBody>
      </p:sp>
    </p:spTree>
    <p:extLst>
      <p:ext uri="{BB962C8B-B14F-4D97-AF65-F5344CB8AC3E}">
        <p14:creationId xmlns:p14="http://schemas.microsoft.com/office/powerpoint/2010/main" xmlns="" val="18417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lk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Silk">
      <a:majorFont>
        <a:latin typeface="Arial"/>
        <a:ea typeface=""/>
        <a:cs typeface=""/>
        <a:font script="Jpan" typeface="ＭＳ Ｐゴシック"/>
        <a:font script="Hang" typeface="돋음"/>
        <a:font script="Hans" typeface="方正姚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돋음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lk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20000"/>
                <a:satMod val="250000"/>
              </a:schemeClr>
            </a:gs>
            <a:gs pos="30000">
              <a:schemeClr val="phClr">
                <a:tint val="60000"/>
                <a:satMod val="250000"/>
              </a:schemeClr>
            </a:gs>
            <a:gs pos="50000">
              <a:schemeClr val="phClr">
                <a:tint val="57000"/>
                <a:satMod val="250000"/>
              </a:schemeClr>
            </a:gs>
            <a:gs pos="100000">
              <a:schemeClr val="phClr">
                <a:tint val="28000"/>
                <a:satMod val="250000"/>
              </a:schemeClr>
            </a:gs>
          </a:gsLst>
          <a:lin ang="7000000" scaled="1"/>
        </a:gradFill>
        <a:gradFill rotWithShape="1">
          <a:gsLst>
            <a:gs pos="0">
              <a:schemeClr val="phClr">
                <a:shade val="80000"/>
                <a:satMod val="200000"/>
              </a:schemeClr>
            </a:gs>
            <a:gs pos="30000">
              <a:schemeClr val="phClr">
                <a:shade val="20000"/>
                <a:satMod val="250000"/>
              </a:schemeClr>
            </a:gs>
            <a:gs pos="50000">
              <a:schemeClr val="phClr">
                <a:shade val="23000"/>
                <a:satMod val="250000"/>
              </a:schemeClr>
            </a:gs>
            <a:gs pos="60000">
              <a:schemeClr val="phClr">
                <a:shade val="29000"/>
                <a:satMod val="23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lin ang="7000000" scaled="1"/>
        </a:gradFill>
      </a:fillStyleLst>
      <a:lnStyleLst>
        <a:ln w="12700" cap="sq" cmpd="sng" algn="ctr">
          <a:solidFill>
            <a:schemeClr val="phClr"/>
          </a:solidFill>
          <a:prstDash val="solid"/>
        </a:ln>
        <a:ln w="25400" cap="sq" cmpd="sng" algn="ctr">
          <a:solidFill>
            <a:schemeClr val="phClr"/>
          </a:solidFill>
          <a:prstDash val="solid"/>
        </a:ln>
        <a:ln w="31750" cap="sq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27000" h="127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52400" h="381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50000"/>
              </a:schemeClr>
            </a:gs>
            <a:gs pos="50000">
              <a:schemeClr val="phClr">
                <a:tint val="85000"/>
                <a:satMod val="140000"/>
              </a:schemeClr>
            </a:gs>
            <a:gs pos="100000">
              <a:schemeClr val="phClr">
                <a:shade val="50000"/>
                <a:satMod val="15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chemeClr val="phClr">
                <a:shade val="55000"/>
                <a:satMod val="150000"/>
              </a:schemeClr>
              <a:schemeClr val="phClr">
                <a:tint val="100"/>
                <a:satMod val="15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hedvábí</Template>
  <TotalTime>337</TotalTime>
  <Words>395</Words>
  <Application>Microsoft Office PowerPoint</Application>
  <PresentationFormat>Předvádění na obrazovce (4:3)</PresentationFormat>
  <Paragraphs>86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Silk</vt:lpstr>
      <vt:lpstr>Snímek 1</vt:lpstr>
      <vt:lpstr>Velikonoční kraslice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 EU Peníze školám  Inovace ve vzdělávání na naší škole ZŠ Studánka </vt:lpstr>
      <vt:lpstr>Snímek 13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Ucitel</dc:creator>
  <cp:lastModifiedBy>Iva9889</cp:lastModifiedBy>
  <cp:revision>72</cp:revision>
  <dcterms:created xsi:type="dcterms:W3CDTF">2012-04-02T22:16:41Z</dcterms:created>
  <dcterms:modified xsi:type="dcterms:W3CDTF">2012-05-06T18:51:38Z</dcterms:modified>
</cp:coreProperties>
</file>