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5" r:id="rId7"/>
    <p:sldId id="266" r:id="rId8"/>
    <p:sldId id="260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5B9C77-9DE0-41CC-8D5F-C67AF6DACF6F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75C0E3-7A81-46FC-8785-FF2E017C53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831" y="4941168"/>
            <a:ext cx="5401370" cy="16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71104" y="6337126"/>
            <a:ext cx="7416824" cy="476250"/>
          </a:xfrm>
        </p:spPr>
        <p:txBody>
          <a:bodyPr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Autorem materiálu a všech jeho částí, není-li uvedeno jinak, je Mgr. </a:t>
            </a:r>
            <a:r>
              <a:rPr lang="cs-CZ" sz="1200" dirty="0" smtClean="0">
                <a:solidFill>
                  <a:schemeClr val="tx1"/>
                </a:solidFill>
              </a:rPr>
              <a:t>Ilona Trojánková</a:t>
            </a:r>
            <a:r>
              <a:rPr lang="cs-CZ" sz="1200" dirty="0" smtClean="0"/>
              <a:t>. </a:t>
            </a:r>
            <a:endParaRPr lang="cs-CZ" sz="1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6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593" y="116632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1122735" y="751235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8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1176609"/>
              </p:ext>
            </p:extLst>
          </p:nvPr>
        </p:nvGraphicFramePr>
        <p:xfrm>
          <a:off x="1198935" y="1251704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16"/>
          <p:cNvSpPr>
            <a:spLocks noChangeArrowheads="1"/>
          </p:cNvSpPr>
          <p:nvPr/>
        </p:nvSpPr>
        <p:spPr bwMode="auto">
          <a:xfrm>
            <a:off x="1076383" y="2331744"/>
            <a:ext cx="745605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cs-CZ" sz="1400" b="1" dirty="0" smtClean="0"/>
              <a:t>Sada č. XXI</a:t>
            </a:r>
            <a:endParaRPr lang="cs-CZ" sz="1400" dirty="0" smtClean="0"/>
          </a:p>
          <a:p>
            <a:pPr algn="ctr"/>
            <a:r>
              <a:rPr lang="cs-CZ" sz="1400" b="1" dirty="0" smtClean="0"/>
              <a:t>Identifikátor sady: VY_32_INOVACE_Sada XXI _ </a:t>
            </a:r>
            <a:r>
              <a:rPr lang="cs-CZ" sz="1400" b="1" dirty="0" smtClean="0"/>
              <a:t>VV, DUM 6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oblast: Umění a kultura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</a:t>
            </a:r>
            <a:r>
              <a:rPr lang="cs-CZ" sz="1400" b="1" dirty="0" smtClean="0"/>
              <a:t>obor: Výtvarná výchova</a:t>
            </a:r>
            <a:endParaRPr lang="cs-CZ" sz="1400" dirty="0" smtClean="0"/>
          </a:p>
          <a:p>
            <a:pPr algn="ctr"/>
            <a:endParaRPr lang="cs-CZ" sz="1400" b="1" dirty="0"/>
          </a:p>
          <a:p>
            <a:r>
              <a:rPr lang="cs-CZ" sz="1200" b="1" dirty="0" smtClean="0"/>
              <a:t>Název</a:t>
            </a:r>
            <a:r>
              <a:rPr lang="cs-CZ" sz="1200" b="1" dirty="0"/>
              <a:t>: </a:t>
            </a:r>
            <a:r>
              <a:rPr lang="cs-CZ" sz="1200" b="1" dirty="0" smtClean="0"/>
              <a:t>Tisk z koláže</a:t>
            </a:r>
          </a:p>
          <a:p>
            <a:r>
              <a:rPr lang="cs-CZ" sz="1200" b="1" dirty="0" smtClean="0"/>
              <a:t>Autor: Mgr. Ilona Trojánková</a:t>
            </a:r>
            <a:endParaRPr lang="cs-CZ" sz="1200" dirty="0" smtClean="0"/>
          </a:p>
          <a:p>
            <a:r>
              <a:rPr lang="cs-CZ" sz="1200" b="1" dirty="0" smtClean="0"/>
              <a:t>Stručná anotace:  Žáci byli seznámeni prostřednictvím prezentace s grafickou technikou – tiskem </a:t>
            </a:r>
            <a:br>
              <a:rPr lang="cs-CZ" sz="1200" b="1" dirty="0" smtClean="0"/>
            </a:br>
            <a:r>
              <a:rPr lang="cs-CZ" sz="1200" b="1" dirty="0" smtClean="0"/>
              <a:t>z koláže.</a:t>
            </a:r>
          </a:p>
          <a:p>
            <a:pPr algn="just"/>
            <a:r>
              <a:rPr lang="cs-CZ" sz="1200" b="1" dirty="0" smtClean="0"/>
              <a:t>Metodické </a:t>
            </a:r>
            <a:r>
              <a:rPr lang="cs-CZ" sz="1200" b="1" dirty="0"/>
              <a:t>zhodnocení</a:t>
            </a:r>
            <a:r>
              <a:rPr lang="cs-CZ" sz="1200" b="1" dirty="0" smtClean="0"/>
              <a:t>:  Pilotováno dne 23.1.2012 v 1.C Mgr. Ilonou Trojánkovou. Odučeno v jedné </a:t>
            </a:r>
            <a:br>
              <a:rPr lang="cs-CZ" sz="1200" b="1" dirty="0" smtClean="0"/>
            </a:br>
            <a:r>
              <a:rPr lang="cs-CZ" sz="1200" b="1" dirty="0" smtClean="0"/>
              <a:t>vyučovací  hodině  s časovou dotací 30 minut. Cílem bylo naučit žáky vnímat strukturu materiálu  bez ohledu na jeho barvu, pochopit princip tisku. Seznamují se s tiskařským lisem. Součástí prezentace jsou i ukázky prací žáků.</a:t>
            </a:r>
          </a:p>
          <a:p>
            <a:endParaRPr lang="cs-CZ" sz="1200" b="1" dirty="0" smtClean="0"/>
          </a:p>
          <a:p>
            <a:endParaRPr lang="cs-CZ" sz="1200" b="1" dirty="0"/>
          </a:p>
          <a:p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xmlns="" val="20469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690" y="1700808"/>
            <a:ext cx="595266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64896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 smtClean="0">
                <a:solidFill>
                  <a:schemeClr val="bg2">
                    <a:lumMod val="50000"/>
                  </a:schemeClr>
                </a:solidFill>
              </a:rPr>
              <a:t>Ukázky hotových tisků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3390" y="1604797"/>
            <a:ext cx="2496277" cy="18722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08204" y="1616798"/>
            <a:ext cx="2592288" cy="19442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761149"/>
            <a:ext cx="2496277" cy="187220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1149"/>
            <a:ext cx="2520281" cy="189021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761149"/>
            <a:ext cx="2447236" cy="183542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2915816" y="1292762"/>
            <a:ext cx="3227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„Velikonoční kraslice“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64896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 smtClean="0">
                <a:solidFill>
                  <a:schemeClr val="bg2">
                    <a:lumMod val="50000"/>
                  </a:schemeClr>
                </a:solidFill>
              </a:rPr>
              <a:t>Ukázky hotových tisků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60781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600" y="4007718"/>
            <a:ext cx="3548856" cy="266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5" y="1196752"/>
            <a:ext cx="345638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délník 11"/>
          <p:cNvSpPr/>
          <p:nvPr/>
        </p:nvSpPr>
        <p:spPr>
          <a:xfrm>
            <a:off x="2018374" y="5877272"/>
            <a:ext cx="165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„Stoletý strom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7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815" y="1556792"/>
            <a:ext cx="6768617" cy="50764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bdélník 6"/>
          <p:cNvSpPr/>
          <p:nvPr/>
        </p:nvSpPr>
        <p:spPr>
          <a:xfrm>
            <a:off x="1763688" y="18864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 smtClean="0">
                <a:solidFill>
                  <a:schemeClr val="bg2">
                    <a:lumMod val="50000"/>
                  </a:schemeClr>
                </a:solidFill>
              </a:rPr>
              <a:t>Ukázky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dirty="0" smtClean="0">
                <a:solidFill>
                  <a:schemeClr val="bg2">
                    <a:lumMod val="50000"/>
                  </a:schemeClr>
                </a:solidFill>
              </a:rPr>
              <a:t>hotových tisků</a:t>
            </a:r>
            <a:endParaRPr lang="cs-CZ" sz="5400" dirty="0"/>
          </a:p>
        </p:txBody>
      </p:sp>
      <p:sp>
        <p:nvSpPr>
          <p:cNvPr id="8" name="Obdélník 7"/>
          <p:cNvSpPr/>
          <p:nvPr/>
        </p:nvSpPr>
        <p:spPr>
          <a:xfrm>
            <a:off x="3698445" y="1043444"/>
            <a:ext cx="203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„Vánoční zvonečky“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6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1100" dirty="0" smtClean="0">
                <a:solidFill>
                  <a:schemeClr val="tx1"/>
                </a:solidFill>
              </a:rPr>
              <a:t>                  EU </a:t>
            </a:r>
            <a:r>
              <a:rPr lang="cs-CZ" sz="1100" dirty="0">
                <a:solidFill>
                  <a:schemeClr val="tx1"/>
                </a:solidFill>
              </a:rPr>
              <a:t>Peníze školám		</a:t>
            </a:r>
            <a:r>
              <a:rPr lang="cs-CZ" sz="1100" dirty="0" smtClean="0">
                <a:solidFill>
                  <a:schemeClr val="tx1"/>
                </a:solidFill>
              </a:rPr>
              <a:t>            Inovace </a:t>
            </a:r>
            <a:r>
              <a:rPr lang="cs-CZ" sz="1100" dirty="0">
                <a:solidFill>
                  <a:schemeClr val="tx1"/>
                </a:solidFill>
              </a:rPr>
              <a:t>ve vzdělávání na naší škole ZŠ Studánka</a:t>
            </a:r>
            <a:br>
              <a:rPr lang="cs-CZ" sz="1100" dirty="0">
                <a:solidFill>
                  <a:schemeClr val="tx1"/>
                </a:solidFill>
              </a:rPr>
            </a:b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259632" y="908720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  <a:p>
            <a:pPr marL="0" indent="0"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</a:t>
            </a:r>
          </a:p>
          <a:p>
            <a:pPr marL="0" indent="0">
              <a:buNone/>
            </a:pPr>
            <a:r>
              <a:rPr lang="cs-CZ" sz="1600" b="1" dirty="0" smtClean="0"/>
              <a:t>    </a:t>
            </a:r>
            <a:r>
              <a:rPr lang="cs-CZ" sz="1800" b="1" dirty="0" smtClean="0"/>
              <a:t>Metodické poznámky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 err="1"/>
              <a:t>Slide</a:t>
            </a:r>
            <a:r>
              <a:rPr lang="cs-CZ" sz="1800" b="1" dirty="0"/>
              <a:t> </a:t>
            </a:r>
            <a:r>
              <a:rPr lang="cs-CZ" sz="1800" b="1" dirty="0" smtClean="0"/>
              <a:t>1  </a:t>
            </a:r>
            <a:r>
              <a:rPr lang="cs-CZ" sz="1800" dirty="0" smtClean="0"/>
              <a:t>            Co je to grafika?</a:t>
            </a:r>
          </a:p>
          <a:p>
            <a:r>
              <a:rPr lang="cs-CZ" sz="1800" b="1" dirty="0" err="1"/>
              <a:t>Slide</a:t>
            </a:r>
            <a:r>
              <a:rPr lang="cs-CZ" sz="1800" b="1" dirty="0"/>
              <a:t> </a:t>
            </a:r>
            <a:r>
              <a:rPr lang="cs-CZ" sz="1800" b="1" dirty="0" smtClean="0"/>
              <a:t>2              </a:t>
            </a:r>
            <a:r>
              <a:rPr lang="cs-CZ" sz="1800" dirty="0" smtClean="0"/>
              <a:t>Seznam pomůcek žáků.  </a:t>
            </a:r>
            <a:endParaRPr lang="cs-CZ" sz="1800" dirty="0"/>
          </a:p>
          <a:p>
            <a:r>
              <a:rPr lang="cs-CZ" sz="1800" b="1" dirty="0" err="1"/>
              <a:t>Slide</a:t>
            </a:r>
            <a:r>
              <a:rPr lang="cs-CZ" sz="1800" b="1" dirty="0"/>
              <a:t> </a:t>
            </a:r>
            <a:r>
              <a:rPr lang="cs-CZ" sz="1800" b="1" dirty="0" smtClean="0"/>
              <a:t>3              </a:t>
            </a:r>
            <a:r>
              <a:rPr lang="cs-CZ" sz="1800" dirty="0" smtClean="0"/>
              <a:t>Seznam </a:t>
            </a:r>
            <a:r>
              <a:rPr lang="cs-CZ" sz="1800" dirty="0"/>
              <a:t>pomůcek </a:t>
            </a:r>
            <a:r>
              <a:rPr lang="cs-CZ" sz="1800" dirty="0" smtClean="0"/>
              <a:t>učitele.</a:t>
            </a:r>
          </a:p>
          <a:p>
            <a:r>
              <a:rPr lang="cs-CZ" sz="1800" b="1" dirty="0" err="1" smtClean="0"/>
              <a:t>Slide</a:t>
            </a:r>
            <a:r>
              <a:rPr lang="cs-CZ" sz="1800" b="1" dirty="0" smtClean="0"/>
              <a:t> 4, 5, 6       </a:t>
            </a:r>
            <a:r>
              <a:rPr lang="cs-CZ" sz="1800" dirty="0" smtClean="0"/>
              <a:t>Pracovní postup - vytvoření matrice. </a:t>
            </a:r>
          </a:p>
          <a:p>
            <a:r>
              <a:rPr lang="cs-CZ" sz="1800" b="1" dirty="0" err="1" smtClean="0"/>
              <a:t>Slide</a:t>
            </a:r>
            <a:r>
              <a:rPr lang="cs-CZ" sz="1800" b="1" dirty="0"/>
              <a:t> </a:t>
            </a:r>
            <a:r>
              <a:rPr lang="cs-CZ" sz="1800" b="1" dirty="0" smtClean="0"/>
              <a:t>7              </a:t>
            </a:r>
            <a:r>
              <a:rPr lang="cs-CZ" sz="1800" dirty="0" smtClean="0"/>
              <a:t>Pracovní </a:t>
            </a:r>
            <a:r>
              <a:rPr lang="cs-CZ" sz="1800" dirty="0"/>
              <a:t>postup </a:t>
            </a:r>
            <a:r>
              <a:rPr lang="cs-CZ" sz="1800" dirty="0" smtClean="0"/>
              <a:t>– rozválení barvy na matrici.</a:t>
            </a:r>
            <a:endParaRPr lang="cs-CZ" sz="1800" dirty="0"/>
          </a:p>
          <a:p>
            <a:r>
              <a:rPr lang="cs-CZ" sz="1800" b="1" dirty="0" err="1" smtClean="0"/>
              <a:t>Slide</a:t>
            </a:r>
            <a:r>
              <a:rPr lang="cs-CZ" sz="1800" b="1" dirty="0" smtClean="0"/>
              <a:t> 8              </a:t>
            </a:r>
            <a:r>
              <a:rPr lang="cs-CZ" sz="1800" dirty="0" smtClean="0"/>
              <a:t>Pracovní </a:t>
            </a:r>
            <a:r>
              <a:rPr lang="cs-CZ" sz="1800" dirty="0"/>
              <a:t>postup </a:t>
            </a:r>
            <a:r>
              <a:rPr lang="cs-CZ" sz="1800" dirty="0" smtClean="0"/>
              <a:t>– protáhnutí tiskařským lisem.</a:t>
            </a:r>
          </a:p>
          <a:p>
            <a:r>
              <a:rPr lang="cs-CZ" sz="1800" b="1" dirty="0" err="1"/>
              <a:t>Slide</a:t>
            </a:r>
            <a:r>
              <a:rPr lang="cs-CZ" sz="1800" b="1" dirty="0"/>
              <a:t> </a:t>
            </a:r>
            <a:r>
              <a:rPr lang="cs-CZ" sz="1800" b="1" dirty="0" smtClean="0"/>
              <a:t>9, 10, 11   </a:t>
            </a:r>
            <a:r>
              <a:rPr lang="cs-CZ" sz="1800" dirty="0" smtClean="0"/>
              <a:t>Ukázky prací žáků.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200" dirty="0" smtClean="0"/>
              <a:t>                Autorem </a:t>
            </a:r>
            <a:r>
              <a:rPr lang="cs-CZ" sz="1200" dirty="0"/>
              <a:t>materiálu a všech jeho částí, není-li uvedeno jinak, je Mgr. Ilona Trojánková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46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-468560" y="76470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 smtClean="0">
                <a:solidFill>
                  <a:schemeClr val="bg2">
                    <a:lumMod val="50000"/>
                  </a:schemeClr>
                </a:solidFill>
              </a:rPr>
              <a:t>Tisk z koláže</a:t>
            </a:r>
            <a:endParaRPr lang="cs-CZ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608" y="29969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Patří mezi grafické techniky.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to postup, kterým rozmnožíme koláž </a:t>
            </a:r>
            <a:b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více stejných exemplářích.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Techniku je vhodné uplatnit během projektů. 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Tato práce vybízí k použití velkého formátu.</a:t>
            </a:r>
          </a:p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Žáci mohou vytvářet i soutisky.</a:t>
            </a:r>
            <a:endParaRPr lang="cs-CZ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228" y="188640"/>
            <a:ext cx="23222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00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8496" y="332656"/>
            <a:ext cx="4833784" cy="85496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2">
                    <a:lumMod val="50000"/>
                  </a:schemeClr>
                </a:solidFill>
              </a:rPr>
              <a:t>Pomůcky žáků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971600" y="1825654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bytky různých papírů </a:t>
            </a:r>
            <a:b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nezajímá nás barva, ale struktura povrchu </a:t>
            </a:r>
          </a:p>
          <a:p>
            <a:pPr>
              <a:buClr>
                <a:schemeClr val="accent3"/>
              </a:buClr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látky s různou strukturou</a:t>
            </a:r>
            <a:b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jutovina, silné plátno, záclonovina, krajkovina</a:t>
            </a:r>
          </a:p>
          <a:p>
            <a:pPr>
              <a:buClr>
                <a:schemeClr val="accent3"/>
              </a:buClr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síťky od ovoce,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perlinka</a:t>
            </a:r>
          </a:p>
          <a:p>
            <a:pPr>
              <a:buClr>
                <a:schemeClr val="accent3"/>
              </a:buClr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ostré nůžky, popř. řezací nůž a podložka </a:t>
            </a:r>
          </a:p>
          <a:p>
            <a:pPr>
              <a:buClr>
                <a:schemeClr val="accent3"/>
              </a:buClr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valitní lepidlo - Herkules nebo </a:t>
            </a:r>
            <a:r>
              <a:rPr lang="cs-CZ" sz="32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Dispercoll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3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258496" y="404664"/>
            <a:ext cx="4833784" cy="85496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2">
                    <a:lumMod val="50000"/>
                  </a:schemeClr>
                </a:solidFill>
              </a:rPr>
              <a:t>Pomůcky učitele</a:t>
            </a:r>
            <a:endParaRPr lang="cs-CZ" dirty="0"/>
          </a:p>
        </p:txBody>
      </p:sp>
      <p:sp>
        <p:nvSpPr>
          <p:cNvPr id="5" name="Zástupný symbol pro obsah 3"/>
          <p:cNvSpPr txBox="1">
            <a:spLocks noGrp="1"/>
          </p:cNvSpPr>
          <p:nvPr>
            <p:ph idx="1"/>
          </p:nvPr>
        </p:nvSpPr>
        <p:spPr>
          <a:xfrm>
            <a:off x="1043608" y="1484784"/>
            <a:ext cx="81003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hladká podložka na rozválení barvy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3"/>
              </a:buClr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gumový váleček</a:t>
            </a:r>
          </a:p>
          <a:p>
            <a:pPr>
              <a:buClr>
                <a:schemeClr val="accent3"/>
              </a:buClr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lis na grafiku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barvy na linoryt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používáme již ředitelné vodou</a:t>
            </a:r>
          </a:p>
          <a:p>
            <a:pPr>
              <a:buClr>
                <a:schemeClr val="accent3"/>
              </a:buClr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velký ubrus či igelit k ukrytí pracovní plochy</a:t>
            </a:r>
          </a:p>
          <a:p>
            <a:pPr>
              <a:buClr>
                <a:schemeClr val="accent3"/>
              </a:buClr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houbičky a utěrky na otírání lisu</a:t>
            </a:r>
          </a:p>
          <a:p>
            <a:pPr>
              <a:buClr>
                <a:schemeClr val="accent3"/>
              </a:buClr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papírové čtvrtky </a:t>
            </a:r>
            <a:endParaRPr lang="cs-CZ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9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258496" y="404664"/>
            <a:ext cx="4833784" cy="85496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2">
                    <a:lumMod val="50000"/>
                  </a:schemeClr>
                </a:solidFill>
              </a:rPr>
              <a:t>Pracovní postup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1602"/>
            <a:ext cx="4968552" cy="3689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913080" y="1412776"/>
            <a:ext cx="790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	Vytvoření matrice</a:t>
            </a:r>
            <a:endParaRPr lang="cs-CZ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126568" y="2060848"/>
            <a:ext cx="7878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Obrázek sestavujeme z vystříhaných částí a přilepujeme na čtvrtku. Využíváme struktur materiálů, vyšší vrstva se obtiskne silněji. Matrici necháme důkladně uschnout.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21297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87971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élník 5"/>
          <p:cNvSpPr/>
          <p:nvPr/>
        </p:nvSpPr>
        <p:spPr>
          <a:xfrm>
            <a:off x="4067944" y="764704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Při lepení bylo použito různých materiálů: </a:t>
            </a:r>
          </a:p>
          <a:p>
            <a:pPr algn="just"/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	čtvrtka </a:t>
            </a:r>
          </a:p>
          <a:p>
            <a:pPr algn="just"/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	karton</a:t>
            </a:r>
          </a:p>
          <a:p>
            <a:pPr algn="just"/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	provázek</a:t>
            </a:r>
          </a:p>
          <a:p>
            <a:pPr algn="just"/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	krajka</a:t>
            </a:r>
          </a:p>
          <a:p>
            <a:pPr algn="just"/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	bavlnka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75" y="594928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Matrice:  „Stoletý strom“</a:t>
            </a:r>
          </a:p>
        </p:txBody>
      </p:sp>
    </p:spTree>
    <p:extLst>
      <p:ext uri="{BB962C8B-B14F-4D97-AF65-F5344CB8AC3E}">
        <p14:creationId xmlns:p14="http://schemas.microsoft.com/office/powerpoint/2010/main" xmlns="" val="20520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99" y="565007"/>
            <a:ext cx="4586742" cy="344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4096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092" y="571398"/>
            <a:ext cx="3015340" cy="226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/>
          <p:cNvSpPr/>
          <p:nvPr/>
        </p:nvSpPr>
        <p:spPr>
          <a:xfrm>
            <a:off x="611560" y="5057021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Matrice:  „Kočky a kocouři“</a:t>
            </a:r>
          </a:p>
        </p:txBody>
      </p:sp>
    </p:spTree>
    <p:extLst>
      <p:ext uri="{BB962C8B-B14F-4D97-AF65-F5344CB8AC3E}">
        <p14:creationId xmlns:p14="http://schemas.microsoft.com/office/powerpoint/2010/main" xmlns="" val="20606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13080" y="332656"/>
            <a:ext cx="7907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 	Rozválení barvy na podložce    	válečkem a nesení barvy na matrici</a:t>
            </a:r>
          </a:p>
          <a:p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66" y="1703851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703851"/>
            <a:ext cx="4028391" cy="302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/>
          <p:cNvSpPr/>
          <p:nvPr/>
        </p:nvSpPr>
        <p:spPr>
          <a:xfrm>
            <a:off x="1907704" y="5448827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Žákyně  z výtvarné dílny připravují  </a:t>
            </a:r>
            <a:b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na podložce barvu rozválením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a nanášejí </a:t>
            </a:r>
            <a:b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ji na matrici vajíčka.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672" y="3481603"/>
            <a:ext cx="2444824" cy="325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6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3080" y="332656"/>
            <a:ext cx="7907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  3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 	Naválená matrice projíždí lisem</a:t>
            </a:r>
          </a:p>
          <a:p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855511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élník 12"/>
          <p:cNvSpPr/>
          <p:nvPr/>
        </p:nvSpPr>
        <p:spPr>
          <a:xfrm>
            <a:off x="1235458" y="6413266"/>
            <a:ext cx="2832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Vkládání čistých papírů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94969" y="1700808"/>
            <a:ext cx="3227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Důležité je rozdělení práce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220072" y="6413266"/>
            <a:ext cx="3585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Točit lisem je jen pro siláky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01211"/>
            <a:ext cx="3498843" cy="262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00" y="3861048"/>
            <a:ext cx="3554645" cy="266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9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Vlastní 2">
      <a:dk1>
        <a:srgbClr val="000000"/>
      </a:dk1>
      <a:lt1>
        <a:srgbClr val="FFFEA3"/>
      </a:lt1>
      <a:dk2>
        <a:srgbClr val="FFFD79"/>
      </a:dk2>
      <a:lt2>
        <a:srgbClr val="DBF5F9"/>
      </a:lt2>
      <a:accent1>
        <a:srgbClr val="92D05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370</TotalTime>
  <Words>311</Words>
  <Application>Microsoft Office PowerPoint</Application>
  <PresentationFormat>Předvádění na obrazovce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Slunovrat</vt:lpstr>
      <vt:lpstr>Snímek 1</vt:lpstr>
      <vt:lpstr>Snímek 2</vt:lpstr>
      <vt:lpstr>Pomůcky žáků</vt:lpstr>
      <vt:lpstr>Pomůcky učitele</vt:lpstr>
      <vt:lpstr>Pracovní postup</vt:lpstr>
      <vt:lpstr>Snímek 6</vt:lpstr>
      <vt:lpstr>Snímek 7</vt:lpstr>
      <vt:lpstr>Snímek 8</vt:lpstr>
      <vt:lpstr>Snímek 9</vt:lpstr>
      <vt:lpstr>Ukázky hotových tisků</vt:lpstr>
      <vt:lpstr>Ukázky hotových tisků</vt:lpstr>
      <vt:lpstr>Snímek 12</vt:lpstr>
      <vt:lpstr>                  EU Peníze školám              Inovace ve vzdělávání na naší škole ZŠ Studánka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Iva9889</cp:lastModifiedBy>
  <cp:revision>48</cp:revision>
  <dcterms:created xsi:type="dcterms:W3CDTF">2012-01-19T13:01:30Z</dcterms:created>
  <dcterms:modified xsi:type="dcterms:W3CDTF">2012-05-06T18:56:40Z</dcterms:modified>
</cp:coreProperties>
</file>