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6" r:id="rId3"/>
    <p:sldId id="257" r:id="rId4"/>
    <p:sldId id="258" r:id="rId5"/>
    <p:sldId id="259" r:id="rId6"/>
    <p:sldId id="265" r:id="rId7"/>
    <p:sldId id="266" r:id="rId8"/>
    <p:sldId id="260" r:id="rId9"/>
    <p:sldId id="261" r:id="rId10"/>
    <p:sldId id="262" r:id="rId11"/>
    <p:sldId id="263" r:id="rId12"/>
    <p:sldId id="264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E5B9C77-9DE0-41CC-8D5F-C67AF6DACF6F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575C0E3-7A81-46FC-8785-FF2E017C53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logolinkII_bar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8831" y="4941168"/>
            <a:ext cx="5401370" cy="163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71104" y="6337126"/>
            <a:ext cx="7416824" cy="476250"/>
          </a:xfrm>
        </p:spPr>
        <p:txBody>
          <a:bodyPr/>
          <a:lstStyle/>
          <a:p>
            <a:pPr algn="ctr">
              <a:defRPr/>
            </a:pPr>
            <a:r>
              <a:rPr lang="cs-CZ" sz="1200" dirty="0">
                <a:solidFill>
                  <a:schemeClr val="tx1"/>
                </a:solidFill>
              </a:rPr>
              <a:t>Autorem materiálu a všech jeho částí, není-li uvedeno jinak, je Mgr. </a:t>
            </a:r>
            <a:r>
              <a:rPr lang="cs-CZ" sz="1200" dirty="0" smtClean="0">
                <a:solidFill>
                  <a:schemeClr val="tx1"/>
                </a:solidFill>
              </a:rPr>
              <a:t>Ilona Trojánková</a:t>
            </a:r>
            <a:r>
              <a:rPr lang="cs-CZ" sz="1200" dirty="0" smtClean="0"/>
              <a:t>. </a:t>
            </a:r>
            <a:endParaRPr lang="cs-CZ" sz="12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6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2593" y="116632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4"/>
          <p:cNvSpPr>
            <a:spLocks noChangeArrowheads="1"/>
          </p:cNvSpPr>
          <p:nvPr/>
        </p:nvSpPr>
        <p:spPr bwMode="auto">
          <a:xfrm>
            <a:off x="1122735" y="751235"/>
            <a:ext cx="69135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8" name="Group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1176609"/>
              </p:ext>
            </p:extLst>
          </p:nvPr>
        </p:nvGraphicFramePr>
        <p:xfrm>
          <a:off x="1198935" y="1251704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Rectangle 116"/>
          <p:cNvSpPr>
            <a:spLocks noChangeArrowheads="1"/>
          </p:cNvSpPr>
          <p:nvPr/>
        </p:nvSpPr>
        <p:spPr bwMode="auto">
          <a:xfrm>
            <a:off x="1076383" y="2331744"/>
            <a:ext cx="7456057" cy="320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cs-CZ" sz="1400" b="1" dirty="0" smtClean="0"/>
              <a:t>Sada č. XXI</a:t>
            </a:r>
            <a:endParaRPr lang="cs-CZ" sz="1400" dirty="0" smtClean="0"/>
          </a:p>
          <a:p>
            <a:pPr algn="ctr"/>
            <a:r>
              <a:rPr lang="cs-CZ" sz="1400" b="1" dirty="0" smtClean="0"/>
              <a:t>Identifikátor sady: VY_32_INOVACE_Sada XXI _ </a:t>
            </a:r>
            <a:r>
              <a:rPr lang="cs-CZ" sz="1400" b="1" dirty="0" smtClean="0"/>
              <a:t>VV, DUM 6</a:t>
            </a:r>
            <a:endParaRPr lang="cs-CZ" sz="1400" dirty="0" smtClean="0"/>
          </a:p>
          <a:p>
            <a:pPr algn="ctr"/>
            <a:r>
              <a:rPr lang="cs-CZ" sz="1400" b="1" dirty="0" smtClean="0"/>
              <a:t>Vzdělávací oblast: Umění a kultura</a:t>
            </a:r>
            <a:endParaRPr lang="cs-CZ" sz="1400" dirty="0" smtClean="0"/>
          </a:p>
          <a:p>
            <a:pPr algn="ctr"/>
            <a:r>
              <a:rPr lang="cs-CZ" sz="1400" b="1" dirty="0" smtClean="0"/>
              <a:t>Vzdělávací </a:t>
            </a:r>
            <a:r>
              <a:rPr lang="cs-CZ" sz="1400" b="1" dirty="0" smtClean="0"/>
              <a:t>obor: Výtvarná výchova</a:t>
            </a:r>
            <a:endParaRPr lang="cs-CZ" sz="1400" dirty="0" smtClean="0"/>
          </a:p>
          <a:p>
            <a:pPr algn="ctr"/>
            <a:endParaRPr lang="cs-CZ" sz="1400" b="1" dirty="0"/>
          </a:p>
          <a:p>
            <a:r>
              <a:rPr lang="cs-CZ" sz="1200" b="1" dirty="0" smtClean="0"/>
              <a:t>Název</a:t>
            </a:r>
            <a:r>
              <a:rPr lang="cs-CZ" sz="1200" b="1" dirty="0"/>
              <a:t>: </a:t>
            </a:r>
            <a:r>
              <a:rPr lang="cs-CZ" sz="1200" b="1" dirty="0" smtClean="0"/>
              <a:t>Tisk z koláže</a:t>
            </a:r>
          </a:p>
          <a:p>
            <a:r>
              <a:rPr lang="cs-CZ" sz="1200" b="1" dirty="0" smtClean="0"/>
              <a:t>Autor: Mgr. Ilona Trojánková</a:t>
            </a:r>
            <a:endParaRPr lang="cs-CZ" sz="1200" dirty="0" smtClean="0"/>
          </a:p>
          <a:p>
            <a:r>
              <a:rPr lang="cs-CZ" sz="1200" b="1" dirty="0" smtClean="0"/>
              <a:t>Stručná anotace:  Žáci byli seznámeni prostřednictvím prezentace s grafickou technikou – tiskem </a:t>
            </a:r>
            <a:br>
              <a:rPr lang="cs-CZ" sz="1200" b="1" dirty="0" smtClean="0"/>
            </a:br>
            <a:r>
              <a:rPr lang="cs-CZ" sz="1200" b="1" dirty="0" smtClean="0"/>
              <a:t>z koláže.</a:t>
            </a:r>
          </a:p>
          <a:p>
            <a:pPr algn="just"/>
            <a:r>
              <a:rPr lang="cs-CZ" sz="1200" b="1" dirty="0" smtClean="0"/>
              <a:t>Metodické </a:t>
            </a:r>
            <a:r>
              <a:rPr lang="cs-CZ" sz="1200" b="1" dirty="0"/>
              <a:t>zhodnocení</a:t>
            </a:r>
            <a:r>
              <a:rPr lang="cs-CZ" sz="1200" b="1" dirty="0" smtClean="0"/>
              <a:t>:  Pilotováno dne 23.1.2012 v 1.C Mgr. Ilonou Trojánkovou. Odučeno v jedné </a:t>
            </a:r>
            <a:br>
              <a:rPr lang="cs-CZ" sz="1200" b="1" dirty="0" smtClean="0"/>
            </a:br>
            <a:r>
              <a:rPr lang="cs-CZ" sz="1200" b="1" dirty="0" smtClean="0"/>
              <a:t>vyučovací  hodině  s časovou dotací 30 minut. Cílem bylo naučit žáky vnímat strukturu materiálu  bez ohledu na jeho barvu, pochopit princip tisku. Seznamují se s tiskařským lisem. Součástí prezentace jsou i ukázky prací žáků.</a:t>
            </a:r>
          </a:p>
          <a:p>
            <a:endParaRPr lang="cs-CZ" sz="1200" b="1" dirty="0" smtClean="0"/>
          </a:p>
          <a:p>
            <a:endParaRPr lang="cs-CZ" sz="1200" b="1" dirty="0"/>
          </a:p>
          <a:p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xmlns="" val="204696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7690" y="1700808"/>
            <a:ext cx="5952662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064896" cy="85496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6000" dirty="0" smtClean="0">
                <a:solidFill>
                  <a:schemeClr val="bg2">
                    <a:lumMod val="50000"/>
                  </a:schemeClr>
                </a:solidFill>
              </a:rPr>
              <a:t>Ukázky hotových tisků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3390" y="1604797"/>
            <a:ext cx="2496277" cy="187220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408204" y="1616798"/>
            <a:ext cx="2592288" cy="194421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4761149"/>
            <a:ext cx="2496277" cy="187220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4761149"/>
            <a:ext cx="2520281" cy="1890211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4761149"/>
            <a:ext cx="2447236" cy="1835427"/>
          </a:xfrm>
          <a:prstGeom prst="rect">
            <a:avLst/>
          </a:prstGeom>
        </p:spPr>
      </p:pic>
      <p:sp>
        <p:nvSpPr>
          <p:cNvPr id="17" name="Obdélník 16"/>
          <p:cNvSpPr/>
          <p:nvPr/>
        </p:nvSpPr>
        <p:spPr>
          <a:xfrm>
            <a:off x="2915816" y="1292762"/>
            <a:ext cx="3227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„Velikonoční kraslice“</a:t>
            </a: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6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064896" cy="85496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6000" dirty="0" smtClean="0">
                <a:solidFill>
                  <a:schemeClr val="bg2">
                    <a:lumMod val="50000"/>
                  </a:schemeClr>
                </a:solidFill>
              </a:rPr>
              <a:t>Ukázky hotových tisků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460781"/>
            <a:ext cx="3312368" cy="4416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7600" y="4007718"/>
            <a:ext cx="3548856" cy="2661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5" y="1196752"/>
            <a:ext cx="3456383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bdélník 11"/>
          <p:cNvSpPr/>
          <p:nvPr/>
        </p:nvSpPr>
        <p:spPr>
          <a:xfrm>
            <a:off x="2018374" y="5877272"/>
            <a:ext cx="1655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„Stoletý strom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“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75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815" y="1556792"/>
            <a:ext cx="6768617" cy="5076463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Obdélník 6"/>
          <p:cNvSpPr/>
          <p:nvPr/>
        </p:nvSpPr>
        <p:spPr>
          <a:xfrm>
            <a:off x="1763688" y="18864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400" dirty="0" smtClean="0">
                <a:solidFill>
                  <a:schemeClr val="bg2">
                    <a:lumMod val="50000"/>
                  </a:schemeClr>
                </a:solidFill>
              </a:rPr>
              <a:t>Ukázky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5400" dirty="0" smtClean="0">
                <a:solidFill>
                  <a:schemeClr val="bg2">
                    <a:lumMod val="50000"/>
                  </a:schemeClr>
                </a:solidFill>
              </a:rPr>
              <a:t>hotových tisků</a:t>
            </a:r>
            <a:endParaRPr lang="cs-CZ" sz="5400" dirty="0"/>
          </a:p>
        </p:txBody>
      </p:sp>
      <p:sp>
        <p:nvSpPr>
          <p:cNvPr id="8" name="Obdélník 7"/>
          <p:cNvSpPr/>
          <p:nvPr/>
        </p:nvSpPr>
        <p:spPr>
          <a:xfrm>
            <a:off x="3698445" y="1043444"/>
            <a:ext cx="2039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dirty="0" smtClean="0">
                <a:solidFill>
                  <a:schemeClr val="bg2">
                    <a:lumMod val="25000"/>
                  </a:schemeClr>
                </a:solidFill>
              </a:rPr>
              <a:t>„Vánoční zvonečky“</a:t>
            </a:r>
            <a:endParaRPr lang="cs-CZ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866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1100" dirty="0" smtClean="0">
                <a:solidFill>
                  <a:schemeClr val="tx1"/>
                </a:solidFill>
              </a:rPr>
              <a:t>                  EU </a:t>
            </a:r>
            <a:r>
              <a:rPr lang="cs-CZ" sz="1100" dirty="0">
                <a:solidFill>
                  <a:schemeClr val="tx1"/>
                </a:solidFill>
              </a:rPr>
              <a:t>Peníze školám		</a:t>
            </a:r>
            <a:r>
              <a:rPr lang="cs-CZ" sz="1100" dirty="0" smtClean="0">
                <a:solidFill>
                  <a:schemeClr val="tx1"/>
                </a:solidFill>
              </a:rPr>
              <a:t>            Inovace </a:t>
            </a:r>
            <a:r>
              <a:rPr lang="cs-CZ" sz="1100" dirty="0">
                <a:solidFill>
                  <a:schemeClr val="tx1"/>
                </a:solidFill>
              </a:rPr>
              <a:t>ve vzdělávání na naší škole ZŠ Studánka</a:t>
            </a:r>
            <a:br>
              <a:rPr lang="cs-CZ" sz="1100" dirty="0">
                <a:solidFill>
                  <a:schemeClr val="tx1"/>
                </a:solidFill>
              </a:rPr>
            </a:br>
            <a:endParaRPr lang="cs-CZ" sz="1100" dirty="0">
              <a:solidFill>
                <a:schemeClr val="tx1"/>
              </a:solidFill>
            </a:endParaRP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259632" y="908720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  </a:t>
            </a:r>
            <a:endParaRPr lang="cs-CZ" dirty="0"/>
          </a:p>
          <a:p>
            <a:pPr marL="0" indent="0">
              <a:buNone/>
            </a:pPr>
            <a:r>
              <a:rPr lang="cs-CZ" sz="1600" b="1" dirty="0"/>
              <a:t> </a:t>
            </a:r>
            <a:r>
              <a:rPr lang="cs-CZ" sz="1600" b="1" dirty="0" smtClean="0"/>
              <a:t>  </a:t>
            </a:r>
          </a:p>
          <a:p>
            <a:pPr marL="0" indent="0">
              <a:buNone/>
            </a:pPr>
            <a:r>
              <a:rPr lang="cs-CZ" sz="1600" b="1" dirty="0" smtClean="0"/>
              <a:t>    </a:t>
            </a:r>
            <a:r>
              <a:rPr lang="cs-CZ" sz="1800" b="1" dirty="0" smtClean="0"/>
              <a:t>Metodické poznámky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1  </a:t>
            </a:r>
            <a:r>
              <a:rPr lang="cs-CZ" sz="1800" dirty="0" smtClean="0"/>
              <a:t>            Co je to grafika?</a:t>
            </a:r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2              </a:t>
            </a:r>
            <a:r>
              <a:rPr lang="cs-CZ" sz="1800" dirty="0" smtClean="0"/>
              <a:t>Seznam pomůcek žáků.  </a:t>
            </a:r>
            <a:endParaRPr lang="cs-CZ" sz="1800" dirty="0"/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3              </a:t>
            </a:r>
            <a:r>
              <a:rPr lang="cs-CZ" sz="1800" dirty="0" smtClean="0"/>
              <a:t>Seznam </a:t>
            </a:r>
            <a:r>
              <a:rPr lang="cs-CZ" sz="1800" dirty="0"/>
              <a:t>pomůcek </a:t>
            </a:r>
            <a:r>
              <a:rPr lang="cs-CZ" sz="1800" dirty="0" smtClean="0"/>
              <a:t>učitele.</a:t>
            </a:r>
          </a:p>
          <a:p>
            <a:r>
              <a:rPr lang="cs-CZ" sz="1800" b="1" dirty="0" err="1" smtClean="0"/>
              <a:t>Slide</a:t>
            </a:r>
            <a:r>
              <a:rPr lang="cs-CZ" sz="1800" b="1" dirty="0" smtClean="0"/>
              <a:t> 4, 5, 6       </a:t>
            </a:r>
            <a:r>
              <a:rPr lang="cs-CZ" sz="1800" dirty="0" smtClean="0"/>
              <a:t>Pracovní postup - vytvoření matrice. </a:t>
            </a:r>
          </a:p>
          <a:p>
            <a:r>
              <a:rPr lang="cs-CZ" sz="1800" b="1" dirty="0" err="1" smtClean="0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7              </a:t>
            </a:r>
            <a:r>
              <a:rPr lang="cs-CZ" sz="1800" dirty="0" smtClean="0"/>
              <a:t>Pracovní </a:t>
            </a:r>
            <a:r>
              <a:rPr lang="cs-CZ" sz="1800" dirty="0"/>
              <a:t>postup </a:t>
            </a:r>
            <a:r>
              <a:rPr lang="cs-CZ" sz="1800" dirty="0" smtClean="0"/>
              <a:t>– rozválení barvy na matrici.</a:t>
            </a:r>
            <a:endParaRPr lang="cs-CZ" sz="1800" dirty="0"/>
          </a:p>
          <a:p>
            <a:r>
              <a:rPr lang="cs-CZ" sz="1800" b="1" dirty="0" err="1" smtClean="0"/>
              <a:t>Slide</a:t>
            </a:r>
            <a:r>
              <a:rPr lang="cs-CZ" sz="1800" b="1" dirty="0" smtClean="0"/>
              <a:t> 8              </a:t>
            </a:r>
            <a:r>
              <a:rPr lang="cs-CZ" sz="1800" dirty="0" smtClean="0"/>
              <a:t>Pracovní </a:t>
            </a:r>
            <a:r>
              <a:rPr lang="cs-CZ" sz="1800" dirty="0"/>
              <a:t>postup </a:t>
            </a:r>
            <a:r>
              <a:rPr lang="cs-CZ" sz="1800" dirty="0" smtClean="0"/>
              <a:t>– protáhnutí tiskařským lisem.</a:t>
            </a:r>
          </a:p>
          <a:p>
            <a:r>
              <a:rPr lang="cs-CZ" sz="1800" b="1" dirty="0" err="1"/>
              <a:t>Slide</a:t>
            </a:r>
            <a:r>
              <a:rPr lang="cs-CZ" sz="1800" b="1" dirty="0"/>
              <a:t> </a:t>
            </a:r>
            <a:r>
              <a:rPr lang="cs-CZ" sz="1800" b="1" dirty="0" smtClean="0"/>
              <a:t>9, 10, 11   </a:t>
            </a:r>
            <a:r>
              <a:rPr lang="cs-CZ" sz="1800" dirty="0" smtClean="0"/>
              <a:t>Ukázky prací žáků.</a:t>
            </a:r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r>
              <a:rPr lang="cs-CZ" sz="1200" dirty="0" smtClean="0"/>
              <a:t>                Autorem </a:t>
            </a:r>
            <a:r>
              <a:rPr lang="cs-CZ" sz="1200" dirty="0"/>
              <a:t>materiálu a všech jeho částí, není-li uvedeno jinak, je Mgr. Ilona Trojánková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76460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-468560" y="76470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0" dirty="0" smtClean="0">
                <a:solidFill>
                  <a:schemeClr val="bg2">
                    <a:lumMod val="50000"/>
                  </a:schemeClr>
                </a:solidFill>
              </a:rPr>
              <a:t>Tisk z koláže</a:t>
            </a:r>
            <a:endParaRPr lang="cs-CZ" sz="8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043608" y="2996952"/>
            <a:ext cx="87129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Patří mezi grafické techniky.</a:t>
            </a:r>
          </a:p>
          <a:p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Je to postup, kterým rozmnožíme koláž </a:t>
            </a:r>
            <a:b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ve více stejných exemplářích.</a:t>
            </a:r>
          </a:p>
          <a:p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Techniku je vhodné uplatnit během projektů. </a:t>
            </a:r>
          </a:p>
          <a:p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Tato práce vybízí k použití velkého formátu.</a:t>
            </a:r>
          </a:p>
          <a:p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Žáci mohou vytvářet i soutisky.</a:t>
            </a:r>
            <a:endParaRPr lang="cs-CZ" sz="32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4228" y="188640"/>
            <a:ext cx="2322259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5007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58496" y="332656"/>
            <a:ext cx="4833784" cy="854968"/>
          </a:xfrm>
        </p:spPr>
        <p:txBody>
          <a:bodyPr>
            <a:normAutofit fontScale="90000"/>
          </a:bodyPr>
          <a:lstStyle/>
          <a:p>
            <a:r>
              <a:rPr lang="cs-CZ" sz="6000" dirty="0" smtClean="0">
                <a:solidFill>
                  <a:schemeClr val="bg2">
                    <a:lumMod val="50000"/>
                  </a:schemeClr>
                </a:solidFill>
              </a:rPr>
              <a:t>Pomůcky žáků</a:t>
            </a:r>
            <a:endParaRPr lang="cs-CZ" dirty="0"/>
          </a:p>
        </p:txBody>
      </p:sp>
      <p:sp>
        <p:nvSpPr>
          <p:cNvPr id="4" name="Zástupný symbol pro obsah 3"/>
          <p:cNvSpPr txBox="1">
            <a:spLocks noGrp="1"/>
          </p:cNvSpPr>
          <p:nvPr>
            <p:ph idx="1"/>
          </p:nvPr>
        </p:nvSpPr>
        <p:spPr>
          <a:xfrm>
            <a:off x="971600" y="1825654"/>
            <a:ext cx="85689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3"/>
              </a:buClr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bytky různých papírů </a:t>
            </a:r>
            <a:b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nezajímá nás barva, ale struktura povrchu </a:t>
            </a:r>
          </a:p>
          <a:p>
            <a:pPr>
              <a:buClr>
                <a:schemeClr val="accent3"/>
              </a:buClr>
            </a:pP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látky s různou strukturou</a:t>
            </a:r>
            <a:b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jutovina, silné plátno, záclonovina, krajkovina</a:t>
            </a:r>
          </a:p>
          <a:p>
            <a:pPr>
              <a:buClr>
                <a:schemeClr val="accent3"/>
              </a:buClr>
            </a:pP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síťky od ovoce,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perlinka</a:t>
            </a:r>
          </a:p>
          <a:p>
            <a:pPr>
              <a:buClr>
                <a:schemeClr val="accent3"/>
              </a:buClr>
            </a:pP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ostré nůžky, popř. řezací nůž a podložka </a:t>
            </a:r>
          </a:p>
          <a:p>
            <a:pPr>
              <a:buClr>
                <a:schemeClr val="accent3"/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valitní lepidlo - Herkules nebo </a:t>
            </a:r>
            <a:r>
              <a:rPr lang="cs-CZ" sz="32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Dispercoll</a:t>
            </a: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32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733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258496" y="404664"/>
            <a:ext cx="4833784" cy="854968"/>
          </a:xfrm>
        </p:spPr>
        <p:txBody>
          <a:bodyPr>
            <a:normAutofit fontScale="90000"/>
          </a:bodyPr>
          <a:lstStyle/>
          <a:p>
            <a:r>
              <a:rPr lang="cs-CZ" sz="6000" dirty="0" smtClean="0">
                <a:solidFill>
                  <a:schemeClr val="bg2">
                    <a:lumMod val="50000"/>
                  </a:schemeClr>
                </a:solidFill>
              </a:rPr>
              <a:t>Pomůcky učitele</a:t>
            </a:r>
            <a:endParaRPr lang="cs-CZ" dirty="0"/>
          </a:p>
        </p:txBody>
      </p:sp>
      <p:sp>
        <p:nvSpPr>
          <p:cNvPr id="5" name="Zástupný symbol pro obsah 3"/>
          <p:cNvSpPr txBox="1">
            <a:spLocks noGrp="1"/>
          </p:cNvSpPr>
          <p:nvPr>
            <p:ph idx="1"/>
          </p:nvPr>
        </p:nvSpPr>
        <p:spPr>
          <a:xfrm>
            <a:off x="1043608" y="1484784"/>
            <a:ext cx="810039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3"/>
              </a:buClr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hladká podložka na rozválení barvy</a:t>
            </a: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chemeClr val="accent3"/>
              </a:buClr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gumový váleček</a:t>
            </a:r>
          </a:p>
          <a:p>
            <a:pPr>
              <a:buClr>
                <a:schemeClr val="accent3"/>
              </a:buClr>
            </a:pP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lis na grafiku</a:t>
            </a:r>
            <a:endParaRPr lang="cs-CZ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3"/>
              </a:buClr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barvy na linoryt</a:t>
            </a: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používáme již ředitelné vodou</a:t>
            </a:r>
          </a:p>
          <a:p>
            <a:pPr>
              <a:buClr>
                <a:schemeClr val="accent3"/>
              </a:buClr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velký ubrus či igelit k ukrytí pracovní plochy</a:t>
            </a:r>
          </a:p>
          <a:p>
            <a:pPr>
              <a:buClr>
                <a:schemeClr val="accent3"/>
              </a:buClr>
            </a:pP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houbičky a utěrky na otírání lisu</a:t>
            </a:r>
          </a:p>
          <a:p>
            <a:pPr>
              <a:buClr>
                <a:schemeClr val="accent3"/>
              </a:buClr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papírové čtvrtky </a:t>
            </a:r>
            <a:endParaRPr lang="cs-CZ" sz="32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093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258496" y="404664"/>
            <a:ext cx="4833784" cy="854968"/>
          </a:xfrm>
        </p:spPr>
        <p:txBody>
          <a:bodyPr>
            <a:normAutofit fontScale="90000"/>
          </a:bodyPr>
          <a:lstStyle/>
          <a:p>
            <a:r>
              <a:rPr lang="cs-CZ" sz="6000" dirty="0" smtClean="0">
                <a:solidFill>
                  <a:schemeClr val="bg2">
                    <a:lumMod val="50000"/>
                  </a:schemeClr>
                </a:solidFill>
              </a:rPr>
              <a:t>Pracovní postup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11602"/>
            <a:ext cx="4968552" cy="3689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913080" y="1412776"/>
            <a:ext cx="7907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	Vytvoření matrice</a:t>
            </a:r>
            <a:endParaRPr lang="cs-CZ" sz="32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1126568" y="2060848"/>
            <a:ext cx="78782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Obrázek sestavujeme z vystříhaných částí a přilepujeme na čtvrtku. Využíváme struktur materiálů, vyšší vrstva se obtiskne silněji. Matrici necháme důkladně uschnout.</a:t>
            </a: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30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3212976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587971"/>
            <a:ext cx="3651870" cy="48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délník 5"/>
          <p:cNvSpPr/>
          <p:nvPr/>
        </p:nvSpPr>
        <p:spPr>
          <a:xfrm>
            <a:off x="4067944" y="764704"/>
            <a:ext cx="47525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Při lepení bylo použito různých materiálů: </a:t>
            </a:r>
          </a:p>
          <a:p>
            <a:pPr algn="just"/>
            <a:r>
              <a:rPr lang="cs-CZ" sz="2000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	čtvrtka </a:t>
            </a:r>
          </a:p>
          <a:p>
            <a:pPr algn="just"/>
            <a:r>
              <a:rPr lang="cs-CZ" sz="2000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	karton</a:t>
            </a:r>
          </a:p>
          <a:p>
            <a:pPr algn="just"/>
            <a:r>
              <a:rPr lang="cs-CZ" sz="2000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	provázek</a:t>
            </a:r>
          </a:p>
          <a:p>
            <a:pPr algn="just"/>
            <a:r>
              <a:rPr lang="cs-CZ" sz="2000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	krajka</a:t>
            </a:r>
          </a:p>
          <a:p>
            <a:pPr algn="just"/>
            <a:r>
              <a:rPr lang="cs-CZ" sz="2000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	bavlnka</a:t>
            </a: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457275" y="5949280"/>
            <a:ext cx="3240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Matrice:  „Stoletý strom“</a:t>
            </a:r>
          </a:p>
        </p:txBody>
      </p:sp>
    </p:spTree>
    <p:extLst>
      <p:ext uri="{BB962C8B-B14F-4D97-AF65-F5344CB8AC3E}">
        <p14:creationId xmlns:p14="http://schemas.microsoft.com/office/powerpoint/2010/main" xmlns="" val="205205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299" y="565007"/>
            <a:ext cx="4586742" cy="3440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3140968"/>
            <a:ext cx="4475989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5092" y="571398"/>
            <a:ext cx="3015340" cy="2261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délník 6"/>
          <p:cNvSpPr/>
          <p:nvPr/>
        </p:nvSpPr>
        <p:spPr>
          <a:xfrm>
            <a:off x="611560" y="5057021"/>
            <a:ext cx="3240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Matrice:  „Kočky a kocouři“</a:t>
            </a:r>
          </a:p>
        </p:txBody>
      </p:sp>
    </p:spTree>
    <p:extLst>
      <p:ext uri="{BB962C8B-B14F-4D97-AF65-F5344CB8AC3E}">
        <p14:creationId xmlns:p14="http://schemas.microsoft.com/office/powerpoint/2010/main" xmlns="" val="206060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913080" y="332656"/>
            <a:ext cx="7907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  	Rozválení barvy na podložce    	válečkem a nesení barvy na matrici</a:t>
            </a:r>
          </a:p>
          <a:p>
            <a:endParaRPr lang="cs-CZ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566" y="1703851"/>
            <a:ext cx="275430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1703851"/>
            <a:ext cx="4028391" cy="3021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Obdélník 9"/>
          <p:cNvSpPr/>
          <p:nvPr/>
        </p:nvSpPr>
        <p:spPr>
          <a:xfrm>
            <a:off x="1907704" y="5448827"/>
            <a:ext cx="4464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Žákyně  z výtvarné dílny připravují  </a:t>
            </a:r>
            <a:b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na podložce barvu rozválením </a:t>
            </a:r>
            <a:r>
              <a:rPr lang="cs-CZ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a nanášejí </a:t>
            </a:r>
            <a:b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ji na matrici vajíčka.</a:t>
            </a: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1672" y="3481603"/>
            <a:ext cx="2444824" cy="3259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56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913080" y="332656"/>
            <a:ext cx="7907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</a:rPr>
              <a:t>  3</a:t>
            </a:r>
            <a:r>
              <a:rPr lang="cs-CZ" sz="3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 	Naválená matrice projíždí lisem</a:t>
            </a:r>
          </a:p>
          <a:p>
            <a:endParaRPr lang="cs-CZ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855511"/>
            <a:ext cx="4536504" cy="3402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Obdélník 12"/>
          <p:cNvSpPr/>
          <p:nvPr/>
        </p:nvSpPr>
        <p:spPr>
          <a:xfrm>
            <a:off x="1235458" y="6413266"/>
            <a:ext cx="2832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Vkládání čistých papírů</a:t>
            </a: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5894969" y="1700808"/>
            <a:ext cx="3227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Důležité je rozdělení práce</a:t>
            </a: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5220072" y="6413266"/>
            <a:ext cx="35855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dirty="0" smtClean="0">
                <a:solidFill>
                  <a:schemeClr val="bg2">
                    <a:lumMod val="25000"/>
                  </a:schemeClr>
                </a:solidFill>
              </a:rPr>
              <a:t>Točit lisem je jen pro siláky</a:t>
            </a:r>
            <a:endParaRPr lang="cs-CZ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3901211"/>
            <a:ext cx="3498843" cy="2624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300" y="3861048"/>
            <a:ext cx="3554645" cy="2665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59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Vlastní 2">
      <a:dk1>
        <a:srgbClr val="000000"/>
      </a:dk1>
      <a:lt1>
        <a:srgbClr val="FFFEA3"/>
      </a:lt1>
      <a:dk2>
        <a:srgbClr val="FFFD79"/>
      </a:dk2>
      <a:lt2>
        <a:srgbClr val="DBF5F9"/>
      </a:lt2>
      <a:accent1>
        <a:srgbClr val="92D050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370</TotalTime>
  <Words>311</Words>
  <Application>Microsoft Office PowerPoint</Application>
  <PresentationFormat>Předvádění na obrazovce (4:3)</PresentationFormat>
  <Paragraphs>79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Slunovrat</vt:lpstr>
      <vt:lpstr>Snímek 1</vt:lpstr>
      <vt:lpstr>Snímek 2</vt:lpstr>
      <vt:lpstr>Pomůcky žáků</vt:lpstr>
      <vt:lpstr>Pomůcky učitele</vt:lpstr>
      <vt:lpstr>Pracovní postup</vt:lpstr>
      <vt:lpstr>Snímek 6</vt:lpstr>
      <vt:lpstr>Snímek 7</vt:lpstr>
      <vt:lpstr>Snímek 8</vt:lpstr>
      <vt:lpstr>Snímek 9</vt:lpstr>
      <vt:lpstr>Ukázky hotových tisků</vt:lpstr>
      <vt:lpstr>Ukázky hotových tisků</vt:lpstr>
      <vt:lpstr>Snímek 12</vt:lpstr>
      <vt:lpstr>                  EU Peníze školám              Inovace ve vzdělávání na naší škole ZŠ Studánka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Ucitel</dc:creator>
  <cp:lastModifiedBy>Iva9889</cp:lastModifiedBy>
  <cp:revision>48</cp:revision>
  <dcterms:created xsi:type="dcterms:W3CDTF">2012-01-19T13:01:30Z</dcterms:created>
  <dcterms:modified xsi:type="dcterms:W3CDTF">2012-05-06T18:56:40Z</dcterms:modified>
</cp:coreProperties>
</file>