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56" r:id="rId4"/>
    <p:sldId id="258" r:id="rId5"/>
    <p:sldId id="257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B7099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 sz="2000" smtClean="0"/>
              <a:t>Kliknutím na ikonu přidáte obrázek.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E3FA83C9-EFD4-40CC-963D-539E44D8CE1B}" type="datetimeFigureOut">
              <a:rPr lang="cs-CZ" smtClean="0"/>
              <a:pPr/>
              <a:t>26.10.2011</a:t>
            </a:fld>
            <a:endParaRPr lang="cs-CZ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cs-CZ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A1A9EFB4-070A-4946-BBA8-B9113F8E8D4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3526" y="2112962"/>
            <a:ext cx="8229600" cy="4525963"/>
          </a:xfrm>
        </p:spPr>
        <p:txBody>
          <a:bodyPr/>
          <a:lstStyle/>
          <a:p>
            <a:pPr marL="182880" indent="0">
              <a:buNone/>
            </a:pPr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>
            <a:off x="2154237" y="6093296"/>
            <a:ext cx="4833938" cy="4762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400" dirty="0"/>
              <a:t>Autorem materiálu a všech jeho částí, není-li uvedeno jinak, je Zuzana Řípová</a:t>
            </a:r>
          </a:p>
        </p:txBody>
      </p:sp>
      <p:pic>
        <p:nvPicPr>
          <p:cNvPr id="5" name="Obrázek 1" descr="logolinkII_bar.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221088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pic>
        <p:nvPicPr>
          <p:cNvPr id="7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4"/>
          <p:cNvSpPr>
            <a:spLocks noChangeArrowheads="1"/>
          </p:cNvSpPr>
          <p:nvPr/>
        </p:nvSpPr>
        <p:spPr bwMode="auto">
          <a:xfrm>
            <a:off x="620316" y="919162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9" name="Group 11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10356789"/>
              </p:ext>
            </p:extLst>
          </p:nvPr>
        </p:nvGraphicFramePr>
        <p:xfrm>
          <a:off x="620316" y="2462960"/>
          <a:ext cx="6837362" cy="109705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173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92" marB="45692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116"/>
          <p:cNvSpPr>
            <a:spLocks noChangeArrowheads="1"/>
          </p:cNvSpPr>
          <p:nvPr/>
        </p:nvSpPr>
        <p:spPr bwMode="auto">
          <a:xfrm>
            <a:off x="322263" y="3637281"/>
            <a:ext cx="849788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3870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omic Sans MS" pitchFamily="66" charset="0"/>
              </a:rPr>
              <a:t>o</a:t>
            </a:r>
            <a:r>
              <a:rPr lang="cs-CZ" dirty="0" smtClean="0">
                <a:latin typeface="Comic Sans MS" pitchFamily="66" charset="0"/>
              </a:rPr>
              <a:t>brázky: klipart </a:t>
            </a:r>
            <a:r>
              <a:rPr lang="cs-CZ" dirty="0" err="1" smtClean="0">
                <a:latin typeface="Comic Sans MS" pitchFamily="66" charset="0"/>
              </a:rPr>
              <a:t>microsoft</a:t>
            </a:r>
            <a:endParaRPr lang="cs-CZ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27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000" b="1" dirty="0" smtClean="0"/>
              <a:t>Sada č. VIII</a:t>
            </a:r>
          </a:p>
          <a:p>
            <a:r>
              <a:rPr lang="cs-CZ" sz="2000" b="1" dirty="0" smtClean="0"/>
              <a:t>Identifikátor</a:t>
            </a:r>
            <a:r>
              <a:rPr lang="cs-CZ" sz="2000" b="1" dirty="0"/>
              <a:t>: </a:t>
            </a:r>
            <a:r>
              <a:rPr lang="cs-CZ" sz="2000" b="1" smtClean="0"/>
              <a:t>VY_32_INOVACE_SADA </a:t>
            </a:r>
            <a:r>
              <a:rPr lang="cs-CZ" sz="2000" b="1" smtClean="0"/>
              <a:t>VIII_Čj</a:t>
            </a:r>
            <a:r>
              <a:rPr lang="cs-CZ" sz="2000" b="1" dirty="0" smtClean="0"/>
              <a:t>, DUM 4</a:t>
            </a:r>
            <a:endParaRPr lang="cs-CZ" sz="2000" b="1" dirty="0"/>
          </a:p>
          <a:p>
            <a:pPr algn="ctr"/>
            <a:r>
              <a:rPr lang="cs-CZ" sz="2000" b="1" dirty="0"/>
              <a:t>Vzdělávací oblast: Jazyk a jazyková komunikace</a:t>
            </a:r>
          </a:p>
          <a:p>
            <a:pPr algn="ctr"/>
            <a:r>
              <a:rPr lang="cs-CZ" sz="2000" b="1" dirty="0"/>
              <a:t>Vzdělávací obor: Český jazyk</a:t>
            </a:r>
          </a:p>
          <a:p>
            <a:pPr algn="ctr"/>
            <a:endParaRPr lang="cs-CZ" sz="2000" dirty="0"/>
          </a:p>
          <a:p>
            <a:r>
              <a:rPr lang="cs-CZ" sz="2000" b="1" dirty="0"/>
              <a:t>Název: </a:t>
            </a:r>
            <a:r>
              <a:rPr lang="cs-CZ" sz="2000" b="1" dirty="0" smtClean="0"/>
              <a:t>Předložky a spojky</a:t>
            </a:r>
            <a:endParaRPr lang="cs-CZ" sz="2000" dirty="0"/>
          </a:p>
          <a:p>
            <a:r>
              <a:rPr lang="cs-CZ" sz="2000" b="1" dirty="0"/>
              <a:t>Autor: Zuzana Řípová</a:t>
            </a:r>
            <a:endParaRPr lang="cs-CZ" sz="2000" dirty="0"/>
          </a:p>
          <a:p>
            <a:r>
              <a:rPr lang="cs-CZ" sz="2000" b="1" dirty="0"/>
              <a:t>Stručná anotace: Výuková </a:t>
            </a:r>
            <a:r>
              <a:rPr lang="cs-CZ" sz="2000" b="1" dirty="0" smtClean="0"/>
              <a:t>prezentace – seznámení s předložkami a spojkami pro žáky 3.ročníku-I.fáze </a:t>
            </a:r>
            <a:endParaRPr lang="cs-CZ" sz="2000" b="1" dirty="0"/>
          </a:p>
          <a:p>
            <a:r>
              <a:rPr lang="cs-CZ" sz="2000" b="1" dirty="0"/>
              <a:t>Metodické zhodnocení:  </a:t>
            </a:r>
            <a:r>
              <a:rPr lang="cs-CZ" sz="2000" b="1" dirty="0" smtClean="0"/>
              <a:t>Žáci se seznámí s předložkami a spojkami, učí se je poznávat, vyhledávat a používat v českém jazyce</a:t>
            </a:r>
          </a:p>
          <a:p>
            <a:r>
              <a:rPr lang="cs-CZ" sz="2000" b="1" dirty="0" err="1" smtClean="0"/>
              <a:t>Odpilotováno</a:t>
            </a:r>
            <a:r>
              <a:rPr lang="cs-CZ" sz="2000" b="1" dirty="0" smtClean="0"/>
              <a:t>: 15.6.2011 ve 3.A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4869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2420888"/>
            <a:ext cx="7772400" cy="3108960"/>
          </a:xfrm>
        </p:spPr>
        <p:txBody>
          <a:bodyPr/>
          <a:lstStyle/>
          <a:p>
            <a:pPr algn="l"/>
            <a:r>
              <a:rPr lang="cs-CZ" sz="3600" dirty="0" smtClean="0">
                <a:latin typeface="Comic Sans MS" pitchFamily="66" charset="0"/>
              </a:rPr>
              <a:t>1. Předložky</a:t>
            </a:r>
            <a:br>
              <a:rPr lang="cs-CZ" sz="3600" dirty="0" smtClean="0">
                <a:latin typeface="Comic Sans MS" pitchFamily="66" charset="0"/>
              </a:rPr>
            </a:br>
            <a:r>
              <a:rPr lang="cs-CZ" sz="3600" dirty="0" smtClean="0">
                <a:latin typeface="Comic Sans MS" pitchFamily="66" charset="0"/>
              </a:rPr>
              <a:t/>
            </a:r>
            <a:br>
              <a:rPr lang="cs-CZ" sz="3600" dirty="0" smtClean="0">
                <a:latin typeface="Comic Sans MS" pitchFamily="66" charset="0"/>
              </a:rPr>
            </a:br>
            <a:r>
              <a:rPr lang="cs-CZ" sz="3600" dirty="0" smtClean="0">
                <a:latin typeface="Comic Sans MS" pitchFamily="66" charset="0"/>
              </a:rPr>
              <a:t>2. Spojky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638960"/>
          </a:xfrm>
        </p:spPr>
        <p:txBody>
          <a:bodyPr>
            <a:noAutofit/>
          </a:bodyPr>
          <a:lstStyle/>
          <a:p>
            <a:r>
              <a:rPr lang="cs-CZ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omic Sans MS" pitchFamily="66" charset="0"/>
              </a:rPr>
              <a:t>Předložky a spojky</a:t>
            </a:r>
          </a:p>
        </p:txBody>
      </p:sp>
      <p:sp>
        <p:nvSpPr>
          <p:cNvPr id="4" name="Ovál 3"/>
          <p:cNvSpPr/>
          <p:nvPr/>
        </p:nvSpPr>
        <p:spPr>
          <a:xfrm>
            <a:off x="3491880" y="2132856"/>
            <a:ext cx="914400" cy="914400"/>
          </a:xfrm>
          <a:prstGeom prst="ellipse">
            <a:avLst/>
          </a:prstGeom>
          <a:ln>
            <a:solidFill>
              <a:srgbClr val="00B05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Pěticípá hvězda 4"/>
          <p:cNvSpPr/>
          <p:nvPr/>
        </p:nvSpPr>
        <p:spPr>
          <a:xfrm>
            <a:off x="3038123" y="3284984"/>
            <a:ext cx="910957" cy="914400"/>
          </a:xfrm>
          <a:prstGeom prst="star5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39000" dist="25400" dir="5400000">
              <a:srgbClr val="1A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740554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dirty="0">
                <a:latin typeface="Comic Sans MS" pitchFamily="66" charset="0"/>
              </a:rPr>
              <a:t>1. Předložky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1597" y="1600200"/>
            <a:ext cx="3682752" cy="604664"/>
          </a:xfrm>
        </p:spPr>
        <p:txBody>
          <a:bodyPr/>
          <a:lstStyle/>
          <a:p>
            <a:pPr marL="182880" indent="0">
              <a:buNone/>
            </a:pP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Stojí před slovem</a:t>
            </a:r>
            <a:endParaRPr lang="cs-CZ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971600" y="2734072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za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84960" y="3676382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pod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205272" y="486164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nad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909057" y="5949280"/>
            <a:ext cx="77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před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507" y="2204864"/>
            <a:ext cx="985269" cy="1040312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400" y="3403847"/>
            <a:ext cx="992095" cy="91440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344" y="5671057"/>
            <a:ext cx="1150615" cy="1012072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124" y="4656135"/>
            <a:ext cx="965699" cy="965699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5508104" y="1556792"/>
            <a:ext cx="28712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Píšeme je zvlášť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508104" y="2734072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00B0F0"/>
                </a:solidFill>
                <a:latin typeface="Comic Sans MS" pitchFamily="66" charset="0"/>
              </a:rPr>
              <a:t>z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a	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domem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       </a:t>
            </a:r>
          </a:p>
          <a:p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508104" y="3676382"/>
            <a:ext cx="1936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B0F0"/>
                </a:solidFill>
                <a:latin typeface="Comic Sans MS" pitchFamily="66" charset="0"/>
              </a:rPr>
              <a:t>p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od	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mostem</a:t>
            </a:r>
            <a:endParaRPr lang="cs-CZ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508104" y="4723143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00B0F0"/>
                </a:solidFill>
                <a:latin typeface="Comic Sans MS" pitchFamily="66" charset="0"/>
              </a:rPr>
              <a:t>n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ad 	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plotem</a:t>
            </a:r>
          </a:p>
          <a:p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508104" y="5671057"/>
            <a:ext cx="1994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00B0F0"/>
                </a:solidFill>
                <a:latin typeface="Comic Sans MS" pitchFamily="66" charset="0"/>
              </a:rPr>
              <a:t>p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řed 	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oknem</a:t>
            </a:r>
          </a:p>
          <a:p>
            <a:endParaRPr lang="cs-CZ" dirty="0"/>
          </a:p>
        </p:txBody>
      </p:sp>
      <p:sp>
        <p:nvSpPr>
          <p:cNvPr id="17" name="Zaoblený obdélník 16"/>
          <p:cNvSpPr/>
          <p:nvPr/>
        </p:nvSpPr>
        <p:spPr>
          <a:xfrm>
            <a:off x="6430680" y="2668816"/>
            <a:ext cx="1026146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Zaoblený obdélník 17"/>
          <p:cNvSpPr/>
          <p:nvPr/>
        </p:nvSpPr>
        <p:spPr>
          <a:xfrm>
            <a:off x="6462362" y="3459360"/>
            <a:ext cx="914400" cy="540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Zaoblený obdélník 18"/>
          <p:cNvSpPr/>
          <p:nvPr/>
        </p:nvSpPr>
        <p:spPr>
          <a:xfrm>
            <a:off x="6486553" y="4589108"/>
            <a:ext cx="9144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Zaoblený obdélník 19"/>
          <p:cNvSpPr/>
          <p:nvPr/>
        </p:nvSpPr>
        <p:spPr>
          <a:xfrm>
            <a:off x="6430680" y="5588878"/>
            <a:ext cx="914400" cy="545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1312028" y="476672"/>
            <a:ext cx="914400" cy="914400"/>
          </a:xfrm>
          <a:prstGeom prst="ellipse">
            <a:avLst/>
          </a:prstGeom>
          <a:ln>
            <a:solidFill>
              <a:srgbClr val="00B05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49168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cs-CZ" dirty="0" smtClean="0"/>
              <a:t>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lv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pPr marL="182880" indent="0">
              <a:buNone/>
            </a:pPr>
            <a:r>
              <a:rPr lang="cs-CZ" dirty="0">
                <a:solidFill>
                  <a:srgbClr val="92D050"/>
                </a:solidFill>
                <a:latin typeface="Comic Sans MS" pitchFamily="66" charset="0"/>
              </a:rPr>
              <a:t>nadpis, pod, pět, neděle, půjdeš, později, před, příjemný</a:t>
            </a: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,</a:t>
            </a:r>
            <a:r>
              <a:rPr lang="cs-CZ" dirty="0">
                <a:solidFill>
                  <a:srgbClr val="92D050"/>
                </a:solidFill>
                <a:latin typeface="Comic Sans MS" pitchFamily="66" charset="0"/>
              </a:rPr>
              <a:t> nikdo, druhý, nad, ale, našel, </a:t>
            </a: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nemá, </a:t>
            </a:r>
            <a:r>
              <a:rPr lang="cs-CZ" dirty="0">
                <a:solidFill>
                  <a:srgbClr val="92D050"/>
                </a:solidFill>
                <a:latin typeface="Comic Sans MS" pitchFamily="66" charset="0"/>
              </a:rPr>
              <a:t>u, nudle, </a:t>
            </a: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červený, </a:t>
            </a:r>
            <a:r>
              <a:rPr lang="cs-CZ" dirty="0">
                <a:solidFill>
                  <a:srgbClr val="92D050"/>
                </a:solidFill>
                <a:latin typeface="Comic Sans MS" pitchFamily="66" charset="0"/>
              </a:rPr>
              <a:t>Kroměříž</a:t>
            </a:r>
          </a:p>
          <a:p>
            <a:endParaRPr lang="cs-CZ" dirty="0">
              <a:solidFill>
                <a:srgbClr val="92D050"/>
              </a:solidFill>
              <a:latin typeface="Comic Sans MS" pitchFamily="66" charset="0"/>
            </a:endParaRPr>
          </a:p>
          <a:p>
            <a:pPr marL="182880" indent="0">
              <a:buNone/>
            </a:pPr>
            <a:endParaRPr lang="cs-CZ" dirty="0" smtClean="0"/>
          </a:p>
          <a:p>
            <a:pPr marL="182880" indent="0">
              <a:buNone/>
            </a:pPr>
            <a:endParaRPr lang="cs-CZ" dirty="0"/>
          </a:p>
          <a:p>
            <a:pPr marL="182880" indent="0">
              <a:buNone/>
            </a:pPr>
            <a:endParaRPr lang="cs-CZ" dirty="0" smtClean="0"/>
          </a:p>
          <a:p>
            <a:pPr marL="182880" indent="0">
              <a:buNone/>
            </a:pPr>
            <a:r>
              <a:rPr lang="cs-CZ" dirty="0" smtClean="0">
                <a:solidFill>
                  <a:srgbClr val="336600"/>
                </a:solidFill>
              </a:rPr>
              <a:t>___________________________________</a:t>
            </a:r>
            <a:endParaRPr lang="cs-CZ" dirty="0">
              <a:solidFill>
                <a:srgbClr val="3366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85577" y="692696"/>
            <a:ext cx="84348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/>
                </a:solidFill>
                <a:latin typeface="Comic Sans MS" pitchFamily="66" charset="0"/>
              </a:rPr>
              <a:t>Najdi mezi následujícími slovy 5 předložek, označ je a napiš </a:t>
            </a:r>
            <a:r>
              <a:rPr lang="cs-CZ" sz="2800" dirty="0">
                <a:solidFill>
                  <a:schemeClr val="accent6"/>
                </a:solidFill>
                <a:latin typeface="Comic Sans MS" pitchFamily="66" charset="0"/>
              </a:rPr>
              <a:t>na volný řádek:</a:t>
            </a:r>
          </a:p>
          <a:p>
            <a:pPr algn="ctr"/>
            <a:endParaRPr lang="cs-CZ" sz="2800" dirty="0" smtClean="0">
              <a:solidFill>
                <a:schemeClr val="accent6"/>
              </a:solidFill>
              <a:latin typeface="Comic Sans MS" pitchFamily="66" charset="0"/>
            </a:endParaRPr>
          </a:p>
          <a:p>
            <a:endParaRPr lang="cs-CZ" sz="28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Ovál 4"/>
          <p:cNvSpPr/>
          <p:nvPr/>
        </p:nvSpPr>
        <p:spPr>
          <a:xfrm>
            <a:off x="1187624" y="1340767"/>
            <a:ext cx="648072" cy="655913"/>
          </a:xfrm>
          <a:prstGeom prst="ellipse">
            <a:avLst/>
          </a:prstGeom>
          <a:ln>
            <a:solidFill>
              <a:srgbClr val="00B05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2339751" y="6050430"/>
            <a:ext cx="3951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>
                <a:solidFill>
                  <a:srgbClr val="336600"/>
                </a:solidFill>
                <a:latin typeface="Comic Sans MS" pitchFamily="66" charset="0"/>
              </a:rPr>
              <a:t>My ostatní vymýšlíme slovní spojení</a:t>
            </a:r>
            <a:endParaRPr lang="cs-CZ" dirty="0">
              <a:solidFill>
                <a:srgbClr val="3366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90359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805" y="116632"/>
            <a:ext cx="8229600" cy="1728192"/>
          </a:xfrm>
        </p:spPr>
        <p:txBody>
          <a:bodyPr>
            <a:normAutofit/>
          </a:bodyPr>
          <a:lstStyle/>
          <a:p>
            <a:pPr lvl="0"/>
            <a:r>
              <a:rPr lang="cs-CZ" sz="3200" dirty="0">
                <a:latin typeface="Comic Sans MS" pitchFamily="66" charset="0"/>
              </a:rPr>
              <a:t>Najdi v </a:t>
            </a:r>
            <a:r>
              <a:rPr lang="cs-CZ" sz="3200" dirty="0" smtClean="0">
                <a:latin typeface="Comic Sans MS" pitchFamily="66" charset="0"/>
              </a:rPr>
              <a:t>příběhu </a:t>
            </a:r>
            <a:r>
              <a:rPr lang="cs-CZ" sz="3200" dirty="0">
                <a:latin typeface="Comic Sans MS" pitchFamily="66" charset="0"/>
              </a:rPr>
              <a:t>6 předložek a zakroužkuj je: 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680520"/>
          </a:xfrm>
        </p:spPr>
        <p:txBody>
          <a:bodyPr/>
          <a:lstStyle/>
          <a:p>
            <a:pPr marL="182880" lv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pPr marL="182880" indent="0">
              <a:buNone/>
            </a:pP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Monika </a:t>
            </a:r>
            <a:r>
              <a:rPr lang="cs-CZ" dirty="0">
                <a:solidFill>
                  <a:srgbClr val="92D050"/>
                </a:solidFill>
                <a:latin typeface="Comic Sans MS" pitchFamily="66" charset="0"/>
              </a:rPr>
              <a:t>malovala </a:t>
            </a: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obraz. Nejdříve si </a:t>
            </a:r>
            <a:r>
              <a:rPr lang="cs-CZ" dirty="0">
                <a:solidFill>
                  <a:srgbClr val="92D050"/>
                </a:solidFill>
                <a:latin typeface="Comic Sans MS" pitchFamily="66" charset="0"/>
              </a:rPr>
              <a:t>připravila na stůl vše potřebné. </a:t>
            </a:r>
            <a:endParaRPr lang="cs-CZ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 marL="182880" indent="0">
              <a:buNone/>
            </a:pP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Rozložila </a:t>
            </a:r>
            <a:r>
              <a:rPr lang="cs-CZ" dirty="0">
                <a:solidFill>
                  <a:srgbClr val="92D050"/>
                </a:solidFill>
                <a:latin typeface="Comic Sans MS" pitchFamily="66" charset="0"/>
              </a:rPr>
              <a:t>barvy, do kelímku nalila vodu. </a:t>
            </a:r>
            <a:endParaRPr lang="cs-CZ" dirty="0" smtClean="0">
              <a:solidFill>
                <a:srgbClr val="92D050"/>
              </a:solidFill>
              <a:latin typeface="Comic Sans MS" pitchFamily="66" charset="0"/>
            </a:endParaRPr>
          </a:p>
          <a:p>
            <a:pPr marL="182880" indent="0">
              <a:buNone/>
            </a:pP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Ze </a:t>
            </a:r>
            <a:r>
              <a:rPr lang="cs-CZ" dirty="0">
                <a:solidFill>
                  <a:srgbClr val="92D050"/>
                </a:solidFill>
                <a:latin typeface="Comic Sans MS" pitchFamily="66" charset="0"/>
              </a:rPr>
              <a:t>šuplíku vyndala štětce a dala </a:t>
            </a: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je před kelímek. </a:t>
            </a:r>
          </a:p>
          <a:p>
            <a:pPr marL="182880" indent="0">
              <a:buNone/>
            </a:pP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Najednou kelímek s vodou spadl na zem.</a:t>
            </a:r>
          </a:p>
          <a:p>
            <a:pPr marL="182880" indent="0">
              <a:buNone/>
            </a:pPr>
            <a:r>
              <a:rPr lang="cs-CZ" dirty="0" smtClean="0">
                <a:solidFill>
                  <a:srgbClr val="92D050"/>
                </a:solidFill>
                <a:latin typeface="Comic Sans MS" pitchFamily="66" charset="0"/>
              </a:rPr>
              <a:t>Pod stolem byla louže a Monika musela jít pro hadr.</a:t>
            </a:r>
          </a:p>
          <a:p>
            <a:endParaRPr lang="cs-CZ" dirty="0">
              <a:solidFill>
                <a:srgbClr val="92D050"/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Dokonči příběh, podle vlastní fantazie.</a:t>
            </a:r>
            <a:endParaRPr lang="cs-CZ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Ovál 3"/>
          <p:cNvSpPr/>
          <p:nvPr/>
        </p:nvSpPr>
        <p:spPr>
          <a:xfrm>
            <a:off x="683568" y="1196752"/>
            <a:ext cx="914400" cy="914400"/>
          </a:xfrm>
          <a:prstGeom prst="ellipse">
            <a:avLst/>
          </a:prstGeom>
          <a:ln>
            <a:solidFill>
              <a:srgbClr val="00B05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197316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 smtClean="0">
                <a:latin typeface="Comic Sans MS" pitchFamily="66" charset="0"/>
              </a:rPr>
              <a:t>   2. Spojky- spojují slova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532656"/>
          </a:xfrm>
        </p:spPr>
        <p:txBody>
          <a:bodyPr/>
          <a:lstStyle/>
          <a:p>
            <a:pPr marL="182880" indent="0">
              <a:buNone/>
            </a:pP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        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051720" y="2538586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948194" y="563946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  <a:latin typeface="Comic Sans MS" pitchFamily="66" charset="0"/>
              </a:rPr>
              <a:t>i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816895" y="464968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nebo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858184" y="3520289"/>
            <a:ext cx="756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ani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04864"/>
            <a:ext cx="963331" cy="963331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378" y="2240880"/>
            <a:ext cx="891298" cy="891298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477" y="5603628"/>
            <a:ext cx="820412" cy="820412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214" y="5603627"/>
            <a:ext cx="690342" cy="690342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937" y="4549911"/>
            <a:ext cx="853801" cy="853801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15" y="4452459"/>
            <a:ext cx="920757" cy="920757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123" y="3292828"/>
            <a:ext cx="915972" cy="915972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48" y="3354999"/>
            <a:ext cx="853801" cy="853801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5916925" y="155679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0070C0"/>
                </a:solidFill>
                <a:latin typeface="Comic Sans MS" pitchFamily="66" charset="0"/>
              </a:rPr>
              <a:t>Píšeme</a:t>
            </a:r>
            <a:endParaRPr lang="cs-CZ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5580112" y="2538586"/>
            <a:ext cx="196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B0F0"/>
                </a:solidFill>
              </a:rPr>
              <a:t>j</a:t>
            </a:r>
            <a:r>
              <a:rPr lang="cs-CZ" dirty="0" smtClean="0">
                <a:solidFill>
                  <a:srgbClr val="00B0F0"/>
                </a:solidFill>
              </a:rPr>
              <a:t>ablko </a:t>
            </a:r>
            <a:r>
              <a:rPr lang="cs-CZ" dirty="0" smtClean="0">
                <a:solidFill>
                  <a:srgbClr val="FF0000"/>
                </a:solidFill>
              </a:rPr>
              <a:t>a </a:t>
            </a:r>
            <a:r>
              <a:rPr lang="cs-CZ" dirty="0" smtClean="0">
                <a:solidFill>
                  <a:srgbClr val="00B0F0"/>
                </a:solidFill>
              </a:rPr>
              <a:t>hruška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5571820" y="2174030"/>
            <a:ext cx="1969770" cy="914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5712840" y="3597233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B0F0"/>
                </a:solidFill>
                <a:latin typeface="Comic Sans MS" pitchFamily="66" charset="0"/>
              </a:rPr>
              <a:t>t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užka 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ani 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pero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5568172" y="3316012"/>
            <a:ext cx="1848981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5580112" y="4803576"/>
            <a:ext cx="2206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00B0F0"/>
                </a:solidFill>
                <a:latin typeface="Comic Sans MS" pitchFamily="66" charset="0"/>
              </a:rPr>
              <a:t>c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ibule 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nebo 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česnek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23" name="Zaoblený obdélník 22"/>
          <p:cNvSpPr/>
          <p:nvPr/>
        </p:nvSpPr>
        <p:spPr>
          <a:xfrm>
            <a:off x="5571820" y="4549911"/>
            <a:ext cx="2096524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5643911" y="5901072"/>
            <a:ext cx="1773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lžíce 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i </a:t>
            </a:r>
            <a:r>
              <a:rPr lang="cs-CZ" dirty="0" smtClean="0">
                <a:solidFill>
                  <a:srgbClr val="00B0F0"/>
                </a:solidFill>
                <a:latin typeface="Comic Sans MS" pitchFamily="66" charset="0"/>
              </a:rPr>
              <a:t>vidlička </a:t>
            </a:r>
            <a:endParaRPr lang="cs-CZ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25" name="Zaoblený obdélník 24"/>
          <p:cNvSpPr/>
          <p:nvPr/>
        </p:nvSpPr>
        <p:spPr>
          <a:xfrm>
            <a:off x="5712840" y="5639462"/>
            <a:ext cx="1704313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Pěticípá hvězda 19"/>
          <p:cNvSpPr/>
          <p:nvPr/>
        </p:nvSpPr>
        <p:spPr>
          <a:xfrm>
            <a:off x="395536" y="464113"/>
            <a:ext cx="910957" cy="914400"/>
          </a:xfrm>
          <a:prstGeom prst="star5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39000" dist="25400" dir="5400000">
              <a:srgbClr val="1A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87961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  <p:bldP spid="23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omic Sans MS" pitchFamily="66" charset="0"/>
              </a:rPr>
              <a:t>Spojky-spojují věty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indent="0" algn="ctr">
              <a:buNone/>
            </a:pPr>
            <a:r>
              <a:rPr lang="cs-CZ" dirty="0">
                <a:solidFill>
                  <a:srgbClr val="B70996"/>
                </a:solidFill>
                <a:latin typeface="Comic Sans MS" pitchFamily="66" charset="0"/>
              </a:rPr>
              <a:t>p</a:t>
            </a:r>
            <a:r>
              <a:rPr lang="cs-CZ" dirty="0" smtClean="0">
                <a:solidFill>
                  <a:srgbClr val="B70996"/>
                </a:solidFill>
                <a:latin typeface="Comic Sans MS" pitchFamily="66" charset="0"/>
              </a:rPr>
              <a:t>íšeme před nimi čárku</a:t>
            </a:r>
          </a:p>
          <a:p>
            <a:pPr>
              <a:buFont typeface="Arial" pitchFamily="34" charset="0"/>
              <a:buChar char="•"/>
            </a:pPr>
            <a:endParaRPr lang="cs-CZ" dirty="0">
              <a:solidFill>
                <a:srgbClr val="0070C0"/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Nebyl jsem v kině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, ale </a:t>
            </a: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doma.</a:t>
            </a:r>
          </a:p>
          <a:p>
            <a:pPr marL="182880" indent="0" algn="ctr">
              <a:buNone/>
            </a:pPr>
            <a:endParaRPr lang="cs-CZ" dirty="0">
              <a:solidFill>
                <a:srgbClr val="0070C0"/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Řekl jsem Honzovi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, že</a:t>
            </a: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 nemůžu přijít.</a:t>
            </a:r>
          </a:p>
          <a:p>
            <a:pPr marL="182880" indent="0" algn="ctr">
              <a:buNone/>
            </a:pPr>
            <a:endParaRPr lang="cs-CZ" dirty="0">
              <a:solidFill>
                <a:srgbClr val="0070C0"/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Zůstal jsem doma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, protože </a:t>
            </a: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venku foukal vítr.</a:t>
            </a:r>
          </a:p>
          <a:p>
            <a:pPr marL="182880" indent="0" algn="ctr">
              <a:buNone/>
            </a:pPr>
            <a:endParaRPr lang="cs-CZ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Můžu vyhrát závod</a:t>
            </a:r>
            <a:r>
              <a:rPr lang="cs-CZ" dirty="0" smtClean="0">
                <a:solidFill>
                  <a:srgbClr val="FF0000"/>
                </a:solidFill>
                <a:latin typeface="Comic Sans MS" pitchFamily="66" charset="0"/>
              </a:rPr>
              <a:t>, když </a:t>
            </a:r>
            <a:r>
              <a:rPr lang="cs-CZ" dirty="0" smtClean="0">
                <a:solidFill>
                  <a:srgbClr val="0070C0"/>
                </a:solidFill>
                <a:latin typeface="Comic Sans MS" pitchFamily="66" charset="0"/>
              </a:rPr>
              <a:t>budu hodně trénovat.</a:t>
            </a:r>
            <a:endParaRPr lang="cs-CZ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" name="Pěticípá hvězda 4"/>
          <p:cNvSpPr/>
          <p:nvPr/>
        </p:nvSpPr>
        <p:spPr>
          <a:xfrm>
            <a:off x="395536" y="476672"/>
            <a:ext cx="910957" cy="914400"/>
          </a:xfrm>
          <a:prstGeom prst="star5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39000" dist="25400" dir="5400000">
              <a:srgbClr val="1A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8082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rgbClr val="0070C0"/>
                </a:solidFill>
                <a:latin typeface="Comic Sans MS" pitchFamily="66" charset="0"/>
              </a:rPr>
              <a:t>Vyber vhodnou </a:t>
            </a:r>
            <a:r>
              <a:rPr lang="cs-CZ" sz="2800" dirty="0" err="1" smtClean="0">
                <a:solidFill>
                  <a:srgbClr val="0070C0"/>
                </a:solidFill>
                <a:latin typeface="Comic Sans MS" pitchFamily="66" charset="0"/>
              </a:rPr>
              <a:t>spojku,doplň</a:t>
            </a:r>
            <a:r>
              <a:rPr lang="cs-CZ" sz="2800" dirty="0" smtClean="0">
                <a:solidFill>
                  <a:srgbClr val="0070C0"/>
                </a:solidFill>
                <a:latin typeface="Comic Sans MS" pitchFamily="66" charset="0"/>
              </a:rPr>
              <a:t> věty a napiš je:</a:t>
            </a:r>
            <a:endParaRPr lang="cs-CZ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25000" lnSpcReduction="20000"/>
          </a:bodyPr>
          <a:lstStyle/>
          <a:p>
            <a:pPr marL="182880" indent="0">
              <a:buNone/>
            </a:pPr>
            <a:endParaRPr lang="cs-CZ" sz="3300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Řekni mi</a:t>
            </a:r>
            <a:r>
              <a:rPr lang="cs-CZ" sz="8000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___ půjdeš domů.</a:t>
            </a:r>
          </a:p>
          <a:p>
            <a:pPr marL="182880" indent="0" algn="ctr">
              <a:buNone/>
            </a:pPr>
            <a:endParaRPr lang="cs-CZ" sz="8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Ztratil jsem klíče</a:t>
            </a:r>
            <a:r>
              <a:rPr lang="cs-CZ" sz="8000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___ kamarád je našel.</a:t>
            </a:r>
          </a:p>
          <a:p>
            <a:pPr marL="182880" indent="0" algn="ctr">
              <a:buNone/>
            </a:pPr>
            <a:endParaRPr lang="cs-CZ" sz="8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80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Ráno svítilo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sluníčko</a:t>
            </a:r>
            <a:r>
              <a:rPr lang="cs-CZ" sz="8000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____ </a:t>
            </a:r>
            <a:r>
              <a:rPr lang="cs-CZ" sz="80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foukal vítr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.</a:t>
            </a:r>
          </a:p>
          <a:p>
            <a:pPr marL="182880" indent="0" algn="ctr">
              <a:buNone/>
            </a:pPr>
            <a:endParaRPr lang="cs-CZ" sz="8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Přišli jsme z výletu</a:t>
            </a:r>
            <a:r>
              <a:rPr lang="cs-CZ" sz="8000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_______ byla tma.</a:t>
            </a:r>
          </a:p>
          <a:p>
            <a:pPr marL="182880" indent="0" algn="ctr">
              <a:buNone/>
            </a:pPr>
            <a:endParaRPr lang="cs-CZ" sz="8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Léto rychle uteklo</a:t>
            </a:r>
            <a:r>
              <a:rPr lang="cs-CZ" sz="8000" dirty="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_______ podzim byl ještě daleko.</a:t>
            </a:r>
          </a:p>
          <a:p>
            <a:pPr marL="182880" indent="0" algn="ctr">
              <a:buNone/>
            </a:pPr>
            <a:endParaRPr lang="cs-CZ" sz="8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Kunětická hora má šedou barvu</a:t>
            </a:r>
            <a:r>
              <a:rPr lang="cs-CZ" sz="8000" dirty="0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_______byla  postavena z kamenů.</a:t>
            </a:r>
          </a:p>
          <a:p>
            <a:pPr marL="182880" indent="0" algn="ctr">
              <a:buNone/>
            </a:pPr>
            <a:endParaRPr lang="cs-CZ" sz="8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Naše skupina splnila úkol výborně</a:t>
            </a:r>
            <a:r>
              <a:rPr lang="cs-CZ" sz="8000" dirty="0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________ se umíme poradit.</a:t>
            </a:r>
          </a:p>
          <a:p>
            <a:pPr marL="182880" indent="0" algn="ctr">
              <a:buNone/>
            </a:pP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 </a:t>
            </a:r>
          </a:p>
          <a:p>
            <a:pPr marL="182880" indent="0" algn="ctr">
              <a:buNone/>
            </a:pPr>
            <a:endParaRPr lang="cs-CZ" sz="8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endParaRPr lang="cs-CZ" sz="7200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182880" indent="0" algn="ctr">
              <a:buNone/>
            </a:pPr>
            <a:r>
              <a:rPr lang="cs-CZ" sz="7200" dirty="0">
                <a:solidFill>
                  <a:srgbClr val="B70996"/>
                </a:solidFill>
                <a:latin typeface="Comic Sans MS" pitchFamily="66" charset="0"/>
              </a:rPr>
              <a:t>ale, protože, když, protože, že, avšak</a:t>
            </a:r>
          </a:p>
          <a:p>
            <a:pPr algn="ctr"/>
            <a:endParaRPr lang="cs-CZ" sz="7200" dirty="0">
              <a:latin typeface="Comic Sans MS" pitchFamily="66" charset="0"/>
            </a:endParaRPr>
          </a:p>
          <a:p>
            <a:endParaRPr lang="cs-CZ" sz="800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182880" indent="0">
              <a:buNone/>
            </a:pPr>
            <a:endParaRPr lang="cs-CZ" dirty="0"/>
          </a:p>
          <a:p>
            <a:r>
              <a:rPr lang="cs-CZ" sz="1800" dirty="0" smtClean="0">
                <a:solidFill>
                  <a:srgbClr val="0070C0"/>
                </a:solidFill>
                <a:latin typeface="Comic Sans MS" pitchFamily="66" charset="0"/>
              </a:rPr>
              <a:t>až</a:t>
            </a:r>
            <a:endParaRPr lang="cs-CZ" sz="1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" name="Pěticípá hvězda 4"/>
          <p:cNvSpPr/>
          <p:nvPr/>
        </p:nvSpPr>
        <p:spPr>
          <a:xfrm>
            <a:off x="611561" y="1556792"/>
            <a:ext cx="720080" cy="648072"/>
          </a:xfrm>
          <a:prstGeom prst="star5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39000" dist="25400" dir="5400000">
              <a:srgbClr val="1A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30245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Karnevalový motiv</Template>
  <TotalTime>311</TotalTime>
  <Words>411</Words>
  <Application>Microsoft Office PowerPoint</Application>
  <PresentationFormat>Předvádění na obrazovce (4:3)</PresentationFormat>
  <Paragraphs>105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Carnival</vt:lpstr>
      <vt:lpstr>Snímek 1</vt:lpstr>
      <vt:lpstr>Snímek 2</vt:lpstr>
      <vt:lpstr>1. Předložky  2. Spojky</vt:lpstr>
      <vt:lpstr>1. Předložky</vt:lpstr>
      <vt:lpstr>  </vt:lpstr>
      <vt:lpstr>Najdi v příběhu 6 předložek a zakroužkuj je:  </vt:lpstr>
      <vt:lpstr>   2. Spojky- spojují slova</vt:lpstr>
      <vt:lpstr>Spojky-spojují věty</vt:lpstr>
      <vt:lpstr>Vyber vhodnou spojku,doplň věty a napiš je:</vt:lpstr>
      <vt:lpstr>Snímek 10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Předložky 2. Spojky</dc:title>
  <dc:creator>ucitel</dc:creator>
  <cp:lastModifiedBy>Iva9889</cp:lastModifiedBy>
  <cp:revision>27</cp:revision>
  <dcterms:created xsi:type="dcterms:W3CDTF">2011-10-13T07:08:10Z</dcterms:created>
  <dcterms:modified xsi:type="dcterms:W3CDTF">2011-10-26T17:48:12Z</dcterms:modified>
</cp:coreProperties>
</file>