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65" r:id="rId3"/>
    <p:sldId id="256" r:id="rId4"/>
    <p:sldId id="257" r:id="rId5"/>
    <p:sldId id="263" r:id="rId6"/>
    <p:sldId id="258" r:id="rId7"/>
    <p:sldId id="261" r:id="rId8"/>
    <p:sldId id="259" r:id="rId9"/>
    <p:sldId id="260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FFDA5-491C-4FAF-8148-D88D763D875C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6252-8F98-43F2-A4E8-6AD5AAACCD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455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79C659-4F56-42CE-BFB9-FC43DB548DAD}" type="datetimeFigureOut">
              <a:rPr lang="cs-CZ" smtClean="0"/>
              <a:pPr/>
              <a:t>26.10.2011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20E09A-AA90-4FB4-A65D-82A890B7B7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N%C3%A1hrobek_Vojt%C4%9Bcha_z_Pern%C5%A1tejna.JPG" TargetMode="External"/><Relationship Id="rId2" Type="http://schemas.openxmlformats.org/officeDocument/2006/relationships/hyperlink" Target="http://cs.wikipedia.org/wiki/Soubor:Pardubice_CoA_CZ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2/26/Arnost_z_Pardubic_-_nowy_nagrobek_P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Arno%C5%A1t_z_Pardubi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62287" y="6093296"/>
            <a:ext cx="2895600" cy="628179"/>
          </a:xfrm>
        </p:spPr>
        <p:txBody>
          <a:bodyPr/>
          <a:lstStyle/>
          <a:p>
            <a:r>
              <a:rPr lang="cs-CZ" sz="1000" dirty="0"/>
              <a:t>Autorem materiálu a všech jeho částí, není-li uvedeno jinak, je </a:t>
            </a:r>
            <a:r>
              <a:rPr lang="cs-CZ" sz="1000" b="1" dirty="0"/>
              <a:t>Mgr. Monika Březinová</a:t>
            </a:r>
            <a:endParaRPr lang="cs-CZ" sz="1000" dirty="0"/>
          </a:p>
        </p:txBody>
      </p:sp>
      <p:pic>
        <p:nvPicPr>
          <p:cNvPr id="7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1" y="4653136"/>
            <a:ext cx="5762625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0" name="Group 117"/>
          <p:cNvGraphicFramePr>
            <a:graphicFrameLocks noGrp="1"/>
          </p:cNvGraphicFramePr>
          <p:nvPr/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16"/>
          <p:cNvSpPr>
            <a:spLocks noChangeArrowheads="1"/>
          </p:cNvSpPr>
          <p:nvPr/>
        </p:nvSpPr>
        <p:spPr bwMode="auto">
          <a:xfrm>
            <a:off x="395288" y="2758559"/>
            <a:ext cx="849788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b="1" dirty="0"/>
              <a:t>SADA č. </a:t>
            </a:r>
            <a:r>
              <a:rPr lang="cs-CZ" b="1" dirty="0" smtClean="0"/>
              <a:t>VII</a:t>
            </a:r>
            <a:endParaRPr lang="cs-CZ" b="1" dirty="0"/>
          </a:p>
          <a:p>
            <a:pPr algn="ctr"/>
            <a:r>
              <a:rPr lang="cs-CZ" sz="1100" b="1" dirty="0"/>
              <a:t>Identifikátor: </a:t>
            </a:r>
            <a:r>
              <a:rPr lang="cs-CZ" sz="1100" b="1" dirty="0" smtClean="0"/>
              <a:t>VY_32_INOVACE_SADA </a:t>
            </a:r>
            <a:r>
              <a:rPr lang="cs-CZ" sz="1100" b="1" dirty="0" smtClean="0"/>
              <a:t>VII_ČJS</a:t>
            </a:r>
            <a:r>
              <a:rPr lang="cs-CZ" sz="1100" b="1" dirty="0" smtClean="0"/>
              <a:t>, DUM </a:t>
            </a:r>
            <a:r>
              <a:rPr lang="cs-CZ" sz="1100" b="1" dirty="0" smtClean="0"/>
              <a:t> </a:t>
            </a:r>
            <a:r>
              <a:rPr lang="cs-CZ" b="1" dirty="0" smtClean="0"/>
              <a:t>11</a:t>
            </a:r>
            <a:endParaRPr lang="cs-CZ" sz="1100" b="1" dirty="0"/>
          </a:p>
          <a:p>
            <a:pPr algn="ctr"/>
            <a:r>
              <a:rPr lang="cs-CZ" sz="1100" b="1" dirty="0"/>
              <a:t>Vzdělávací oblast: Člověk a jeho </a:t>
            </a:r>
            <a:r>
              <a:rPr lang="cs-CZ" sz="1100" b="1" dirty="0" smtClean="0"/>
              <a:t>svět</a:t>
            </a:r>
          </a:p>
          <a:p>
            <a:pPr algn="ctr"/>
            <a:r>
              <a:rPr lang="cs-CZ" sz="1100" b="1" dirty="0" smtClean="0"/>
              <a:t>Vzdělávací </a:t>
            </a:r>
            <a:r>
              <a:rPr lang="cs-CZ" sz="1100" b="1" dirty="0"/>
              <a:t>obor: Člověk a jeho </a:t>
            </a:r>
            <a:r>
              <a:rPr lang="cs-CZ" sz="1100" b="1" dirty="0" smtClean="0"/>
              <a:t>svět</a:t>
            </a:r>
            <a:endParaRPr lang="cs-CZ" sz="1100" dirty="0"/>
          </a:p>
          <a:p>
            <a:r>
              <a:rPr lang="cs-CZ" sz="1100" b="1" dirty="0"/>
              <a:t>Název</a:t>
            </a:r>
            <a:r>
              <a:rPr lang="cs-CZ" sz="1100" b="1" dirty="0" smtClean="0"/>
              <a:t>: </a:t>
            </a:r>
            <a:r>
              <a:rPr lang="cs-CZ" sz="1100" b="1" dirty="0"/>
              <a:t>Pardubice – počátky města Pardubic</a:t>
            </a:r>
            <a:endParaRPr lang="cs-CZ" sz="1100" dirty="0"/>
          </a:p>
          <a:p>
            <a:r>
              <a:rPr lang="cs-CZ" sz="1100" b="1" dirty="0" smtClean="0"/>
              <a:t>Autor: Mgr</a:t>
            </a:r>
            <a:r>
              <a:rPr lang="cs-CZ" sz="1100" b="1" dirty="0"/>
              <a:t>. Monika Březinová</a:t>
            </a:r>
            <a:endParaRPr lang="cs-CZ" sz="1100" dirty="0"/>
          </a:p>
          <a:p>
            <a:r>
              <a:rPr lang="cs-CZ" sz="1100" b="1" dirty="0"/>
              <a:t>Stručná anotace</a:t>
            </a:r>
            <a:r>
              <a:rPr lang="cs-CZ" sz="1100" b="1" dirty="0" smtClean="0"/>
              <a:t>: </a:t>
            </a:r>
            <a:r>
              <a:rPr lang="cs-CZ" sz="1100" b="1" dirty="0"/>
              <a:t>Učivo o Pardubicích – historické počátky města Pardubic. Prezentace</a:t>
            </a:r>
            <a:r>
              <a:rPr lang="cs-CZ" sz="1100" b="1" dirty="0" smtClean="0"/>
              <a:t>.</a:t>
            </a:r>
            <a:endParaRPr lang="cs-CZ" sz="1100" b="1" dirty="0"/>
          </a:p>
          <a:p>
            <a:r>
              <a:rPr lang="cs-CZ" sz="1100" b="1" dirty="0"/>
              <a:t>Metodické zhodnocení</a:t>
            </a:r>
            <a:r>
              <a:rPr lang="cs-CZ" sz="1100" b="1" dirty="0" smtClean="0"/>
              <a:t>: </a:t>
            </a:r>
            <a:r>
              <a:rPr lang="cs-CZ" sz="1100" b="1" dirty="0"/>
              <a:t>Tato hodina byla prezentační, předcházelo jí několik vycházek s výkladem. Nakonec žáci dostali pracovní listy a zcela samostatně pracovali. Hodina proběhla 21. 9. 2011 ve třídě 3. A</a:t>
            </a:r>
            <a:r>
              <a:rPr lang="cs-CZ" sz="1100" b="1" dirty="0" smtClean="0"/>
              <a:t>.</a:t>
            </a:r>
            <a:endParaRPr lang="cs-CZ" sz="1100" b="1" dirty="0"/>
          </a:p>
          <a:p>
            <a:endParaRPr lang="cs-CZ" sz="11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2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81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14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Pernštýnském náměstí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 této doby pocházejí raně renesanční měšťanské domy na Pernštýnském náměstí a v přilehlých uličkách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0184" cy="253513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384376" cy="2538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610" y="4269094"/>
            <a:ext cx="2688298" cy="201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1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69324"/>
            <a:ext cx="3240360" cy="499229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 – počátky města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57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[cit. 2011 – 09-16]. Dostupný pod licencí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/>
              <a:t> na WWW:</a:t>
            </a:r>
          </a:p>
          <a:p>
            <a:r>
              <a:rPr lang="cs-CZ" sz="1100" u="sng" dirty="0" smtClean="0">
                <a:hlinkClick r:id="rId2"/>
              </a:rPr>
              <a:t>http</a:t>
            </a:r>
            <a:r>
              <a:rPr lang="cs-CZ" sz="1100" u="sng" dirty="0">
                <a:hlinkClick r:id="rId2"/>
              </a:rPr>
              <a:t>://</a:t>
            </a:r>
            <a:r>
              <a:rPr lang="cs-CZ" sz="1100" u="sng" dirty="0" smtClean="0">
                <a:hlinkClick r:id="rId2"/>
              </a:rPr>
              <a:t>cs.wikipedia.org/wiki/Soubor:Pardubice_CoA_CZ.svg</a:t>
            </a:r>
            <a:endParaRPr lang="cs-CZ" sz="1100" u="sng" dirty="0" smtClean="0"/>
          </a:p>
          <a:p>
            <a:r>
              <a:rPr lang="cs-CZ" sz="1100" u="sng" dirty="0">
                <a:hlinkClick r:id="rId3"/>
              </a:rPr>
              <a:t>http://cs.wikipedia.org/wiki/Soubor:N%C3%A1hrobek_Vojt%C4%9Bcha_z_Pern%C5%A1tejna.JPG</a:t>
            </a:r>
            <a:endParaRPr lang="cs-CZ" sz="1100" dirty="0"/>
          </a:p>
          <a:p>
            <a:r>
              <a:rPr lang="cs-CZ" sz="1100" u="sng" dirty="0">
                <a:hlinkClick r:id="rId4"/>
              </a:rPr>
              <a:t>http://upload.wikimedia.org/wikipedia/commons/2/26/Arnost_z_Pardubic_-_nowy_nagrobek_PL.jpg</a:t>
            </a:r>
            <a:endParaRPr lang="cs-CZ" sz="1100" dirty="0"/>
          </a:p>
          <a:p>
            <a:pPr marL="0" indent="0">
              <a:buNone/>
            </a:pPr>
            <a:r>
              <a:rPr lang="cs-CZ" dirty="0" smtClean="0"/>
              <a:t>Fotografie : autor</a:t>
            </a:r>
          </a:p>
          <a:p>
            <a:pPr marL="0" indent="0">
              <a:buNone/>
            </a:pPr>
            <a:endParaRPr lang="cs-CZ" dirty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effectLst/>
              </a:rPr>
              <a:t>Zdroje obrázků v prezentaci:</a:t>
            </a:r>
            <a:br>
              <a:rPr lang="cs-CZ" sz="2000" dirty="0" smtClean="0">
                <a:effectLst/>
              </a:rPr>
            </a:b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2627784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 smtClean="0"/>
              <a:t>Autorem materiálu a všech jeho částí, není-li uvedeno jinak, je </a:t>
            </a:r>
            <a:r>
              <a:rPr lang="cs-CZ" sz="1200" b="1" dirty="0" smtClean="0"/>
              <a:t>Mgr. Monika Březinová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2201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POČÁTKY MĚSTA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smtClean="0"/>
              <a:t>Pardubice</a:t>
            </a:r>
            <a:endParaRPr lang="cs-CZ" sz="6000" dirty="0"/>
          </a:p>
        </p:txBody>
      </p:sp>
      <p:sp>
        <p:nvSpPr>
          <p:cNvPr id="6" name="Obdélník 5"/>
          <p:cNvSpPr/>
          <p:nvPr/>
        </p:nvSpPr>
        <p:spPr>
          <a:xfrm>
            <a:off x="2555776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200" dirty="0" smtClean="0"/>
              <a:t>Autorem materiálu a všech jeho částí, není-li uvedeno jinak, je </a:t>
            </a:r>
            <a:r>
              <a:rPr lang="cs-CZ" sz="1200" b="1" dirty="0" smtClean="0"/>
              <a:t>Mgr. Monika Březinová</a:t>
            </a:r>
            <a:endParaRPr lang="cs-CZ" sz="1200" dirty="0"/>
          </a:p>
        </p:txBody>
      </p:sp>
    </p:spTree>
    <p:extLst>
      <p:ext uri="{BB962C8B-B14F-4D97-AF65-F5344CB8AC3E}">
        <p14:creationId xmlns="" xmlns:p14="http://schemas.microsoft.com/office/powerpoint/2010/main" val="15612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dirty="0"/>
              <a:t>První dochovaná zmínka o existenci Pardubic pochází z roku </a:t>
            </a:r>
            <a:r>
              <a:rPr lang="cs-CZ" dirty="0" smtClean="0"/>
              <a:t>1295</a:t>
            </a:r>
          </a:p>
          <a:p>
            <a:r>
              <a:rPr lang="cs-CZ" dirty="0"/>
              <a:t>Prvním vlastníkem Pardubic na začátku 14. století byl </a:t>
            </a:r>
            <a:r>
              <a:rPr lang="cs-CZ" dirty="0" err="1"/>
              <a:t>Púta</a:t>
            </a:r>
            <a:r>
              <a:rPr lang="cs-CZ" dirty="0"/>
              <a:t> z </a:t>
            </a:r>
            <a:r>
              <a:rPr lang="cs-CZ" dirty="0" smtClean="0"/>
              <a:t>Dubé</a:t>
            </a:r>
          </a:p>
          <a:p>
            <a:r>
              <a:rPr lang="cs-CZ" dirty="0" smtClean="0"/>
              <a:t>V 14.století nastoupil </a:t>
            </a:r>
            <a:r>
              <a:rPr lang="cs-CZ" dirty="0"/>
              <a:t>šlechtický rod pánů z </a:t>
            </a:r>
            <a:r>
              <a:rPr lang="cs-CZ" dirty="0" smtClean="0"/>
              <a:t>Pardubic, nejznámější z nich byl Arnošt z Pardubic – arcibiskup pražský, rádce krále Karla IV.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Páni z Pardubic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820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 města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sz="5100" dirty="0" smtClean="0"/>
              <a:t>Znak města pochází z doby pánů z Pardubic</a:t>
            </a:r>
          </a:p>
          <a:p>
            <a:r>
              <a:rPr lang="cs-CZ" sz="5100" dirty="0" smtClean="0"/>
              <a:t>měli </a:t>
            </a:r>
            <a:r>
              <a:rPr lang="cs-CZ" sz="5100" dirty="0"/>
              <a:t>ve svém znaku přední bílou (stříbrnou) polovinu koně se zlatou uzdou na červeném </a:t>
            </a:r>
            <a:r>
              <a:rPr lang="cs-CZ" sz="5100" dirty="0" smtClean="0"/>
              <a:t>štítu</a:t>
            </a:r>
          </a:p>
          <a:p>
            <a:r>
              <a:rPr lang="cs-CZ" sz="5100" dirty="0" smtClean="0"/>
              <a:t>Pověst o bitvě u Milána</a:t>
            </a:r>
          </a:p>
          <a:p>
            <a:pPr marL="0" indent="0">
              <a:buNone/>
            </a:pPr>
            <a:r>
              <a:rPr lang="cs-CZ" sz="2500" dirty="0" smtClean="0"/>
              <a:t>"Vypráví se, že když  český král Vladislav táhl s </a:t>
            </a:r>
          </a:p>
          <a:p>
            <a:pPr marL="0" indent="0">
              <a:buNone/>
            </a:pPr>
            <a:r>
              <a:rPr lang="cs-CZ" sz="2500" dirty="0" smtClean="0"/>
              <a:t>císařem Fridrichem Barbarossou pokořit město </a:t>
            </a:r>
            <a:r>
              <a:rPr lang="cs-CZ" sz="2500" dirty="0" err="1" smtClean="0"/>
              <a:t>Miláno</a:t>
            </a:r>
            <a:r>
              <a:rPr lang="cs-CZ" sz="2500" dirty="0" smtClean="0"/>
              <a:t> v Itálii, </a:t>
            </a:r>
          </a:p>
          <a:p>
            <a:pPr marL="0" indent="0">
              <a:buNone/>
            </a:pPr>
            <a:r>
              <a:rPr lang="cs-CZ" sz="2500" dirty="0" smtClean="0"/>
              <a:t>tak se tam  čeští rytíři vyznamenávali celou  řadou udatných </a:t>
            </a:r>
          </a:p>
          <a:p>
            <a:pPr marL="0" indent="0">
              <a:buNone/>
            </a:pPr>
            <a:r>
              <a:rPr lang="cs-CZ" sz="2500" dirty="0" smtClean="0"/>
              <a:t>skutků a jednou prý se jim v noci podařilo přelézt hradby, </a:t>
            </a:r>
          </a:p>
          <a:p>
            <a:pPr marL="0" indent="0">
              <a:buNone/>
            </a:pPr>
            <a:r>
              <a:rPr lang="cs-CZ" sz="2500" dirty="0" smtClean="0"/>
              <a:t>začali tam loupit po zvyku doby. Když už měli kořisti dost, </a:t>
            </a:r>
          </a:p>
          <a:p>
            <a:pPr marL="0" indent="0">
              <a:buNone/>
            </a:pPr>
            <a:r>
              <a:rPr lang="cs-CZ" sz="2500" dirty="0" smtClean="0"/>
              <a:t>uloupili nějaké koně, vraceli se z města a mezitím se obrana </a:t>
            </a:r>
          </a:p>
          <a:p>
            <a:pPr marL="0" indent="0">
              <a:buNone/>
            </a:pPr>
            <a:r>
              <a:rPr lang="cs-CZ" sz="2500" dirty="0" smtClean="0"/>
              <a:t>milánských vzpamatovala. Přesekla lano, na kterém byla </a:t>
            </a:r>
          </a:p>
          <a:p>
            <a:pPr marL="0" indent="0">
              <a:buNone/>
            </a:pPr>
            <a:r>
              <a:rPr lang="cs-CZ" sz="2500" dirty="0" smtClean="0"/>
              <a:t>zavěšena mříž, kterou  Češi předtím vytáhli. Mříž spadla </a:t>
            </a:r>
          </a:p>
          <a:p>
            <a:pPr marL="0" indent="0">
              <a:buNone/>
            </a:pPr>
            <a:r>
              <a:rPr lang="cs-CZ" sz="2500" dirty="0" smtClean="0"/>
              <a:t>poslednímu z utíkajících jezdců – Ježkovi z Pardubic a </a:t>
            </a:r>
          </a:p>
          <a:p>
            <a:pPr marL="0" indent="0">
              <a:buNone/>
            </a:pPr>
            <a:r>
              <a:rPr lang="cs-CZ" sz="2500" dirty="0" smtClean="0"/>
              <a:t>přeťala jeho koně </a:t>
            </a:r>
            <a:r>
              <a:rPr lang="cs-CZ" sz="2500" dirty="0" err="1" smtClean="0"/>
              <a:t>vejpůl</a:t>
            </a:r>
            <a:r>
              <a:rPr lang="cs-CZ" sz="2500" dirty="0" smtClean="0"/>
              <a:t>. Ten, jak vypráví kronikář Václav </a:t>
            </a:r>
          </a:p>
          <a:p>
            <a:pPr marL="0" indent="0">
              <a:buNone/>
            </a:pPr>
            <a:r>
              <a:rPr lang="cs-CZ" sz="2500" dirty="0" smtClean="0"/>
              <a:t>Hájek z Libočan, vzal kořist a pádil do  českého ležení. A za </a:t>
            </a:r>
          </a:p>
          <a:p>
            <a:pPr marL="0" indent="0">
              <a:buNone/>
            </a:pPr>
            <a:r>
              <a:rPr lang="cs-CZ" sz="2500" dirty="0" smtClean="0"/>
              <a:t>toto </a:t>
            </a:r>
            <a:r>
              <a:rPr lang="cs-CZ" sz="2500" dirty="0" err="1" smtClean="0"/>
              <a:t>udatenství</a:t>
            </a:r>
            <a:r>
              <a:rPr lang="cs-CZ" sz="2500" dirty="0" smtClean="0"/>
              <a:t> dostal do znaku přední půlku koně.“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01517"/>
            <a:ext cx="2448272" cy="2559531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8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4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 Zvěstování Panny Marie 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Kostel Zvěstování Panny Marie se nachází </a:t>
            </a:r>
            <a:r>
              <a:rPr lang="cs-CZ" dirty="0" smtClean="0"/>
              <a:t>v</a:t>
            </a:r>
            <a:r>
              <a:rPr lang="cs-CZ" dirty="0"/>
              <a:t> Klášterní </a:t>
            </a:r>
            <a:r>
              <a:rPr lang="cs-CZ" dirty="0" smtClean="0"/>
              <a:t>ulici, založen arcibiskupem</a:t>
            </a:r>
            <a:r>
              <a:rPr lang="cs-CZ" dirty="0"/>
              <a:t> </a:t>
            </a:r>
            <a:r>
              <a:rPr lang="cs-CZ" b="1" dirty="0">
                <a:hlinkClick r:id="rId2" tooltip="Arnošt z Pardubic"/>
              </a:rPr>
              <a:t>Arnoštem z Pardubic</a:t>
            </a:r>
            <a:endParaRPr lang="cs-CZ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164160" cy="237312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53343"/>
            <a:ext cx="1890210" cy="2520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" r="8982" b="-92"/>
          <a:stretch/>
        </p:blipFill>
        <p:spPr>
          <a:xfrm rot="5400000">
            <a:off x="5397292" y="1667604"/>
            <a:ext cx="2377784" cy="2012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64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pánů z Pernštejna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Roku 1491 Pardubice koupil Vilém z </a:t>
            </a:r>
            <a:r>
              <a:rPr lang="pl-PL" dirty="0" smtClean="0"/>
              <a:t>Pernštejna</a:t>
            </a:r>
          </a:p>
          <a:p>
            <a:r>
              <a:rPr lang="pl-PL" dirty="0" smtClean="0"/>
              <a:t>dochází k </a:t>
            </a:r>
            <a:r>
              <a:rPr lang="pl-PL" dirty="0"/>
              <a:t>obrovskému </a:t>
            </a:r>
            <a:r>
              <a:rPr lang="pl-PL" dirty="0" smtClean="0"/>
              <a:t>rozkvětu</a:t>
            </a:r>
          </a:p>
          <a:p>
            <a:r>
              <a:rPr lang="cs-CZ" dirty="0"/>
              <a:t>Budují se rozsáhlé </a:t>
            </a:r>
            <a:r>
              <a:rPr lang="cs-CZ" dirty="0" smtClean="0"/>
              <a:t>soustavy rybníků</a:t>
            </a:r>
          </a:p>
          <a:p>
            <a:r>
              <a:rPr lang="cs-CZ" dirty="0" smtClean="0"/>
              <a:t>Znak pánů z Pernštejna – zubr</a:t>
            </a:r>
          </a:p>
          <a:p>
            <a:pPr marL="0" indent="0">
              <a:buNone/>
            </a:pPr>
            <a:r>
              <a:rPr lang="cs-CZ" sz="2000" dirty="0" smtClean="0"/>
              <a:t>zkrocením </a:t>
            </a:r>
            <a:r>
              <a:rPr lang="cs-CZ" sz="2000" dirty="0"/>
              <a:t>tohoto „nebezpečného“ zvířete statečným a chytrým uhlířem Vaňkem či </a:t>
            </a:r>
            <a:r>
              <a:rPr lang="cs-CZ" sz="2000" dirty="0" err="1" smtClean="0"/>
              <a:t>Věňavy</a:t>
            </a:r>
            <a:r>
              <a:rPr lang="cs-CZ" sz="2000" dirty="0" smtClean="0"/>
              <a:t> </a:t>
            </a:r>
            <a:r>
              <a:rPr lang="cs-CZ" sz="2000" dirty="0"/>
              <a:t>podle legendy historie rodu začíná. Vaněk byl za svůj záslužný čin bohatě odměněn a ještě dostal právo pro sebe a své potomky používat erb se </a:t>
            </a:r>
            <a:r>
              <a:rPr lang="cs-CZ" sz="2000" dirty="0" smtClean="0"/>
              <a:t>zubrem</a:t>
            </a:r>
            <a:r>
              <a:rPr lang="cs-CZ" sz="2000" dirty="0"/>
              <a:t> s houžví v </a:t>
            </a:r>
            <a:r>
              <a:rPr lang="cs-CZ" sz="2000" dirty="0" smtClean="0"/>
              <a:t>nozdrách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26" y="2295005"/>
            <a:ext cx="4039985" cy="3029989"/>
          </a:xfrm>
        </p:spPr>
      </p:pic>
    </p:spTree>
    <p:extLst>
      <p:ext uri="{BB962C8B-B14F-4D97-AF65-F5344CB8AC3E}">
        <p14:creationId xmlns="" xmlns:p14="http://schemas.microsoft.com/office/powerpoint/2010/main" val="15889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Kostel sv. Bartoloměje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Dominantou města je barokní kostel sv. Bartoloměje</a:t>
            </a:r>
          </a:p>
          <a:p>
            <a:r>
              <a:rPr lang="cs-CZ" dirty="0" smtClean="0"/>
              <a:t>Náhrobek Viléma z Pernštejna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826" y="2295005"/>
            <a:ext cx="4039985" cy="302998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3347864" cy="224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4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Pardubický zámek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Původní </a:t>
            </a:r>
            <a:r>
              <a:rPr lang="cs-CZ" dirty="0"/>
              <a:t>areál hradu byl přestavěn na reprezentativní zámecký </a:t>
            </a:r>
            <a:r>
              <a:rPr lang="cs-CZ" dirty="0" smtClean="0"/>
              <a:t>palác</a:t>
            </a:r>
          </a:p>
          <a:p>
            <a:r>
              <a:rPr lang="cs-CZ" dirty="0" err="1"/>
              <a:t>Pernštejnové</a:t>
            </a:r>
            <a:r>
              <a:rPr lang="cs-CZ" dirty="0"/>
              <a:t> zásadně ovlivnili i vzhled samotného </a:t>
            </a:r>
            <a:r>
              <a:rPr lang="cs-CZ" dirty="0" smtClean="0"/>
              <a:t>města</a:t>
            </a:r>
            <a:r>
              <a:rPr lang="cs-CZ" dirty="0"/>
              <a:t> </a:t>
            </a:r>
            <a:r>
              <a:rPr lang="cs-CZ" dirty="0" smtClean="0"/>
              <a:t>vzniklo </a:t>
            </a:r>
            <a:r>
              <a:rPr lang="cs-CZ" dirty="0"/>
              <a:t>přísloví "skví se jako </a:t>
            </a:r>
            <a:r>
              <a:rPr lang="cs-CZ" dirty="0" smtClean="0"/>
              <a:t>Pardubice„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44824"/>
            <a:ext cx="4186808" cy="3532832"/>
          </a:xfrm>
        </p:spPr>
      </p:pic>
    </p:spTree>
    <p:extLst>
      <p:ext uri="{BB962C8B-B14F-4D97-AF65-F5344CB8AC3E}">
        <p14:creationId xmlns="" xmlns:p14="http://schemas.microsoft.com/office/powerpoint/2010/main" val="2432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Zelená 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dominantou je 60 m vysoká věž Zelené brány </a:t>
            </a:r>
          </a:p>
          <a:p>
            <a:r>
              <a:rPr lang="cs-CZ" dirty="0" smtClean="0"/>
              <a:t>z této doby pocházejí raně renesanční měšťanské domy na Pernštýnském náměstí a v přilehlých uličkách </a:t>
            </a:r>
          </a:p>
          <a:p>
            <a:r>
              <a:rPr lang="cs-CZ" dirty="0" smtClean="0"/>
              <a:t>Dominantou města je barokní kostel sv. Bartoloměje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7826" y="2295005"/>
            <a:ext cx="4039985" cy="3029989"/>
          </a:xfrm>
        </p:spPr>
      </p:pic>
    </p:spTree>
    <p:extLst>
      <p:ext uri="{BB962C8B-B14F-4D97-AF65-F5344CB8AC3E}">
        <p14:creationId xmlns="" xmlns:p14="http://schemas.microsoft.com/office/powerpoint/2010/main" val="33592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240</TotalTime>
  <Words>510</Words>
  <Application>Microsoft Office PowerPoint</Application>
  <PresentationFormat>Předvádění na obrazovce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Papír</vt:lpstr>
      <vt:lpstr>Snímek 1</vt:lpstr>
      <vt:lpstr>Pardubice</vt:lpstr>
      <vt:lpstr>Páni z Pardubic</vt:lpstr>
      <vt:lpstr>Znak města</vt:lpstr>
      <vt:lpstr>Kostel Zvěstování Panny Marie </vt:lpstr>
      <vt:lpstr>Období pánů z Pernštejna</vt:lpstr>
      <vt:lpstr> Kostel sv. Bartoloměje </vt:lpstr>
      <vt:lpstr>Pardubický zámek</vt:lpstr>
      <vt:lpstr>Zelená brána</vt:lpstr>
      <vt:lpstr>Pernštýnském náměstí</vt:lpstr>
      <vt:lpstr>Test – počátky města</vt:lpstr>
      <vt:lpstr>Zdroje obrázků v prezentaci: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POČÁTKY MĚSTA</dc:title>
  <dc:creator>Monika Březinová</dc:creator>
  <cp:lastModifiedBy>Iva9889</cp:lastModifiedBy>
  <cp:revision>25</cp:revision>
  <dcterms:created xsi:type="dcterms:W3CDTF">2011-10-23T07:01:57Z</dcterms:created>
  <dcterms:modified xsi:type="dcterms:W3CDTF">2011-10-26T16:11:40Z</dcterms:modified>
</cp:coreProperties>
</file>