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68" d="100"/>
          <a:sy n="68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44897-ECC7-416B-AFB6-B95C4807DA94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DB42-2065-4559-BD3C-07BCEBCCAE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03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EU Peníze školám	                                       Inovace ve vzdělávání na naší škole ZŠ Studánka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33FF21-5395-4147-B845-6D4882999520}" type="datetime1">
              <a:rPr lang="cs-CZ"/>
              <a:pPr eaLnBrk="1" hangingPunct="1"/>
              <a:t>26.10.2011</a:t>
            </a:fld>
            <a:endParaRPr lang="cs-CZ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Autorem materiálu a všech jeho částí, není-li uvedeno jinak, je</a:t>
            </a:r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43076BED-AAA9-4972-BEF9-4568D75717CB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9663799-D036-49BC-8576-971ED5F5C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6BED-AAA9-4972-BEF9-4568D75717CB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3799-D036-49BC-8576-971ED5F5C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6BED-AAA9-4972-BEF9-4568D75717CB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3799-D036-49BC-8576-971ED5F5C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6BED-AAA9-4972-BEF9-4568D75717CB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3799-D036-49BC-8576-971ED5F5C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6BED-AAA9-4972-BEF9-4568D75717CB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3799-D036-49BC-8576-971ED5F5C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6BED-AAA9-4972-BEF9-4568D75717CB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3799-D036-49BC-8576-971ED5F5C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6BED-AAA9-4972-BEF9-4568D75717CB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3799-D036-49BC-8576-971ED5F5C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6BED-AAA9-4972-BEF9-4568D75717CB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3799-D036-49BC-8576-971ED5F5C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6BED-AAA9-4972-BEF9-4568D75717CB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3799-D036-49BC-8576-971ED5F5C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6BED-AAA9-4972-BEF9-4568D75717CB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3799-D036-49BC-8576-971ED5F5C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6BED-AAA9-4972-BEF9-4568D75717CB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3799-D036-49BC-8576-971ED5F5C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43076BED-AAA9-4972-BEF9-4568D75717CB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9663799-D036-49BC-8576-971ED5F5C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ardubice.cz/repository/1fd09c5f59a8ff35d499c0ee25a1d47e1f5c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95512" y="6092825"/>
            <a:ext cx="4176687" cy="62865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100" dirty="0"/>
              <a:t>Autorem materiálu a všech jeho částí, není-li uvedeno jinak, je </a:t>
            </a:r>
            <a:r>
              <a:rPr lang="cs-CZ" sz="1100" b="1" dirty="0"/>
              <a:t>Mgr. Monika Březinová</a:t>
            </a:r>
            <a:endParaRPr lang="cs-CZ" sz="1100" dirty="0"/>
          </a:p>
        </p:txBody>
      </p:sp>
      <p:pic>
        <p:nvPicPr>
          <p:cNvPr id="2051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0687" y="4652963"/>
            <a:ext cx="57626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595359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504701" cy="50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 dirty="0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395288" y="2673921"/>
            <a:ext cx="8497887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sz="1100" b="1" dirty="0" smtClean="0"/>
              <a:t>SADA </a:t>
            </a:r>
            <a:r>
              <a:rPr lang="cs-CZ" sz="1100" b="1" smtClean="0"/>
              <a:t>č.VII</a:t>
            </a:r>
            <a:endParaRPr lang="cs-CZ" sz="1100" b="1" dirty="0"/>
          </a:p>
          <a:p>
            <a:pPr algn="ctr"/>
            <a:r>
              <a:rPr lang="cs-CZ" sz="1100" b="1" dirty="0" smtClean="0"/>
              <a:t>Identifikátor: VY_32_INOVACE_SADA VII_ČJS, DUM 12</a:t>
            </a:r>
          </a:p>
          <a:p>
            <a:pPr algn="ctr"/>
            <a:r>
              <a:rPr lang="cs-CZ" sz="1100" b="1" dirty="0" smtClean="0"/>
              <a:t>Vzdělávací oblast: Člověk a jeho svět</a:t>
            </a:r>
          </a:p>
          <a:p>
            <a:pPr algn="ctr"/>
            <a:r>
              <a:rPr lang="cs-CZ" sz="1100" b="1" dirty="0" smtClean="0"/>
              <a:t>Vzdělávací </a:t>
            </a:r>
            <a:r>
              <a:rPr lang="cs-CZ" sz="1100" b="1" dirty="0"/>
              <a:t>obor: Člověk a jeho svět</a:t>
            </a:r>
            <a:endParaRPr lang="cs-CZ" sz="1100" dirty="0"/>
          </a:p>
          <a:p>
            <a:r>
              <a:rPr lang="cs-CZ" sz="1100" b="1" dirty="0"/>
              <a:t>Název: </a:t>
            </a:r>
            <a:r>
              <a:rPr lang="cs-CZ" sz="1100" b="1" dirty="0" smtClean="0"/>
              <a:t>Procházka Pardubicemi – Stezka Viléma z Pernštejna</a:t>
            </a:r>
            <a:endParaRPr lang="cs-CZ" sz="1100" dirty="0"/>
          </a:p>
          <a:p>
            <a:r>
              <a:rPr lang="cs-CZ" sz="1100" b="1" dirty="0"/>
              <a:t>Autor: Mgr. Monika Březinová</a:t>
            </a:r>
            <a:endParaRPr lang="cs-CZ" sz="1100" dirty="0"/>
          </a:p>
          <a:p>
            <a:r>
              <a:rPr lang="cs-CZ" sz="1100" b="1" dirty="0"/>
              <a:t>Stručná anotace: Učivo o Pardubicích – historické </a:t>
            </a:r>
            <a:r>
              <a:rPr lang="cs-CZ" sz="1100" b="1" dirty="0" smtClean="0"/>
              <a:t>objekty ve městě. </a:t>
            </a:r>
            <a:r>
              <a:rPr lang="cs-CZ" sz="1100" b="1" dirty="0"/>
              <a:t>Prezentace.</a:t>
            </a:r>
          </a:p>
          <a:p>
            <a:r>
              <a:rPr lang="cs-CZ" sz="1100" b="1" dirty="0"/>
              <a:t>Metodické zhodnocení: Tato hodina byla prezentační, předcházelo jí několik vycházek s výkladem. </a:t>
            </a:r>
            <a:r>
              <a:rPr lang="cs-CZ" sz="1100" b="1" dirty="0" smtClean="0"/>
              <a:t>Může sloužit v motivační fázi, ale i v hodnotící. Hodina </a:t>
            </a:r>
            <a:r>
              <a:rPr lang="cs-CZ" sz="1100" b="1" dirty="0"/>
              <a:t>proběhla 21. 9. 2011 ve třídě 3. A.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4394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Kostel sv. Bartoloměje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První zmínka o kostelu sv. Bartoloměje v Pardubicích pochází již z roku 1295, ale původní románský kostel byl za husitských válek </a:t>
            </a:r>
            <a:r>
              <a:rPr lang="cs-CZ" dirty="0" smtClean="0"/>
              <a:t>zničen. Současný kostel dal postavit </a:t>
            </a:r>
            <a:r>
              <a:rPr lang="cs-CZ" dirty="0"/>
              <a:t>roku 1507 Vilém z </a:t>
            </a:r>
            <a:r>
              <a:rPr lang="cs-CZ" dirty="0" smtClean="0"/>
              <a:t>Pernštejna.</a:t>
            </a:r>
            <a:endParaRPr lang="cs-CZ" dirty="0"/>
          </a:p>
          <a:p>
            <a:r>
              <a:rPr lang="cs-CZ" dirty="0"/>
              <a:t>Nynější stavba je tedy pozdně gotická se vzácným renesančním portálem. </a:t>
            </a:r>
            <a:r>
              <a:rPr lang="cs-CZ" dirty="0" smtClean="0"/>
              <a:t>Kostel </a:t>
            </a:r>
            <a:r>
              <a:rPr lang="cs-CZ" dirty="0"/>
              <a:t>nechal postavit počátkem 16.století Vilém z Pernštejna a založil u něj klášter minoritů. V interiéru je renesanční náhrobek Vojtěcha z </a:t>
            </a:r>
            <a:r>
              <a:rPr lang="cs-CZ" dirty="0" smtClean="0"/>
              <a:t>Pernštejna.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16887" y="2159977"/>
            <a:ext cx="4249415" cy="3187061"/>
          </a:xfrm>
        </p:spPr>
      </p:pic>
    </p:spTree>
    <p:extLst>
      <p:ext uri="{BB962C8B-B14F-4D97-AF65-F5344CB8AC3E}">
        <p14:creationId xmlns:p14="http://schemas.microsoft.com/office/powerpoint/2010/main" xmlns="" val="976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Automatické mlýny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Budovy automatického velkomlýnu bratří </a:t>
            </a:r>
            <a:r>
              <a:rPr lang="cs-CZ" dirty="0" err="1"/>
              <a:t>Winternitzů</a:t>
            </a:r>
            <a:r>
              <a:rPr lang="cs-CZ" dirty="0"/>
              <a:t> projektoval </a:t>
            </a:r>
            <a:r>
              <a:rPr lang="cs-CZ" dirty="0" err="1"/>
              <a:t>arch.J.Gočár</a:t>
            </a:r>
            <a:r>
              <a:rPr lang="cs-CZ" dirty="0"/>
              <a:t>. Jeho monumentální stavba, připomínající romantický hrad, </a:t>
            </a:r>
            <a:r>
              <a:rPr lang="cs-CZ" dirty="0" smtClean="0"/>
              <a:t>pochází z dvacátých let 20. století.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4329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Komenského náměstí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Dominantou náměstí je </a:t>
            </a:r>
            <a:r>
              <a:rPr lang="cs-CZ" dirty="0" smtClean="0"/>
              <a:t>kostel Zvěstování Panny Marie, který </a:t>
            </a:r>
            <a:r>
              <a:rPr lang="cs-CZ" dirty="0"/>
              <a:t>patří mezi nejstarší stavby v Pardubicích. Založil jej ve 14. stol. arcibiskup Arnošt z Pardubic. </a:t>
            </a:r>
            <a:r>
              <a:rPr lang="cs-CZ" dirty="0" smtClean="0"/>
              <a:t>Vilém </a:t>
            </a:r>
            <a:r>
              <a:rPr lang="cs-CZ" dirty="0"/>
              <a:t>z Pernštejna jej dal přestavět v pozdně gotickém slohu</a:t>
            </a:r>
            <a:r>
              <a:rPr lang="cs-CZ" dirty="0" smtClean="0"/>
              <a:t>. </a:t>
            </a:r>
            <a:r>
              <a:rPr lang="cs-CZ" dirty="0"/>
              <a:t>Uvnitř najdete krásné malby podle vzoru Mikoláše Alše, v podzemí jsou ukryty rozsáhlé středověké hrobky.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6183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Dům U Jonáše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Výraznou reliéfní výzdobu průčelí má dům „U Jonáše“. Výzdoba pochází z doby krátce po roce 1797, rozměrný reliéf zachycuje biblickou pověst o Jonášovi a velrybě. Ve štítu domu jsou postavy sv. Floriána a sv. Petra.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17876" y="2114972"/>
            <a:ext cx="4465439" cy="3349079"/>
          </a:xfrm>
        </p:spPr>
      </p:pic>
    </p:spTree>
    <p:extLst>
      <p:ext uri="{BB962C8B-B14F-4D97-AF65-F5344CB8AC3E}">
        <p14:creationId xmlns:p14="http://schemas.microsoft.com/office/powerpoint/2010/main" xmlns="" val="10135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396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Vydej se po stezce a najdi odpověď na otázky.</a:t>
            </a:r>
            <a:endParaRPr lang="cs-CZ" sz="3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Autofit/>
          </a:bodyPr>
          <a:lstStyle/>
          <a:p>
            <a:pPr marL="457200" indent="-457200"/>
            <a:r>
              <a:rPr lang="cs-CZ" sz="2400" b="1" dirty="0" smtClean="0"/>
              <a:t>1. Zelená brána</a:t>
            </a:r>
          </a:p>
          <a:p>
            <a:pPr indent="0">
              <a:buNone/>
            </a:pPr>
            <a:r>
              <a:rPr lang="cs-CZ" sz="2400" dirty="0" smtClean="0"/>
              <a:t>Proč se nazývá zelená?</a:t>
            </a:r>
          </a:p>
          <a:p>
            <a:pPr indent="0">
              <a:buNone/>
            </a:pPr>
            <a:r>
              <a:rPr lang="cs-CZ" sz="2000" dirty="0" smtClean="0"/>
              <a:t>____________________________________________________</a:t>
            </a:r>
          </a:p>
          <a:p>
            <a:pPr marL="457200" indent="-457200"/>
            <a:r>
              <a:rPr lang="cs-CZ" sz="2400" b="1" dirty="0" smtClean="0"/>
              <a:t>2. Pernštýnské náměstí</a:t>
            </a:r>
          </a:p>
          <a:p>
            <a:pPr indent="0">
              <a:buNone/>
            </a:pPr>
            <a:r>
              <a:rPr lang="cs-CZ" sz="2400" dirty="0" smtClean="0"/>
              <a:t>Čím jsou domy ukončeny? </a:t>
            </a:r>
            <a:r>
              <a:rPr lang="cs-CZ" sz="2400" dirty="0"/>
              <a:t>Který dům se ti líbí nejvíce</a:t>
            </a:r>
            <a:r>
              <a:rPr lang="cs-CZ" sz="2400" dirty="0" smtClean="0"/>
              <a:t>?</a:t>
            </a:r>
          </a:p>
          <a:p>
            <a:pPr indent="0">
              <a:buNone/>
            </a:pPr>
            <a:r>
              <a:rPr lang="cs-CZ" sz="2000" dirty="0" smtClean="0"/>
              <a:t>____________________________________________________</a:t>
            </a:r>
          </a:p>
          <a:p>
            <a:pPr marL="457200" indent="-457200"/>
            <a:r>
              <a:rPr lang="cs-CZ" sz="2000" b="1" dirty="0" smtClean="0"/>
              <a:t>3. </a:t>
            </a:r>
            <a:r>
              <a:rPr lang="cs-CZ" sz="2400" b="1" dirty="0" err="1" smtClean="0"/>
              <a:t>Příhrádek</a:t>
            </a:r>
            <a:endParaRPr lang="cs-CZ" sz="2400" b="1" dirty="0" smtClean="0"/>
          </a:p>
          <a:p>
            <a:pPr indent="0">
              <a:buNone/>
            </a:pPr>
            <a:r>
              <a:rPr lang="cs-CZ" sz="2400" dirty="0" smtClean="0"/>
              <a:t>Co spojuje?</a:t>
            </a:r>
          </a:p>
          <a:p>
            <a:pPr indent="0">
              <a:buNone/>
            </a:pPr>
            <a:r>
              <a:rPr lang="cs-CZ" sz="2000" dirty="0" smtClean="0"/>
              <a:t>____________________________________________________</a:t>
            </a:r>
          </a:p>
          <a:p>
            <a:pPr marL="457200" indent="-457200"/>
            <a:r>
              <a:rPr lang="cs-CZ" sz="2000" b="1" dirty="0"/>
              <a:t>4. </a:t>
            </a:r>
            <a:r>
              <a:rPr lang="cs-CZ" sz="2400" b="1" dirty="0"/>
              <a:t>Zámek</a:t>
            </a:r>
          </a:p>
          <a:p>
            <a:pPr indent="0">
              <a:buNone/>
            </a:pPr>
            <a:r>
              <a:rPr lang="cs-CZ" sz="2400" dirty="0"/>
              <a:t>Co bylo nejprve na tomto místě vystavěno?</a:t>
            </a:r>
          </a:p>
          <a:p>
            <a:pPr indent="0">
              <a:buNone/>
            </a:pPr>
            <a:r>
              <a:rPr lang="cs-CZ" sz="2000" dirty="0" smtClean="0"/>
              <a:t>____________________________________________________</a:t>
            </a:r>
            <a:endParaRPr lang="cs-CZ" sz="2000" dirty="0"/>
          </a:p>
          <a:p>
            <a:pPr marL="457200" indent="-457200"/>
            <a:r>
              <a:rPr lang="cs-CZ" sz="2000" b="1" dirty="0"/>
              <a:t>5. </a:t>
            </a:r>
            <a:r>
              <a:rPr lang="cs-CZ" sz="2400" b="1" dirty="0"/>
              <a:t>Východočeské muzeum</a:t>
            </a:r>
          </a:p>
          <a:p>
            <a:pPr indent="0">
              <a:buNone/>
            </a:pPr>
            <a:r>
              <a:rPr lang="cs-CZ" sz="2400" dirty="0"/>
              <a:t>Co je zde přístupno veřejnosti?</a:t>
            </a:r>
          </a:p>
          <a:p>
            <a:pPr indent="0">
              <a:buNone/>
            </a:pPr>
            <a:r>
              <a:rPr lang="cs-CZ" sz="2000" dirty="0" smtClean="0"/>
              <a:t>____________________________________________________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33046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4388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marL="457200" indent="-457200"/>
            <a:r>
              <a:rPr lang="cs-CZ" b="1" dirty="0" smtClean="0"/>
              <a:t>6. Tyršovy sady</a:t>
            </a:r>
          </a:p>
          <a:p>
            <a:pPr indent="0">
              <a:buNone/>
            </a:pPr>
            <a:r>
              <a:rPr lang="cs-CZ" dirty="0" smtClean="0"/>
              <a:t>Proč byly Tyršovy sady vystavěny?</a:t>
            </a:r>
          </a:p>
          <a:p>
            <a:pPr indent="0">
              <a:buNone/>
            </a:pPr>
            <a:r>
              <a:rPr lang="cs-CZ" dirty="0" smtClean="0"/>
              <a:t>____________________________________________________</a:t>
            </a:r>
          </a:p>
          <a:p>
            <a:pPr marL="457200" indent="-457200"/>
            <a:r>
              <a:rPr lang="cs-CZ" b="1" dirty="0" smtClean="0"/>
              <a:t>7. Kostel sv. Bartoloměje</a:t>
            </a:r>
          </a:p>
          <a:p>
            <a:pPr indent="0">
              <a:buNone/>
            </a:pPr>
            <a:r>
              <a:rPr lang="cs-CZ" dirty="0" smtClean="0"/>
              <a:t>Co významného nalezneme uvnitř kostela?</a:t>
            </a:r>
          </a:p>
          <a:p>
            <a:pPr indent="0">
              <a:buNone/>
            </a:pPr>
            <a:r>
              <a:rPr lang="cs-CZ" dirty="0" smtClean="0"/>
              <a:t>____________________________________________________</a:t>
            </a:r>
          </a:p>
          <a:p>
            <a:pPr marL="457200" indent="-457200"/>
            <a:r>
              <a:rPr lang="cs-CZ" b="1" dirty="0" smtClean="0"/>
              <a:t>8. Automatické mlýny</a:t>
            </a:r>
          </a:p>
          <a:p>
            <a:pPr indent="0">
              <a:buNone/>
            </a:pPr>
            <a:r>
              <a:rPr lang="cs-CZ" dirty="0" smtClean="0"/>
              <a:t>Který architekt projektoval stavbu?</a:t>
            </a:r>
          </a:p>
          <a:p>
            <a:pPr indent="0">
              <a:buNone/>
            </a:pPr>
            <a:r>
              <a:rPr lang="cs-CZ" dirty="0" smtClean="0"/>
              <a:t>____________________________________________________</a:t>
            </a:r>
          </a:p>
          <a:p>
            <a:pPr marL="457200" indent="-457200"/>
            <a:r>
              <a:rPr lang="cs-CZ" b="1" dirty="0" smtClean="0"/>
              <a:t>9. Komenského náměstí</a:t>
            </a:r>
          </a:p>
          <a:p>
            <a:pPr indent="0">
              <a:buNone/>
            </a:pPr>
            <a:r>
              <a:rPr lang="cs-CZ" dirty="0" smtClean="0"/>
              <a:t>Jak se nazývá dominanta a kdo ji dal postavit?</a:t>
            </a:r>
          </a:p>
          <a:p>
            <a:pPr indent="0">
              <a:buNone/>
            </a:pPr>
            <a:r>
              <a:rPr lang="cs-CZ" dirty="0" smtClean="0"/>
              <a:t>____________________________________________________</a:t>
            </a:r>
          </a:p>
          <a:p>
            <a:pPr marL="457200" indent="-457200"/>
            <a:r>
              <a:rPr lang="cs-CZ" b="1" dirty="0" smtClean="0"/>
              <a:t>10. Dům U Jonáše</a:t>
            </a:r>
          </a:p>
          <a:p>
            <a:pPr indent="0">
              <a:buNone/>
            </a:pPr>
            <a:r>
              <a:rPr lang="cs-CZ" dirty="0" smtClean="0"/>
              <a:t>Jakou pověst má dům vyobrazenou v průčelí domu?</a:t>
            </a:r>
          </a:p>
          <a:p>
            <a:pPr indent="0">
              <a:buNone/>
            </a:pPr>
            <a:r>
              <a:rPr lang="cs-CZ" dirty="0" smtClean="0"/>
              <a:t>____________________________________________________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6267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926231"/>
          </a:xfrm>
        </p:spPr>
        <p:txBody>
          <a:bodyPr/>
          <a:lstStyle/>
          <a:p>
            <a:pPr algn="l"/>
            <a:r>
              <a:rPr lang="cs-CZ" sz="1600" dirty="0" smtClean="0"/>
              <a:t>Obrazový materiál : fotoarchiv autor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411760" y="58772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</a:rPr>
              <a:t>Autorem materiálu a všech jeho částí, není-li uvedeno jinak, je </a:t>
            </a: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</a:rPr>
              <a:t>Mgr. Monika Březinová</a:t>
            </a:r>
            <a:endParaRPr lang="cs-CZ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Procházka Pardubicemi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Stezka Viléma z Pernštejna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571696"/>
            <a:ext cx="2112467" cy="20279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411760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</a:rPr>
              <a:t>Autorem materiálu a všech jeho částí, není-li uvedeno jinak, je </a:t>
            </a: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</a:rPr>
              <a:t>Mgr. Monika Březinová</a:t>
            </a:r>
            <a:endParaRPr lang="cs-CZ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2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Mapa stezky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http://www.ipardubice.cz/repository/1fd09c5f59a8ff35d499c0ee25a1d47e1f5c2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609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Zelená brána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Výrazná dominanta Pardubic. </a:t>
            </a:r>
            <a:r>
              <a:rPr lang="cs-CZ" dirty="0" smtClean="0"/>
              <a:t>Původně se nazývala Pražská brána. Je to jediný zbytek původního pernštejnského městského opevnění na západní straně. Raně renesanční </a:t>
            </a:r>
            <a:r>
              <a:rPr lang="cs-CZ" dirty="0"/>
              <a:t>věž vznikla při přestavbě města po požáru v roce 1538. Měděný plech, který kryl střechu, oxidací zezelenal a záhy se podle něj vžil název „Zelená brána“.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48200" y="2348229"/>
            <a:ext cx="4038600" cy="3029905"/>
          </a:xfrm>
        </p:spPr>
      </p:pic>
    </p:spTree>
    <p:extLst>
      <p:ext uri="{BB962C8B-B14F-4D97-AF65-F5344CB8AC3E}">
        <p14:creationId xmlns:p14="http://schemas.microsoft.com/office/powerpoint/2010/main" xmlns="" val="6297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Pernštýnské náměstí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Domy na náměstí a v přilehlých ulicích </a:t>
            </a:r>
            <a:r>
              <a:rPr lang="cs-CZ" dirty="0" smtClean="0"/>
              <a:t>byly postaveny v </a:t>
            </a:r>
            <a:r>
              <a:rPr lang="cs-CZ" dirty="0"/>
              <a:t>pozdně </a:t>
            </a:r>
            <a:r>
              <a:rPr lang="cs-CZ" dirty="0" smtClean="0"/>
              <a:t>gotickém slohu. Nesou prvky v </a:t>
            </a:r>
            <a:r>
              <a:rPr lang="cs-CZ" dirty="0"/>
              <a:t>podobě kamenných ostění a portálů a zvláště zbytků malovaných nik v atikových štítech nad původně jednopatrovými </a:t>
            </a:r>
            <a:r>
              <a:rPr lang="cs-CZ" dirty="0" smtClean="0"/>
              <a:t>domy. Ukončeny jsou typickými </a:t>
            </a:r>
            <a:r>
              <a:rPr lang="cs-CZ" dirty="0"/>
              <a:t>obloučkovými </a:t>
            </a:r>
            <a:r>
              <a:rPr lang="cs-CZ" dirty="0" smtClean="0"/>
              <a:t>štíty. </a:t>
            </a:r>
            <a:r>
              <a:rPr lang="cs-CZ" dirty="0"/>
              <a:t>Další dominantou náměstí </a:t>
            </a:r>
            <a:r>
              <a:rPr lang="cs-CZ" dirty="0" smtClean="0"/>
              <a:t>je </a:t>
            </a:r>
            <a:r>
              <a:rPr lang="cs-CZ" dirty="0"/>
              <a:t>Morový </a:t>
            </a:r>
            <a:r>
              <a:rPr lang="cs-CZ" dirty="0" smtClean="0"/>
              <a:t> sloup.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6710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 err="1" smtClean="0"/>
              <a:t>Příhrádek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/>
              <a:t>Příhrádek</a:t>
            </a:r>
            <a:r>
              <a:rPr lang="cs-CZ" dirty="0"/>
              <a:t> tvoří spojnici mezi zámkem a městem. Měl funkci opevněného </a:t>
            </a:r>
            <a:r>
              <a:rPr lang="cs-CZ" dirty="0" err="1"/>
              <a:t>předbraní</a:t>
            </a:r>
            <a:r>
              <a:rPr lang="cs-CZ" dirty="0"/>
              <a:t> a zároveň sloužil pro hospodářské zázemí správy panství. Na renesančním domě se zachovalou obloučkovou atikou je pamětní deska </a:t>
            </a:r>
            <a:r>
              <a:rPr lang="cs-CZ" dirty="0" smtClean="0"/>
              <a:t>spisovatele </a:t>
            </a:r>
            <a:r>
              <a:rPr lang="cs-CZ" dirty="0"/>
              <a:t>a prvního ředitele vyšší reálné školy </a:t>
            </a:r>
            <a:r>
              <a:rPr lang="cs-CZ" dirty="0" err="1"/>
              <a:t>J.V.Jahna</a:t>
            </a:r>
            <a:r>
              <a:rPr lang="cs-CZ" dirty="0"/>
              <a:t>, pardubického rodáka. Přihrádek chránila věžová brána s </a:t>
            </a:r>
            <a:r>
              <a:rPr lang="cs-CZ" dirty="0" smtClean="0"/>
              <a:t>padací mříží.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199" y="2348706"/>
            <a:ext cx="4172273" cy="3129205"/>
          </a:xfrm>
        </p:spPr>
      </p:pic>
    </p:spTree>
    <p:extLst>
      <p:ext uri="{BB962C8B-B14F-4D97-AF65-F5344CB8AC3E}">
        <p14:creationId xmlns:p14="http://schemas.microsoft.com/office/powerpoint/2010/main" xmlns="" val="20586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Zámek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Původní hrad přetvořili páni z Pernštejna na palác. Vznikl tak přechod mezi hradem a zámkem. Uvnitř se dochovaly cenné zbytky raně renesančních nástěnných maleb, kazetové stropy a cenný vstupní portál.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0640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Východočeské muzeum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Východočeské muzeum sídlí v zámku. Zpřístupňuje šest stálých expozic. Samostatným návštěvnickým okruhem je prohlídka rytířských sálů. K dispozici je veřejnosti přístupná knihovna.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64859" y="2267989"/>
            <a:ext cx="4537447" cy="3403085"/>
          </a:xfrm>
        </p:spPr>
      </p:pic>
    </p:spTree>
    <p:extLst>
      <p:ext uri="{BB962C8B-B14F-4D97-AF65-F5344CB8AC3E}">
        <p14:creationId xmlns:p14="http://schemas.microsoft.com/office/powerpoint/2010/main" xmlns="" val="21609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Tyršovy sady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Na mokřinatém území bývalého zámeckého příkopu bylo r. 1931 vybudováno rozlehlé výstaviště pro konání „Výstavy tělesné výchovy a sportu republiky Československé“. Po skončení výstavy sloužil areál výstaviště jako atraktivní park pro společenské vyžití. </a:t>
            </a:r>
            <a:r>
              <a:rPr lang="cs-CZ" dirty="0" smtClean="0"/>
              <a:t>Prostor </a:t>
            </a:r>
            <a:r>
              <a:rPr lang="cs-CZ" dirty="0"/>
              <a:t>sadů čeká zásadní rekonstrukce.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7233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TC010113062[[fn=Lidský motiv]]</Template>
  <TotalTime>261</TotalTime>
  <Words>736</Words>
  <Application>Microsoft Office PowerPoint</Application>
  <PresentationFormat>Předvádění na obrazovce (4:3)</PresentationFormat>
  <Paragraphs>83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Human</vt:lpstr>
      <vt:lpstr>Snímek 1</vt:lpstr>
      <vt:lpstr>Procházka Pardubicemi</vt:lpstr>
      <vt:lpstr>Mapa stezky</vt:lpstr>
      <vt:lpstr>1. Zelená brána</vt:lpstr>
      <vt:lpstr>2. Pernštýnské náměstí</vt:lpstr>
      <vt:lpstr>3. Příhrádek</vt:lpstr>
      <vt:lpstr>4. Zámek</vt:lpstr>
      <vt:lpstr>5. Východočeské muzeum</vt:lpstr>
      <vt:lpstr>6. Tyršovy sady</vt:lpstr>
      <vt:lpstr>7. Kostel sv. Bartoloměje</vt:lpstr>
      <vt:lpstr>8. Automatické mlýny</vt:lpstr>
      <vt:lpstr>9. Komenského náměstí</vt:lpstr>
      <vt:lpstr>10. Dům U Jonáše</vt:lpstr>
      <vt:lpstr>Vydej se po stezce a najdi odpověď na otázky.</vt:lpstr>
      <vt:lpstr>Snímek 15</vt:lpstr>
      <vt:lpstr>Obrazový materiál : fotoarchiv autor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Procházka Pardubicemi</dc:title>
  <dc:creator>Monika Březinová</dc:creator>
  <cp:lastModifiedBy>Iva9889</cp:lastModifiedBy>
  <cp:revision>26</cp:revision>
  <dcterms:created xsi:type="dcterms:W3CDTF">2011-10-01T17:03:06Z</dcterms:created>
  <dcterms:modified xsi:type="dcterms:W3CDTF">2011-10-26T17:00:21Z</dcterms:modified>
</cp:coreProperties>
</file>