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0" r:id="rId2"/>
    <p:sldId id="25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00" autoAdjust="0"/>
  </p:normalViewPr>
  <p:slideViewPr>
    <p:cSldViewPr>
      <p:cViewPr varScale="1">
        <p:scale>
          <a:sx n="68" d="100"/>
          <a:sy n="68" d="100"/>
        </p:scale>
        <p:origin x="-96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44897-ECC7-416B-AFB6-B95C4807DA94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EDB42-2065-4559-BD3C-07BCEBCCAEB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66030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/>
              <a:t>EU Peníze školám	                                       Inovace ve vzdělávání na naší škole ZŠ Studánka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C33FF21-5395-4147-B845-6D4882999520}" type="datetime1">
              <a:rPr lang="cs-CZ"/>
              <a:pPr eaLnBrk="1" hangingPunct="1"/>
              <a:t>26.10.2011</a:t>
            </a:fld>
            <a:endParaRPr lang="cs-CZ"/>
          </a:p>
        </p:txBody>
      </p:sp>
      <p:sp>
        <p:nvSpPr>
          <p:cNvPr id="41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/>
              <a:t>Autorem materiálu a všech jeho částí, není-li uvedeno jinak, je</a:t>
            </a:r>
          </a:p>
        </p:txBody>
      </p:sp>
      <p:sp>
        <p:nvSpPr>
          <p:cNvPr id="41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2609850"/>
          </a:xfrm>
        </p:spPr>
        <p:txBody>
          <a:bodyPr anchor="b" anchorCtr="0"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  <a:contourClr>
                <a:srgbClr val="FFFFFF"/>
              </a:contourClr>
            </a:sp3d>
          </a:bodyPr>
          <a:lstStyle>
            <a:lvl1pPr algn="ctr">
              <a:defRPr lang="en-US" sz="5800" dirty="0" smtClean="0">
                <a:ln w="9525">
                  <a:noFill/>
                </a:ln>
                <a:effectLst>
                  <a:outerShdw blurRad="50800" dist="38100" dir="822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967089"/>
          </a:xfrm>
        </p:spPr>
        <p:txBody>
          <a:bodyPr>
            <a:normAutofit/>
          </a:bodyPr>
          <a:lstStyle>
            <a:lvl1pPr marL="0" indent="0" algn="ctr">
              <a:buNone/>
              <a:defRPr lang="en-US" sz="3000" b="0">
                <a:solidFill>
                  <a:schemeClr val="tx2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8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43076BED-AAA9-4972-BEF9-4568D75717CB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9" name="Rectangl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79663799-D036-49BC-8576-971ED5F5C6A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5" name="Rectangle 2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6BED-AAA9-4972-BEF9-4568D75717CB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3799-D036-49BC-8576-971ED5F5C6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6BED-AAA9-4972-BEF9-4568D75717CB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3799-D036-49BC-8576-971ED5F5C6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6BED-AAA9-4972-BEF9-4568D75717CB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3799-D036-49BC-8576-971ED5F5C6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22313" y="2685391"/>
            <a:ext cx="7772400" cy="3112843"/>
          </a:xfrm>
        </p:spPr>
        <p:txBody>
          <a:bodyPr anchor="t">
            <a:normAutofit/>
          </a:bodyPr>
          <a:lstStyle>
            <a:lvl1pPr algn="ctr">
              <a:buNone/>
              <a:defRPr lang="en-US" sz="6000" b="1" dirty="0">
                <a:solidFill>
                  <a:schemeClr val="tx2">
                    <a:shade val="85000"/>
                    <a:satMod val="150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22313" y="1128932"/>
            <a:ext cx="7772400" cy="1509712"/>
          </a:xfrm>
        </p:spPr>
        <p:txBody>
          <a:bodyPr anchor="b">
            <a:normAutofit/>
          </a:bodyPr>
          <a:lstStyle>
            <a:lvl1pPr algn="ctr">
              <a:buNone/>
              <a:defRPr lang="en-US" sz="24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6BED-AAA9-4972-BEF9-4568D75717CB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3799-D036-49BC-8576-971ED5F5C6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6BED-AAA9-4972-BEF9-4568D75717CB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3799-D036-49BC-8576-971ED5F5C6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6BED-AAA9-4972-BEF9-4568D75717CB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3799-D036-49BC-8576-971ED5F5C6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6BED-AAA9-4972-BEF9-4568D75717CB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3799-D036-49BC-8576-971ED5F5C6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6BED-AAA9-4972-BEF9-4568D75717CB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3799-D036-49BC-8576-971ED5F5C6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>
            <a:lvl1pPr algn="ctr">
              <a:defRPr sz="24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6BED-AAA9-4972-BEF9-4568D75717CB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3799-D036-49BC-8576-971ED5F5C6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7729" y="1062637"/>
            <a:ext cx="4599432" cy="3977640"/>
          </a:xfrm>
          <a:prstGeom prst="rect">
            <a:avLst/>
          </a:prstGeom>
          <a:solidFill>
            <a:schemeClr val="tx2">
              <a:shade val="15000"/>
            </a:schemeClr>
          </a:solidFill>
          <a:ln w="63500">
            <a:noFill/>
            <a:miter lim="800000"/>
          </a:ln>
          <a:effectLst>
            <a:outerShdw blurRad="63500" dist="25400" dir="7200000" algn="t" rotWithShape="0">
              <a:prstClr val="black">
                <a:alpha val="45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45720" rIns="45720" rtlCol="0" anchor="ctr">
            <a:normAutofit/>
          </a:bodyPr>
          <a:lstStyle/>
          <a:p>
            <a:pPr marL="0" indent="-274320" algn="l"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n-US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514536" y="4343400"/>
            <a:ext cx="3048000" cy="709858"/>
          </a:xfrm>
        </p:spPr>
        <p:txBody>
          <a:bodyPr anchor="t">
            <a:noAutofit/>
          </a:bodyPr>
          <a:lstStyle>
            <a:lvl1pPr algn="l">
              <a:buNone/>
              <a:defRPr sz="22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739645" y="1222657"/>
            <a:ext cx="4575601" cy="3657600"/>
          </a:xfrm>
          <a:solidFill>
            <a:schemeClr val="tx2">
              <a:shade val="75000"/>
            </a:schemeClr>
          </a:solidFill>
          <a:ln w="63500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buNone/>
              <a:defRPr sz="3200"/>
            </a:lvl1pPr>
          </a:lstStyle>
          <a:p>
            <a:r>
              <a:rPr lang="cs-CZ" sz="2000" smtClean="0"/>
              <a:t>Kliknutím na ikonu přidáte obrázek.</a:t>
            </a:r>
            <a:endParaRPr lang="en-US" sz="200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514536" y="1371600"/>
            <a:ext cx="3044952" cy="2930086"/>
          </a:xfrm>
        </p:spPr>
        <p:txBody>
          <a:bodyPr bIns="0" anchor="b">
            <a:normAutofit/>
          </a:bodyPr>
          <a:lstStyle>
            <a:lvl1pPr marL="0" marR="0" indent="0" algn="l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6BED-AAA9-4972-BEF9-4568D75717CB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3799-D036-49BC-8576-971ED5F5C6A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43076BED-AAA9-4972-BEF9-4568D75717CB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endParaRPr lang="cs-CZ"/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79663799-D036-49BC-8576-971ED5F5C6A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defPPr>
        <a:defRPr sz="4400">
          <a:solidFill>
            <a:schemeClr val="tx2">
              <a:shade val="85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48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>
            <a:outerShdw blurRad="63500" dist="38100" dir="8220000" algn="tl" rotWithShape="0">
              <a:srgbClr val="000000">
                <a:alpha val="30000"/>
              </a:srgbClr>
            </a:outerShdw>
          </a:effectLst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indent="-274320" algn="l" eaLnBrk="1" hangingPunct="1"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557784" indent="-228600" algn="l" eaLnBrk="1" hangingPunct="1">
        <a:buClr>
          <a:schemeClr val="tx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813816" indent="-228600" algn="l" eaLnBrk="1" hangingPunct="1"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069848" indent="-228600" algn="l" eaLnBrk="1" hangingPunct="1"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316736" indent="-228600" algn="l" eaLnBrk="1" hangingPunct="1">
        <a:buClr>
          <a:schemeClr val="accent1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57276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1819656" indent="-228600" algn="l" eaLnBrk="1" hangingPunct="1">
        <a:buClr>
          <a:schemeClr val="accent1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066544" indent="-228600" algn="l" eaLnBrk="1" hangingPunct="1">
        <a:buClr>
          <a:schemeClr val="tx2"/>
        </a:buClr>
        <a:buFont typeface="Wingdings 2" pitchFamily="18" charset="2"/>
        <a:buChar char=""/>
        <a:defRPr sz="1600" baseline="0">
          <a:latin typeface="+mn-lt"/>
        </a:defRPr>
      </a:lvl8pPr>
      <a:lvl9pPr marL="2313432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pardubice.cz/repository/1fd09c5f59a8ff35d499c0ee25a1d47e1f5c2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195512" y="6092825"/>
            <a:ext cx="4176687" cy="628650"/>
          </a:xfrm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sz="1100" dirty="0"/>
              <a:t>Autorem materiálu a všech jeho částí, není-li uvedeno jinak, je </a:t>
            </a:r>
            <a:r>
              <a:rPr lang="cs-CZ" sz="1100" b="1" dirty="0"/>
              <a:t>Mgr. Monika Březinová</a:t>
            </a:r>
            <a:endParaRPr lang="cs-CZ" sz="1100" dirty="0"/>
          </a:p>
        </p:txBody>
      </p:sp>
      <p:pic>
        <p:nvPicPr>
          <p:cNvPr id="2051" name="Obrázek 1" descr="logolinkII_bar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0687" y="4652963"/>
            <a:ext cx="576262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2053" name="Rectangle 58"/>
          <p:cNvSpPr>
            <a:spLocks noChangeArrowheads="1"/>
          </p:cNvSpPr>
          <p:nvPr/>
        </p:nvSpPr>
        <p:spPr bwMode="auto">
          <a:xfrm>
            <a:off x="595359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sp>
        <p:nvSpPr>
          <p:cNvPr id="2054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2055" name="Picture 63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504701" cy="504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 dirty="0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7176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74" name="Rectangle 116"/>
          <p:cNvSpPr>
            <a:spLocks noChangeArrowheads="1"/>
          </p:cNvSpPr>
          <p:nvPr/>
        </p:nvSpPr>
        <p:spPr bwMode="auto">
          <a:xfrm>
            <a:off x="395288" y="2673921"/>
            <a:ext cx="8497887" cy="30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cs-CZ" b="1" dirty="0" smtClean="0"/>
          </a:p>
          <a:p>
            <a:pPr algn="ctr"/>
            <a:r>
              <a:rPr lang="cs-CZ" sz="1100" b="1" dirty="0" smtClean="0"/>
              <a:t>SADA </a:t>
            </a:r>
            <a:r>
              <a:rPr lang="cs-CZ" sz="1100" b="1" smtClean="0"/>
              <a:t>č.VII</a:t>
            </a:r>
            <a:endParaRPr lang="cs-CZ" sz="1100" b="1" dirty="0"/>
          </a:p>
          <a:p>
            <a:pPr algn="ctr"/>
            <a:r>
              <a:rPr lang="cs-CZ" sz="1100" b="1" dirty="0" smtClean="0"/>
              <a:t>Identifikátor: VY_32_INOVACE_SADA VII_ČJS, DUM 12</a:t>
            </a:r>
          </a:p>
          <a:p>
            <a:pPr algn="ctr"/>
            <a:r>
              <a:rPr lang="cs-CZ" sz="1100" b="1" dirty="0" smtClean="0"/>
              <a:t>Vzdělávací oblast: Člověk a jeho svět</a:t>
            </a:r>
          </a:p>
          <a:p>
            <a:pPr algn="ctr"/>
            <a:r>
              <a:rPr lang="cs-CZ" sz="1100" b="1" dirty="0" smtClean="0"/>
              <a:t>Vzdělávací </a:t>
            </a:r>
            <a:r>
              <a:rPr lang="cs-CZ" sz="1100" b="1" dirty="0"/>
              <a:t>obor: Člověk a jeho svět</a:t>
            </a:r>
            <a:endParaRPr lang="cs-CZ" sz="1100" dirty="0"/>
          </a:p>
          <a:p>
            <a:r>
              <a:rPr lang="cs-CZ" sz="1100" b="1" dirty="0"/>
              <a:t>Název: </a:t>
            </a:r>
            <a:r>
              <a:rPr lang="cs-CZ" sz="1100" b="1" dirty="0" smtClean="0"/>
              <a:t>Procházka Pardubicemi – Stezka Viléma z Pernštejna</a:t>
            </a:r>
            <a:endParaRPr lang="cs-CZ" sz="1100" dirty="0"/>
          </a:p>
          <a:p>
            <a:r>
              <a:rPr lang="cs-CZ" sz="1100" b="1" dirty="0"/>
              <a:t>Autor: Mgr. Monika Březinová</a:t>
            </a:r>
            <a:endParaRPr lang="cs-CZ" sz="1100" dirty="0"/>
          </a:p>
          <a:p>
            <a:r>
              <a:rPr lang="cs-CZ" sz="1100" b="1" dirty="0"/>
              <a:t>Stručná anotace: Učivo o Pardubicích – historické </a:t>
            </a:r>
            <a:r>
              <a:rPr lang="cs-CZ" sz="1100" b="1" dirty="0" smtClean="0"/>
              <a:t>objekty ve městě. </a:t>
            </a:r>
            <a:r>
              <a:rPr lang="cs-CZ" sz="1100" b="1" dirty="0"/>
              <a:t>Prezentace.</a:t>
            </a:r>
          </a:p>
          <a:p>
            <a:r>
              <a:rPr lang="cs-CZ" sz="1100" b="1" dirty="0"/>
              <a:t>Metodické zhodnocení: Tato hodina byla prezentační, předcházelo jí několik vycházek s výkladem. </a:t>
            </a:r>
            <a:r>
              <a:rPr lang="cs-CZ" sz="1100" b="1" dirty="0" smtClean="0"/>
              <a:t>Může sloužit v motivační fázi, ale i v hodnotící. Hodina </a:t>
            </a:r>
            <a:r>
              <a:rPr lang="cs-CZ" sz="1100" b="1" dirty="0"/>
              <a:t>proběhla 21. 9. 2011 ve třídě 3. A.</a:t>
            </a:r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xmlns="" val="343940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7. Kostel sv. Bartoloměje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První zmínka o kostelu sv. Bartoloměje v Pardubicích pochází již z roku 1295, ale původní románský kostel byl za husitských válek </a:t>
            </a:r>
            <a:r>
              <a:rPr lang="cs-CZ" dirty="0" smtClean="0"/>
              <a:t>zničen. Současný kostel dal postavit </a:t>
            </a:r>
            <a:r>
              <a:rPr lang="cs-CZ" dirty="0"/>
              <a:t>roku 1507 Vilém z </a:t>
            </a:r>
            <a:r>
              <a:rPr lang="cs-CZ" dirty="0" smtClean="0"/>
              <a:t>Pernštejna.</a:t>
            </a:r>
            <a:endParaRPr lang="cs-CZ" dirty="0"/>
          </a:p>
          <a:p>
            <a:r>
              <a:rPr lang="cs-CZ" dirty="0"/>
              <a:t>Nynější stavba je tedy pozdně gotická se vzácným renesančním portálem. </a:t>
            </a:r>
            <a:r>
              <a:rPr lang="cs-CZ" dirty="0" smtClean="0"/>
              <a:t>Kostel </a:t>
            </a:r>
            <a:r>
              <a:rPr lang="cs-CZ" dirty="0"/>
              <a:t>nechal postavit počátkem 16.století Vilém z Pernštejna a založil u něj klášter minoritů. V interiéru je renesanční náhrobek Vojtěcha z </a:t>
            </a:r>
            <a:r>
              <a:rPr lang="cs-CZ" dirty="0" smtClean="0"/>
              <a:t>Pernštejna.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616887" y="2159977"/>
            <a:ext cx="4249415" cy="3187061"/>
          </a:xfrm>
        </p:spPr>
      </p:pic>
    </p:spTree>
    <p:extLst>
      <p:ext uri="{BB962C8B-B14F-4D97-AF65-F5344CB8AC3E}">
        <p14:creationId xmlns:p14="http://schemas.microsoft.com/office/powerpoint/2010/main" xmlns="" val="9768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8. Automatické mlýny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Budovy automatického velkomlýnu bratří </a:t>
            </a:r>
            <a:r>
              <a:rPr lang="cs-CZ" dirty="0" err="1"/>
              <a:t>Winternitzů</a:t>
            </a:r>
            <a:r>
              <a:rPr lang="cs-CZ" dirty="0"/>
              <a:t> projektoval </a:t>
            </a:r>
            <a:r>
              <a:rPr lang="cs-CZ" dirty="0" err="1"/>
              <a:t>arch.J.Gočár</a:t>
            </a:r>
            <a:r>
              <a:rPr lang="cs-CZ" dirty="0"/>
              <a:t>. Jeho monumentální stavba, připomínající romantický hrad, </a:t>
            </a:r>
            <a:r>
              <a:rPr lang="cs-CZ" dirty="0" smtClean="0"/>
              <a:t>pochází z dvacátých let 20. století.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xmlns="" val="143295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9. Komenského náměstí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Dominantou náměstí je </a:t>
            </a:r>
            <a:r>
              <a:rPr lang="cs-CZ" dirty="0" smtClean="0"/>
              <a:t>kostel Zvěstování Panny Marie, který </a:t>
            </a:r>
            <a:r>
              <a:rPr lang="cs-CZ" dirty="0"/>
              <a:t>patří mezi nejstarší stavby v Pardubicích. Založil jej ve 14. stol. arcibiskup Arnošt z Pardubic. </a:t>
            </a:r>
            <a:r>
              <a:rPr lang="cs-CZ" dirty="0" smtClean="0"/>
              <a:t>Vilém </a:t>
            </a:r>
            <a:r>
              <a:rPr lang="cs-CZ" dirty="0"/>
              <a:t>z Pernštejna jej dal přestavět v pozdně gotickém slohu</a:t>
            </a:r>
            <a:r>
              <a:rPr lang="cs-CZ" dirty="0" smtClean="0"/>
              <a:t>. </a:t>
            </a:r>
            <a:r>
              <a:rPr lang="cs-CZ" dirty="0"/>
              <a:t>Uvnitř najdete krásné malby podle vzoru Mikoláše Alše, v podzemí jsou ukryty rozsáhlé středověké hrobky.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xmlns="" val="61833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10. Dům U Jonáše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Výraznou reliéfní výzdobu průčelí má dům „U Jonáše“. Výzdoba pochází z doby krátce po roce 1797, rozměrný reliéf zachycuje biblickou pověst o Jonášovi a velrybě. Ve štítu domu jsou postavy sv. Floriána a sv. Petra.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517876" y="2114972"/>
            <a:ext cx="4465439" cy="3349079"/>
          </a:xfrm>
        </p:spPr>
      </p:pic>
    </p:spTree>
    <p:extLst>
      <p:ext uri="{BB962C8B-B14F-4D97-AF65-F5344CB8AC3E}">
        <p14:creationId xmlns:p14="http://schemas.microsoft.com/office/powerpoint/2010/main" xmlns="" val="101353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6396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Vydej se po stezce a najdi odpověď na otázky.</a:t>
            </a:r>
            <a:endParaRPr lang="cs-CZ" sz="3200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Autofit/>
          </a:bodyPr>
          <a:lstStyle/>
          <a:p>
            <a:pPr marL="457200" indent="-457200"/>
            <a:r>
              <a:rPr lang="cs-CZ" sz="2400" b="1" dirty="0" smtClean="0"/>
              <a:t>1. Zelená brána</a:t>
            </a:r>
          </a:p>
          <a:p>
            <a:pPr indent="0">
              <a:buNone/>
            </a:pPr>
            <a:r>
              <a:rPr lang="cs-CZ" sz="2400" dirty="0" smtClean="0"/>
              <a:t>Proč se nazývá zelená?</a:t>
            </a:r>
          </a:p>
          <a:p>
            <a:pPr indent="0">
              <a:buNone/>
            </a:pPr>
            <a:r>
              <a:rPr lang="cs-CZ" sz="2000" dirty="0" smtClean="0"/>
              <a:t>____________________________________________________</a:t>
            </a:r>
          </a:p>
          <a:p>
            <a:pPr marL="457200" indent="-457200"/>
            <a:r>
              <a:rPr lang="cs-CZ" sz="2400" b="1" dirty="0" smtClean="0"/>
              <a:t>2. Pernštýnské náměstí</a:t>
            </a:r>
          </a:p>
          <a:p>
            <a:pPr indent="0">
              <a:buNone/>
            </a:pPr>
            <a:r>
              <a:rPr lang="cs-CZ" sz="2400" dirty="0" smtClean="0"/>
              <a:t>Čím jsou domy ukončeny? </a:t>
            </a:r>
            <a:r>
              <a:rPr lang="cs-CZ" sz="2400" dirty="0"/>
              <a:t>Který dům se ti líbí nejvíce</a:t>
            </a:r>
            <a:r>
              <a:rPr lang="cs-CZ" sz="2400" dirty="0" smtClean="0"/>
              <a:t>?</a:t>
            </a:r>
          </a:p>
          <a:p>
            <a:pPr indent="0">
              <a:buNone/>
            </a:pPr>
            <a:r>
              <a:rPr lang="cs-CZ" sz="2000" dirty="0" smtClean="0"/>
              <a:t>____________________________________________________</a:t>
            </a:r>
          </a:p>
          <a:p>
            <a:pPr marL="457200" indent="-457200"/>
            <a:r>
              <a:rPr lang="cs-CZ" sz="2000" b="1" dirty="0" smtClean="0"/>
              <a:t>3. </a:t>
            </a:r>
            <a:r>
              <a:rPr lang="cs-CZ" sz="2400" b="1" dirty="0" err="1" smtClean="0"/>
              <a:t>Příhrádek</a:t>
            </a:r>
            <a:endParaRPr lang="cs-CZ" sz="2400" b="1" dirty="0" smtClean="0"/>
          </a:p>
          <a:p>
            <a:pPr indent="0">
              <a:buNone/>
            </a:pPr>
            <a:r>
              <a:rPr lang="cs-CZ" sz="2400" dirty="0" smtClean="0"/>
              <a:t>Co spojuje?</a:t>
            </a:r>
          </a:p>
          <a:p>
            <a:pPr indent="0">
              <a:buNone/>
            </a:pPr>
            <a:r>
              <a:rPr lang="cs-CZ" sz="2000" dirty="0" smtClean="0"/>
              <a:t>____________________________________________________</a:t>
            </a:r>
          </a:p>
          <a:p>
            <a:pPr marL="457200" indent="-457200"/>
            <a:r>
              <a:rPr lang="cs-CZ" sz="2000" b="1" dirty="0"/>
              <a:t>4. </a:t>
            </a:r>
            <a:r>
              <a:rPr lang="cs-CZ" sz="2400" b="1" dirty="0"/>
              <a:t>Zámek</a:t>
            </a:r>
          </a:p>
          <a:p>
            <a:pPr indent="0">
              <a:buNone/>
            </a:pPr>
            <a:r>
              <a:rPr lang="cs-CZ" sz="2400" dirty="0"/>
              <a:t>Co bylo nejprve na tomto místě vystavěno?</a:t>
            </a:r>
          </a:p>
          <a:p>
            <a:pPr indent="0">
              <a:buNone/>
            </a:pPr>
            <a:r>
              <a:rPr lang="cs-CZ" sz="2000" dirty="0" smtClean="0"/>
              <a:t>____________________________________________________</a:t>
            </a:r>
            <a:endParaRPr lang="cs-CZ" sz="2000" dirty="0"/>
          </a:p>
          <a:p>
            <a:pPr marL="457200" indent="-457200"/>
            <a:r>
              <a:rPr lang="cs-CZ" sz="2000" b="1" dirty="0"/>
              <a:t>5. </a:t>
            </a:r>
            <a:r>
              <a:rPr lang="cs-CZ" sz="2400" b="1" dirty="0"/>
              <a:t>Východočeské muzeum</a:t>
            </a:r>
          </a:p>
          <a:p>
            <a:pPr indent="0">
              <a:buNone/>
            </a:pPr>
            <a:r>
              <a:rPr lang="cs-CZ" sz="2400" dirty="0"/>
              <a:t>Co je zde přístupno veřejnosti?</a:t>
            </a:r>
          </a:p>
          <a:p>
            <a:pPr indent="0">
              <a:buNone/>
            </a:pPr>
            <a:r>
              <a:rPr lang="cs-CZ" sz="2000" dirty="0" smtClean="0"/>
              <a:t>____________________________________________________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330465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243880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85000" lnSpcReduction="10000"/>
          </a:bodyPr>
          <a:lstStyle/>
          <a:p>
            <a:pPr marL="457200" indent="-457200"/>
            <a:r>
              <a:rPr lang="cs-CZ" b="1" dirty="0" smtClean="0"/>
              <a:t>6. Tyršovy sady</a:t>
            </a:r>
          </a:p>
          <a:p>
            <a:pPr indent="0">
              <a:buNone/>
            </a:pPr>
            <a:r>
              <a:rPr lang="cs-CZ" dirty="0" smtClean="0"/>
              <a:t>Proč byly Tyršovy sady vystavěny?</a:t>
            </a:r>
          </a:p>
          <a:p>
            <a:pPr indent="0">
              <a:buNone/>
            </a:pPr>
            <a:r>
              <a:rPr lang="cs-CZ" dirty="0" smtClean="0"/>
              <a:t>____________________________________________________</a:t>
            </a:r>
          </a:p>
          <a:p>
            <a:pPr marL="457200" indent="-457200"/>
            <a:r>
              <a:rPr lang="cs-CZ" b="1" dirty="0" smtClean="0"/>
              <a:t>7. Kostel sv. Bartoloměje</a:t>
            </a:r>
          </a:p>
          <a:p>
            <a:pPr indent="0">
              <a:buNone/>
            </a:pPr>
            <a:r>
              <a:rPr lang="cs-CZ" dirty="0" smtClean="0"/>
              <a:t>Co významného nalezneme uvnitř kostela?</a:t>
            </a:r>
          </a:p>
          <a:p>
            <a:pPr indent="0">
              <a:buNone/>
            </a:pPr>
            <a:r>
              <a:rPr lang="cs-CZ" dirty="0" smtClean="0"/>
              <a:t>____________________________________________________</a:t>
            </a:r>
          </a:p>
          <a:p>
            <a:pPr marL="457200" indent="-457200"/>
            <a:r>
              <a:rPr lang="cs-CZ" b="1" dirty="0" smtClean="0"/>
              <a:t>8. Automatické mlýny</a:t>
            </a:r>
          </a:p>
          <a:p>
            <a:pPr indent="0">
              <a:buNone/>
            </a:pPr>
            <a:r>
              <a:rPr lang="cs-CZ" dirty="0" smtClean="0"/>
              <a:t>Který architekt projektoval stavbu?</a:t>
            </a:r>
          </a:p>
          <a:p>
            <a:pPr indent="0">
              <a:buNone/>
            </a:pPr>
            <a:r>
              <a:rPr lang="cs-CZ" dirty="0" smtClean="0"/>
              <a:t>____________________________________________________</a:t>
            </a:r>
          </a:p>
          <a:p>
            <a:pPr marL="457200" indent="-457200"/>
            <a:r>
              <a:rPr lang="cs-CZ" b="1" dirty="0" smtClean="0"/>
              <a:t>9. Komenského náměstí</a:t>
            </a:r>
          </a:p>
          <a:p>
            <a:pPr indent="0">
              <a:buNone/>
            </a:pPr>
            <a:r>
              <a:rPr lang="cs-CZ" dirty="0" smtClean="0"/>
              <a:t>Jak se nazývá dominanta a kdo ji dal postavit?</a:t>
            </a:r>
          </a:p>
          <a:p>
            <a:pPr indent="0">
              <a:buNone/>
            </a:pPr>
            <a:r>
              <a:rPr lang="cs-CZ" dirty="0" smtClean="0"/>
              <a:t>____________________________________________________</a:t>
            </a:r>
          </a:p>
          <a:p>
            <a:pPr marL="457200" indent="-457200"/>
            <a:r>
              <a:rPr lang="cs-CZ" b="1" dirty="0" smtClean="0"/>
              <a:t>10. Dům U Jonáše</a:t>
            </a:r>
          </a:p>
          <a:p>
            <a:pPr indent="0">
              <a:buNone/>
            </a:pPr>
            <a:r>
              <a:rPr lang="cs-CZ" dirty="0" smtClean="0"/>
              <a:t>Jakou pověst má dům vyobrazenou v průčelí domu?</a:t>
            </a:r>
          </a:p>
          <a:p>
            <a:pPr indent="0">
              <a:buNone/>
            </a:pPr>
            <a:r>
              <a:rPr lang="cs-CZ" dirty="0" smtClean="0"/>
              <a:t>____________________________________________________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862676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926231"/>
          </a:xfrm>
        </p:spPr>
        <p:txBody>
          <a:bodyPr/>
          <a:lstStyle/>
          <a:p>
            <a:pPr algn="l"/>
            <a:r>
              <a:rPr lang="cs-CZ" sz="1600" dirty="0" smtClean="0"/>
              <a:t>Obrazový materiál : fotoarchiv autor</a:t>
            </a:r>
            <a:endParaRPr lang="cs-CZ" sz="1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2411760" y="587727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sz="1200" dirty="0" smtClean="0">
                <a:solidFill>
                  <a:schemeClr val="bg1">
                    <a:lumMod val="65000"/>
                  </a:schemeClr>
                </a:solidFill>
              </a:rPr>
              <a:t>Autorem materiálu a všech jeho částí, není-li uvedeno jinak, je </a:t>
            </a:r>
            <a:r>
              <a:rPr lang="cs-CZ" sz="1200" b="1" dirty="0" smtClean="0">
                <a:solidFill>
                  <a:schemeClr val="bg1">
                    <a:lumMod val="65000"/>
                  </a:schemeClr>
                </a:solidFill>
              </a:rPr>
              <a:t>Mgr. Monika Březinová</a:t>
            </a:r>
            <a:endParaRPr lang="cs-CZ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Procházka Pardubicemi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Stezka Viléma z Pernštejna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571696"/>
            <a:ext cx="2112467" cy="202796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2411760" y="602128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sz="1200" dirty="0" smtClean="0">
                <a:solidFill>
                  <a:schemeClr val="bg1">
                    <a:lumMod val="65000"/>
                  </a:schemeClr>
                </a:solidFill>
              </a:rPr>
              <a:t>Autorem materiálu a všech jeho částí, není-li uvedeno jinak, je </a:t>
            </a:r>
            <a:r>
              <a:rPr lang="cs-CZ" sz="1200" b="1" dirty="0" smtClean="0">
                <a:solidFill>
                  <a:schemeClr val="bg1">
                    <a:lumMod val="65000"/>
                  </a:schemeClr>
                </a:solidFill>
              </a:rPr>
              <a:t>Mgr. Monika Březinová</a:t>
            </a:r>
            <a:endParaRPr lang="cs-CZ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326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Mapa stezky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http://www.ipardubice.cz/repository/1fd09c5f59a8ff35d499c0ee25a1d47e1f5c2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6609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Zelená brána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Výrazná dominanta Pardubic. </a:t>
            </a:r>
            <a:r>
              <a:rPr lang="cs-CZ" dirty="0" smtClean="0"/>
              <a:t>Původně se nazývala Pražská brána. Je to jediný zbytek původního pernštejnského městského opevnění na západní straně. Raně renesanční </a:t>
            </a:r>
            <a:r>
              <a:rPr lang="cs-CZ" dirty="0"/>
              <a:t>věž vznikla při přestavbě města po požáru v roce 1538. Měděný plech, který kryl střechu, oxidací zezelenal a záhy se podle něj vžil název „Zelená brána“.</a:t>
            </a:r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648200" y="2348229"/>
            <a:ext cx="4038600" cy="3029905"/>
          </a:xfrm>
        </p:spPr>
      </p:pic>
    </p:spTree>
    <p:extLst>
      <p:ext uri="{BB962C8B-B14F-4D97-AF65-F5344CB8AC3E}">
        <p14:creationId xmlns:p14="http://schemas.microsoft.com/office/powerpoint/2010/main" xmlns="" val="62975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Pernštýnské náměstí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Domy na náměstí a v přilehlých ulicích </a:t>
            </a:r>
            <a:r>
              <a:rPr lang="cs-CZ" dirty="0" smtClean="0"/>
              <a:t>byly postaveny v </a:t>
            </a:r>
            <a:r>
              <a:rPr lang="cs-CZ" dirty="0"/>
              <a:t>pozdně </a:t>
            </a:r>
            <a:r>
              <a:rPr lang="cs-CZ" dirty="0" smtClean="0"/>
              <a:t>gotickém slohu. Nesou prvky v </a:t>
            </a:r>
            <a:r>
              <a:rPr lang="cs-CZ" dirty="0"/>
              <a:t>podobě kamenných ostění a portálů a zvláště zbytků malovaných nik v atikových štítech nad původně jednopatrovými </a:t>
            </a:r>
            <a:r>
              <a:rPr lang="cs-CZ" dirty="0" smtClean="0"/>
              <a:t>domy. Ukončeny jsou typickými </a:t>
            </a:r>
            <a:r>
              <a:rPr lang="cs-CZ" dirty="0"/>
              <a:t>obloučkovými </a:t>
            </a:r>
            <a:r>
              <a:rPr lang="cs-CZ" dirty="0" smtClean="0"/>
              <a:t>štíty. </a:t>
            </a:r>
            <a:r>
              <a:rPr lang="cs-CZ" dirty="0"/>
              <a:t>Další dominantou náměstí </a:t>
            </a:r>
            <a:r>
              <a:rPr lang="cs-CZ" dirty="0" smtClean="0"/>
              <a:t>je </a:t>
            </a:r>
            <a:r>
              <a:rPr lang="cs-CZ" dirty="0"/>
              <a:t>Morový </a:t>
            </a:r>
            <a:r>
              <a:rPr lang="cs-CZ" dirty="0" smtClean="0"/>
              <a:t> sloup.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xmlns="" val="367103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</a:t>
            </a:r>
            <a:r>
              <a:rPr lang="cs-CZ" dirty="0" err="1" smtClean="0"/>
              <a:t>Příhrádek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err="1"/>
              <a:t>Příhrádek</a:t>
            </a:r>
            <a:r>
              <a:rPr lang="cs-CZ" dirty="0"/>
              <a:t> tvoří spojnici mezi zámkem a městem. Měl funkci opevněného </a:t>
            </a:r>
            <a:r>
              <a:rPr lang="cs-CZ" dirty="0" err="1"/>
              <a:t>předbraní</a:t>
            </a:r>
            <a:r>
              <a:rPr lang="cs-CZ" dirty="0"/>
              <a:t> a zároveň sloužil pro hospodářské zázemí správy panství. Na renesančním domě se zachovalou obloučkovou atikou je pamětní deska </a:t>
            </a:r>
            <a:r>
              <a:rPr lang="cs-CZ" dirty="0" smtClean="0"/>
              <a:t>spisovatele </a:t>
            </a:r>
            <a:r>
              <a:rPr lang="cs-CZ" dirty="0"/>
              <a:t>a prvního ředitele vyšší reálné školy </a:t>
            </a:r>
            <a:r>
              <a:rPr lang="cs-CZ" dirty="0" err="1"/>
              <a:t>J.V.Jahna</a:t>
            </a:r>
            <a:r>
              <a:rPr lang="cs-CZ" dirty="0"/>
              <a:t>, pardubického rodáka. Přihrádek chránila věžová brána s </a:t>
            </a:r>
            <a:r>
              <a:rPr lang="cs-CZ" dirty="0" smtClean="0"/>
              <a:t>padací mříží.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199" y="2348706"/>
            <a:ext cx="4172273" cy="3129205"/>
          </a:xfrm>
        </p:spPr>
      </p:pic>
    </p:spTree>
    <p:extLst>
      <p:ext uri="{BB962C8B-B14F-4D97-AF65-F5344CB8AC3E}">
        <p14:creationId xmlns:p14="http://schemas.microsoft.com/office/powerpoint/2010/main" xmlns="" val="205868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4. Zámek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Původní hrad přetvořili páni z Pernštejna na palác. Vznikl tak přechod mezi hradem a zámkem. Uvnitř se dochovaly cenné zbytky raně renesančních nástěnných maleb, kazetové stropy a cenný vstupní portál.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xmlns="" val="106409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Východočeské muzeum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Východočeské muzeum sídlí v zámku. Zpřístupňuje šest stálých expozic. Samostatným návštěvnickým okruhem je prohlídka rytířských sálů. K dispozici je veřejnosti přístupná knihovna.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364859" y="2267989"/>
            <a:ext cx="4537447" cy="3403085"/>
          </a:xfrm>
        </p:spPr>
      </p:pic>
    </p:spTree>
    <p:extLst>
      <p:ext uri="{BB962C8B-B14F-4D97-AF65-F5344CB8AC3E}">
        <p14:creationId xmlns:p14="http://schemas.microsoft.com/office/powerpoint/2010/main" xmlns="" val="216092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6. Tyršovy sady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Na mokřinatém území bývalého zámeckého příkopu bylo r. 1931 vybudováno rozlehlé výstaviště pro konání „Výstavy tělesné výchovy a sportu republiky Československé“. Po skončení výstavy sloužil areál výstaviště jako atraktivní park pro společenské vyžití. </a:t>
            </a:r>
            <a:r>
              <a:rPr lang="cs-CZ" dirty="0" smtClean="0"/>
              <a:t>Prostor </a:t>
            </a:r>
            <a:r>
              <a:rPr lang="cs-CZ" dirty="0"/>
              <a:t>sadů čeká zásadní rekonstrukce.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xmlns="" val="372330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uman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100000"/>
          </a:schemeClr>
        </a:solidFill>
        <a:gradFill flip="none" rotWithShape="1">
          <a:gsLst>
            <a:gs pos="0">
              <a:schemeClr val="phClr">
                <a:tint val="85000"/>
                <a:satMod val="275000"/>
              </a:schemeClr>
            </a:gs>
            <a:gs pos="3000">
              <a:schemeClr val="phClr">
                <a:tint val="87000"/>
                <a:satMod val="275000"/>
              </a:schemeClr>
            </a:gs>
            <a:gs pos="10000">
              <a:schemeClr val="phClr">
                <a:tint val="90000"/>
                <a:satMod val="275000"/>
              </a:schemeClr>
            </a:gs>
            <a:gs pos="70000">
              <a:schemeClr val="phClr">
                <a:shade val="38000"/>
                <a:satMod val="275000"/>
              </a:schemeClr>
            </a:gs>
            <a:gs pos="90000">
              <a:schemeClr val="phClr">
                <a:shade val="25000"/>
                <a:satMod val="300000"/>
              </a:schemeClr>
            </a:gs>
            <a:gs pos="100000">
              <a:schemeClr val="phClr">
                <a:shade val="22000"/>
                <a:satMod val="300000"/>
              </a:schemeClr>
            </a:gs>
          </a:gsLst>
          <a:path path="circle">
            <a:fillToRect l="60000" t="-3300" b="200000"/>
          </a:path>
          <a:tileRect/>
        </a:gradFill>
        <a:gradFill rotWithShape="1">
          <a:gsLst>
            <a:gs pos="0">
              <a:schemeClr val="phClr">
                <a:tint val="57000"/>
                <a:satMod val="400000"/>
              </a:schemeClr>
            </a:gs>
            <a:gs pos="100000">
              <a:schemeClr val="phClr">
                <a:tint val="87000"/>
                <a:shade val="40000"/>
                <a:satMod val="5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TC010113062[[fn=Lidský motiv]]</Template>
  <TotalTime>261</TotalTime>
  <Words>736</Words>
  <Application>Microsoft Office PowerPoint</Application>
  <PresentationFormat>Předvádění na obrazovce (4:3)</PresentationFormat>
  <Paragraphs>83</Paragraphs>
  <Slides>16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Human</vt:lpstr>
      <vt:lpstr>Snímek 1</vt:lpstr>
      <vt:lpstr>Procházka Pardubicemi</vt:lpstr>
      <vt:lpstr>Mapa stezky</vt:lpstr>
      <vt:lpstr>1. Zelená brána</vt:lpstr>
      <vt:lpstr>2. Pernštýnské náměstí</vt:lpstr>
      <vt:lpstr>3. Příhrádek</vt:lpstr>
      <vt:lpstr>4. Zámek</vt:lpstr>
      <vt:lpstr>5. Východočeské muzeum</vt:lpstr>
      <vt:lpstr>6. Tyršovy sady</vt:lpstr>
      <vt:lpstr>7. Kostel sv. Bartoloměje</vt:lpstr>
      <vt:lpstr>8. Automatické mlýny</vt:lpstr>
      <vt:lpstr>9. Komenského náměstí</vt:lpstr>
      <vt:lpstr>10. Dům U Jonáše</vt:lpstr>
      <vt:lpstr>Vydej se po stezce a najdi odpověď na otázky.</vt:lpstr>
      <vt:lpstr>Snímek 15</vt:lpstr>
      <vt:lpstr>Obrazový materiál : fotoarchiv autor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Procházka Pardubicemi</dc:title>
  <dc:creator>Monika Březinová</dc:creator>
  <cp:lastModifiedBy>Iva9889</cp:lastModifiedBy>
  <cp:revision>26</cp:revision>
  <dcterms:created xsi:type="dcterms:W3CDTF">2011-10-01T17:03:06Z</dcterms:created>
  <dcterms:modified xsi:type="dcterms:W3CDTF">2011-10-26T17:00:21Z</dcterms:modified>
</cp:coreProperties>
</file>