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6" r:id="rId5"/>
    <p:sldId id="268" r:id="rId6"/>
    <p:sldId id="269" r:id="rId7"/>
    <p:sldId id="270" r:id="rId8"/>
    <p:sldId id="271" r:id="rId9"/>
    <p:sldId id="267" r:id="rId1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cs-CZ"/>
              <a:t>EU Peníze školám	                                       Inovace ve vzdělávání na naší škole ZŠ Studánka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9FC4C9F-3435-492F-8261-DAEDA148C311}" type="datetime1">
              <a:rPr lang="cs-CZ"/>
              <a:pPr>
                <a:defRPr/>
              </a:pPr>
              <a:t>6.5.2012</a:t>
            </a:fld>
            <a:endParaRPr lang="cs-CZ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cs-CZ"/>
              <a:t>Autorem materiálu a všech jeho částí, není-li uvedeno jinak, je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5E47BF7-DAEF-4310-B1F5-0F6619DAB6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72027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cs-CZ"/>
              <a:t>EU Peníze školám	                                       Inovace ve vzdělávání na naší škole ZŠ Studánka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5EB5A87-5484-4305-B842-C84D6116FE9B}" type="datetime1">
              <a:rPr lang="cs-CZ"/>
              <a:pPr>
                <a:defRPr/>
              </a:pPr>
              <a:t>6.5.2012</a:t>
            </a:fld>
            <a:endParaRPr lang="cs-CZ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cs-CZ"/>
              <a:t>Autorem materiálu a všech jeho částí, není-li uvedeno jinak, je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6F96A6C-7330-4BAF-B07C-764289CAE33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9976111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mtClean="0"/>
              <a:t>EU Peníze školám	                                       Inovace ve vzdělávání na naší škole ZŠ Studánka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CD31CB-1D49-4037-9EDE-31EA40343290}" type="datetime1">
              <a:rPr lang="cs-CZ" smtClean="0"/>
              <a:pPr eaLnBrk="1" hangingPunct="1"/>
              <a:t>6.5.2012</a:t>
            </a:fld>
            <a:endParaRPr lang="cs-CZ" smtClean="0"/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mtClean="0"/>
              <a:t>Autorem materiálu a všech jeho částí, není-li uvedeno jinak, je</a:t>
            </a:r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>
            <a:noAutofit/>
          </a:bodyPr>
          <a:lstStyle>
            <a:lvl1pPr>
              <a:defRPr sz="6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9EF29-94A9-46CB-BB97-C39FCCDC52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44989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5013-7147-4E13-8C4C-FBCB1A2423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03826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>
            <a:noAutofit/>
          </a:bodyPr>
          <a:lstStyle>
            <a:lvl1pPr algn="l">
              <a:defRPr sz="4800" b="1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5D69E-04C6-43DB-945D-58D62041D71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1332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EBBFE-609F-43FA-A75A-EC164F50AAC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13" y="6356350"/>
            <a:ext cx="5102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</p:spTree>
    <p:extLst>
      <p:ext uri="{BB962C8B-B14F-4D97-AF65-F5344CB8AC3E}">
        <p14:creationId xmlns="" xmlns:p14="http://schemas.microsoft.com/office/powerpoint/2010/main" val="366770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B749B-131E-4414-A1B8-05C41B67E50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13" y="6356350"/>
            <a:ext cx="5102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</p:spTree>
    <p:extLst>
      <p:ext uri="{BB962C8B-B14F-4D97-AF65-F5344CB8AC3E}">
        <p14:creationId xmlns="" xmlns:p14="http://schemas.microsoft.com/office/powerpoint/2010/main" val="36880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0988"/>
            <a:ext cx="1828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E6088-320C-4AF9-AEE1-19F38327C3D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</p:spTree>
    <p:extLst>
      <p:ext uri="{BB962C8B-B14F-4D97-AF65-F5344CB8AC3E}">
        <p14:creationId xmlns="" xmlns:p14="http://schemas.microsoft.com/office/powerpoint/2010/main" val="279309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59958-0445-48B7-8DF3-9DFF52A2BA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2343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/>
          <a:lstStyle>
            <a:lvl1pPr algn="l">
              <a:defRPr sz="18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EC969-F0C9-4894-A0AE-ABFFEC8E404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13" y="6356350"/>
            <a:ext cx="5102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</p:spTree>
    <p:extLst>
      <p:ext uri="{BB962C8B-B14F-4D97-AF65-F5344CB8AC3E}">
        <p14:creationId xmlns="" xmlns:p14="http://schemas.microsoft.com/office/powerpoint/2010/main" val="182365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/>
          <a:lstStyle>
            <a:lvl1pPr algn="l">
              <a:defRPr sz="1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AA06-B0C4-4453-AF31-30E1146968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13" y="6356350"/>
            <a:ext cx="5102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</p:spTree>
    <p:extLst>
      <p:ext uri="{BB962C8B-B14F-4D97-AF65-F5344CB8AC3E}">
        <p14:creationId xmlns="" xmlns:p14="http://schemas.microsoft.com/office/powerpoint/2010/main" val="2939436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A0DA-5D06-449E-BCBF-893533CDE3B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3815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57929-87A7-45B2-9001-93CBB1EBB70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4474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975" y="1554163"/>
            <a:ext cx="2073275" cy="1979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54400" y="1547813"/>
            <a:ext cx="42227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8913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975" y="6356350"/>
            <a:ext cx="510222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cs-CZ"/>
              <a:t>Autorem materiálu a všech jeho částí, není-li uvedeno jinak, je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625" y="6356350"/>
            <a:ext cx="11382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B380F3A-8180-455E-B074-A5F3331B66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5" r:id="rId4"/>
    <p:sldLayoutId id="2147483816" r:id="rId5"/>
    <p:sldLayoutId id="2147483817" r:id="rId6"/>
    <p:sldLayoutId id="2147483812" r:id="rId7"/>
    <p:sldLayoutId id="2147483818" r:id="rId8"/>
    <p:sldLayoutId id="2147483819" r:id="rId9"/>
    <p:sldLayoutId id="2147483813" r:id="rId10"/>
    <p:sldLayoutId id="214748381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Arial Black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vorenicko.estranky.cz/fotoalbum/c_-navody-a-rady/pletene-dno---opletek-dvem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29350"/>
            <a:ext cx="2600325" cy="4397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900" smtClean="0"/>
              <a:t>Autorem materiálu a všech jeho částí, není-li uvedeno jinak, je </a:t>
            </a:r>
            <a:r>
              <a:rPr lang="cs-CZ" sz="900" b="1" smtClean="0"/>
              <a:t>Mgr. Monika Březinová</a:t>
            </a:r>
            <a:endParaRPr lang="cs-CZ" sz="900" smtClean="0"/>
          </a:p>
        </p:txBody>
      </p:sp>
      <p:pic>
        <p:nvPicPr>
          <p:cNvPr id="7171" name="Obrázek 1" descr="logolinkII_bar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937125"/>
            <a:ext cx="46101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0" y="66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7173" name="Rectangle 58"/>
          <p:cNvSpPr>
            <a:spLocks noChangeArrowheads="1"/>
          </p:cNvSpPr>
          <p:nvPr/>
        </p:nvSpPr>
        <p:spPr bwMode="auto">
          <a:xfrm>
            <a:off x="468313" y="3011488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endParaRPr lang="cs-CZ" sz="1800"/>
          </a:p>
        </p:txBody>
      </p:sp>
      <p:sp>
        <p:nvSpPr>
          <p:cNvPr id="7174" name="Rectangle 59"/>
          <p:cNvSpPr>
            <a:spLocks noChangeArrowheads="1"/>
          </p:cNvSpPr>
          <p:nvPr/>
        </p:nvSpPr>
        <p:spPr bwMode="auto">
          <a:xfrm>
            <a:off x="0" y="3971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800"/>
          </a:p>
        </p:txBody>
      </p:sp>
      <p:pic>
        <p:nvPicPr>
          <p:cNvPr id="7175" name="Picture 63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60350"/>
            <a:ext cx="65881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Rectangle 64"/>
          <p:cNvSpPr>
            <a:spLocks noChangeArrowheads="1"/>
          </p:cNvSpPr>
          <p:nvPr/>
        </p:nvSpPr>
        <p:spPr bwMode="auto">
          <a:xfrm>
            <a:off x="611188" y="1257300"/>
            <a:ext cx="6913562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000" b="1"/>
              <a:t>Tento materiál byl vytvořen v rámci projektu  Operačního programu Vzdělávání pro konkurenceschopnost.</a:t>
            </a:r>
          </a:p>
        </p:txBody>
      </p:sp>
      <p:graphicFrame>
        <p:nvGraphicFramePr>
          <p:cNvPr id="2165" name="Group 117"/>
          <p:cNvGraphicFramePr>
            <a:graphicFrameLocks noGrp="1"/>
          </p:cNvGraphicFramePr>
          <p:nvPr/>
        </p:nvGraphicFramePr>
        <p:xfrm>
          <a:off x="611188" y="1700213"/>
          <a:ext cx="6837362" cy="1096968"/>
        </p:xfrm>
        <a:graphic>
          <a:graphicData uri="http://schemas.openxmlformats.org/drawingml/2006/table">
            <a:tbl>
              <a:tblPr/>
              <a:tblGrid>
                <a:gridCol w="2243137"/>
                <a:gridCol w="4594225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Projekt MŠMT ČR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EU PENÍZE ŠKOLÁM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Číslo projektu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CZ.1.07/1.4.00/21.2146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Název projektu školy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ve vzdělávání na naší škole ZŠ Studánka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Šablona  III/2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a zkvalitnění výuky prostřednictvím ICT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81" marB="4568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4" name="Rectangle 116"/>
          <p:cNvSpPr>
            <a:spLocks noChangeArrowheads="1"/>
          </p:cNvSpPr>
          <p:nvPr/>
        </p:nvSpPr>
        <p:spPr bwMode="auto">
          <a:xfrm>
            <a:off x="323850" y="2820114"/>
            <a:ext cx="84963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000" b="1" dirty="0" smtClean="0"/>
              <a:t>Sada č. XXI</a:t>
            </a:r>
            <a:endParaRPr lang="cs-CZ" sz="1000" dirty="0" smtClean="0"/>
          </a:p>
          <a:p>
            <a:pPr algn="ctr"/>
            <a:r>
              <a:rPr lang="cs-CZ" sz="1000" b="1" dirty="0" smtClean="0"/>
              <a:t>Identifikátor sady: VY_32_INOVACE_Sada XXI _ </a:t>
            </a:r>
            <a:r>
              <a:rPr lang="cs-CZ" sz="1000" b="1" dirty="0" smtClean="0"/>
              <a:t>VV, DUM 10</a:t>
            </a:r>
            <a:endParaRPr lang="cs-CZ" sz="1000" dirty="0" smtClean="0"/>
          </a:p>
          <a:p>
            <a:pPr algn="ctr"/>
            <a:r>
              <a:rPr lang="cs-CZ" sz="1000" b="1" dirty="0" smtClean="0"/>
              <a:t>Vzdělávací oblast: Umění a kultura</a:t>
            </a:r>
            <a:endParaRPr lang="cs-CZ" sz="1000" dirty="0" smtClean="0"/>
          </a:p>
          <a:p>
            <a:pPr algn="ctr"/>
            <a:r>
              <a:rPr lang="cs-CZ" sz="1000" b="1" dirty="0" smtClean="0"/>
              <a:t>Vzdělávací </a:t>
            </a:r>
            <a:r>
              <a:rPr lang="cs-CZ" sz="1000" b="1" dirty="0" smtClean="0"/>
              <a:t>obor: Výtvarná výchova</a:t>
            </a:r>
            <a:endParaRPr lang="cs-CZ" sz="1000" dirty="0" smtClean="0"/>
          </a:p>
          <a:p>
            <a:pPr algn="ctr"/>
            <a:endParaRPr lang="cs-CZ" sz="1000" b="1" dirty="0"/>
          </a:p>
          <a:p>
            <a:pPr algn="ctr"/>
            <a:endParaRPr lang="cs-CZ" sz="1000" b="1" dirty="0"/>
          </a:p>
          <a:p>
            <a:r>
              <a:rPr lang="cs-CZ" sz="1400" b="1" dirty="0"/>
              <a:t>Název: Velikonoční košíčky</a:t>
            </a:r>
            <a:endParaRPr lang="cs-CZ" sz="1400" dirty="0"/>
          </a:p>
          <a:p>
            <a:r>
              <a:rPr lang="cs-CZ" b="1" dirty="0"/>
              <a:t>Autor: </a:t>
            </a:r>
            <a:r>
              <a:rPr lang="cs-CZ" dirty="0"/>
              <a:t>Mgr. Monika Březinová</a:t>
            </a:r>
          </a:p>
          <a:p>
            <a:r>
              <a:rPr lang="cs-CZ" b="1" dirty="0"/>
              <a:t>Stručná anotace: </a:t>
            </a:r>
            <a:r>
              <a:rPr lang="cs-CZ" dirty="0"/>
              <a:t>Košíčky pletené z </a:t>
            </a:r>
            <a:r>
              <a:rPr lang="cs-CZ" dirty="0" err="1"/>
              <a:t>pedigu</a:t>
            </a:r>
            <a:endParaRPr lang="cs-CZ" b="1" dirty="0"/>
          </a:p>
          <a:p>
            <a:r>
              <a:rPr lang="cs-CZ" b="1" dirty="0"/>
              <a:t>Metodické zhodnocení: </a:t>
            </a:r>
            <a:r>
              <a:rPr lang="cs-CZ" dirty="0"/>
              <a:t>Práce trvala dvě vyučovací jednotky. Děti se naučily plést dno košíčku, které využily jako velikonoční dekoraci. Hodina proběhla 27. 3. 2012 ve třídě 3. A.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850" y="1406525"/>
            <a:ext cx="8208963" cy="13017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000" b="1" dirty="0" smtClean="0"/>
              <a:t>Velikonoční košíčky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type="subTitle" idx="1"/>
          </p:nvPr>
        </p:nvSpPr>
        <p:spPr>
          <a:xfrm>
            <a:off x="1042988" y="2060575"/>
            <a:ext cx="7105650" cy="424815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>
                <a:solidFill>
                  <a:schemeClr val="tx1"/>
                </a:solidFill>
              </a:rPr>
              <a:t>Technika:</a:t>
            </a:r>
            <a:r>
              <a:rPr lang="cs-CZ" dirty="0" smtClean="0">
                <a:solidFill>
                  <a:schemeClr val="tx1"/>
                </a:solidFill>
              </a:rPr>
              <a:t> pletení z </a:t>
            </a:r>
            <a:r>
              <a:rPr lang="cs-CZ" dirty="0" err="1" smtClean="0">
                <a:solidFill>
                  <a:schemeClr val="tx1"/>
                </a:solidFill>
              </a:rPr>
              <a:t>pedigu</a:t>
            </a:r>
            <a:endParaRPr lang="cs-CZ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cs-CZ" b="1" dirty="0" smtClean="0">
                <a:solidFill>
                  <a:schemeClr val="tx1"/>
                </a:solidFill>
              </a:rPr>
              <a:t>Pomůcky: </a:t>
            </a:r>
            <a:r>
              <a:rPr lang="cs-CZ" dirty="0" err="1" smtClean="0">
                <a:solidFill>
                  <a:schemeClr val="tx1"/>
                </a:solidFill>
              </a:rPr>
              <a:t>pedig</a:t>
            </a:r>
            <a:r>
              <a:rPr lang="cs-CZ" dirty="0" smtClean="0">
                <a:solidFill>
                  <a:schemeClr val="tx1"/>
                </a:solidFill>
              </a:rPr>
              <a:t>, nůžky, kleštičky</a:t>
            </a:r>
          </a:p>
          <a:p>
            <a:pPr>
              <a:defRPr/>
            </a:pPr>
            <a:r>
              <a:rPr lang="cs-CZ" b="1" dirty="0" smtClean="0">
                <a:solidFill>
                  <a:schemeClr val="tx1"/>
                </a:solidFill>
              </a:rPr>
              <a:t>Cíl:</a:t>
            </a:r>
            <a:r>
              <a:rPr lang="cs-CZ" dirty="0" smtClean="0">
                <a:solidFill>
                  <a:schemeClr val="tx1"/>
                </a:solidFill>
              </a:rPr>
              <a:t> naučit se novou techniku – pletení dna košíku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solidFill>
                  <a:schemeClr val="tx1"/>
                </a:solidFill>
              </a:rPr>
              <a:t>Postup:   </a:t>
            </a:r>
            <a:r>
              <a:rPr lang="cs-CZ" dirty="0" smtClean="0">
                <a:solidFill>
                  <a:schemeClr val="tx1"/>
                </a:solidFill>
              </a:rPr>
              <a:t>1. Motivace – vyprávění o Velikonocích, o přírodních materiálech, o dekoracích</a:t>
            </a:r>
          </a:p>
          <a:p>
            <a:pPr>
              <a:defRPr/>
            </a:pPr>
            <a:r>
              <a:rPr lang="cs-CZ" b="1" dirty="0">
                <a:solidFill>
                  <a:schemeClr val="tx1"/>
                </a:solidFill>
              </a:rPr>
              <a:t>	</a:t>
            </a:r>
            <a:r>
              <a:rPr lang="cs-CZ" dirty="0" smtClean="0">
                <a:solidFill>
                  <a:schemeClr val="tx1"/>
                </a:solidFill>
              </a:rPr>
              <a:t>2. Přichystat pracovní materiál. </a:t>
            </a:r>
            <a:r>
              <a:rPr lang="cs-CZ" dirty="0" err="1" smtClean="0">
                <a:solidFill>
                  <a:schemeClr val="tx1"/>
                </a:solidFill>
              </a:rPr>
              <a:t>Pedig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vždy musíme před začátkem pletení namočit na několik minut do vody. Zrovna tak během pletení musíme neustále namáčet rozdělaný </a:t>
            </a:r>
            <a:r>
              <a:rPr lang="cs-CZ" dirty="0" smtClean="0">
                <a:solidFill>
                  <a:schemeClr val="tx1"/>
                </a:solidFill>
              </a:rPr>
              <a:t>výrobek.</a:t>
            </a:r>
          </a:p>
        </p:txBody>
      </p:sp>
      <p:sp>
        <p:nvSpPr>
          <p:cNvPr id="8196" name="Zástupný symbol pro zápatí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713" y="609600"/>
            <a:ext cx="8326437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600" b="1" dirty="0"/>
              <a:t>Velikonoční košíčky</a:t>
            </a:r>
            <a:endParaRPr lang="cs-CZ" sz="3600" dirty="0"/>
          </a:p>
        </p:txBody>
      </p:sp>
      <p:pic>
        <p:nvPicPr>
          <p:cNvPr id="9221" name="Picture 2" descr="C:\Users\Monika\Desktop\MyData\Downloads\dno-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989138"/>
            <a:ext cx="3648075" cy="1944687"/>
          </a:xfrm>
          <a:noFill/>
        </p:spPr>
      </p:pic>
      <p:sp>
        <p:nvSpPr>
          <p:cNvPr id="9220" name="Zástupný symbol pro obsah 1"/>
          <p:cNvSpPr>
            <a:spLocks noGrp="1"/>
          </p:cNvSpPr>
          <p:nvPr>
            <p:ph sz="half" idx="2"/>
          </p:nvPr>
        </p:nvSpPr>
        <p:spPr>
          <a:xfrm>
            <a:off x="496888" y="1916113"/>
            <a:ext cx="4003675" cy="4176712"/>
          </a:xfrm>
        </p:spPr>
        <p:txBody>
          <a:bodyPr/>
          <a:lstStyle/>
          <a:p>
            <a:pPr>
              <a:defRPr/>
            </a:pPr>
            <a:r>
              <a:rPr lang="cs-CZ" dirty="0"/>
              <a:t>3. Připravíme si 8 osnovních prutů. Měly by mít stejnou délku, tj. asi 60cm. Dáme je do kříže 4 a 4. Dále nachystáme delší </a:t>
            </a:r>
            <a:r>
              <a:rPr lang="cs-CZ" dirty="0" err="1" smtClean="0"/>
              <a:t>opletkový</a:t>
            </a:r>
            <a:r>
              <a:rPr lang="cs-CZ" dirty="0" smtClean="0"/>
              <a:t> prut</a:t>
            </a:r>
            <a:r>
              <a:rPr lang="cs-CZ" dirty="0"/>
              <a:t>, který přehneme v půlce a založíme za první čtveřici, křížením pokračujeme dál. </a:t>
            </a: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 marL="0" indent="0">
              <a:buFont typeface="Arial" charset="0"/>
              <a:buNone/>
              <a:defRPr/>
            </a:pPr>
            <a:endParaRPr lang="cs-CZ" dirty="0" smtClean="0"/>
          </a:p>
        </p:txBody>
      </p:sp>
      <p:sp>
        <p:nvSpPr>
          <p:cNvPr id="2" name="Obdélník 7"/>
          <p:cNvSpPr>
            <a:spLocks noChangeArrowheads="1"/>
          </p:cNvSpPr>
          <p:nvPr/>
        </p:nvSpPr>
        <p:spPr bwMode="auto">
          <a:xfrm>
            <a:off x="1187450" y="6237288"/>
            <a:ext cx="63373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9222" name="Picture 2" descr="C:\Users\Monika\Desktop\MyData\Downloads\dno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76700"/>
            <a:ext cx="360045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713" y="609600"/>
            <a:ext cx="8326437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cs-CZ" sz="3600" dirty="0"/>
          </a:p>
        </p:txBody>
      </p:sp>
      <p:sp>
        <p:nvSpPr>
          <p:cNvPr id="1024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</p:txBody>
      </p:sp>
      <p:sp>
        <p:nvSpPr>
          <p:cNvPr id="10244" name="Zástupný symbol pro obsah 1"/>
          <p:cNvSpPr>
            <a:spLocks noGrp="1"/>
          </p:cNvSpPr>
          <p:nvPr>
            <p:ph sz="half" idx="2"/>
          </p:nvPr>
        </p:nvSpPr>
        <p:spPr>
          <a:xfrm>
            <a:off x="468313" y="1916113"/>
            <a:ext cx="3887787" cy="2881312"/>
          </a:xfrm>
        </p:spPr>
        <p:txBody>
          <a:bodyPr/>
          <a:lstStyle/>
          <a:p>
            <a:r>
              <a:rPr lang="cs-CZ" smtClean="0"/>
              <a:t>4. Opletek přes čtyři děláme 2 – 4 krát dokola /dle síly prutů/</a:t>
            </a:r>
          </a:p>
        </p:txBody>
      </p:sp>
      <p:sp>
        <p:nvSpPr>
          <p:cNvPr id="10245" name="Obdélník 7"/>
          <p:cNvSpPr>
            <a:spLocks noChangeArrowheads="1"/>
          </p:cNvSpPr>
          <p:nvPr/>
        </p:nvSpPr>
        <p:spPr bwMode="auto">
          <a:xfrm>
            <a:off x="1187450" y="6237288"/>
            <a:ext cx="63373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10246" name="Picture 2" descr="C:\Users\Monika\Desktop\MyData\Downloads\dno-03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16113"/>
            <a:ext cx="3522662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3" descr="C:\Users\Monika\Desktop\MyData\Downloads\dno-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978275"/>
            <a:ext cx="35226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cs-CZ" dirty="0" smtClean="0"/>
              <a:t>5. osnovní pruty rozdělíme po dvou a pleteme 2 – 3 krát dokola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 smtClean="0"/>
              <a:t>6. osnovní pruty rozdělíme po jednom</a:t>
            </a:r>
            <a:endParaRPr lang="cs-CZ" dirty="0"/>
          </a:p>
        </p:txBody>
      </p:sp>
      <p:sp>
        <p:nvSpPr>
          <p:cNvPr id="11269" name="Zástupný symbol pro zápatí 4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11270" name="Picture 2" descr="C:\Users\Monika\Desktop\MyData\Downloads\dno-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03413"/>
            <a:ext cx="338455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3" descr="C:\Users\Monika\Desktop\MyData\Downloads\dno-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54475"/>
            <a:ext cx="3389312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12291" name="Zástupný symbol pro obsah 2"/>
          <p:cNvSpPr>
            <a:spLocks noGrp="1"/>
          </p:cNvSpPr>
          <p:nvPr>
            <p:ph sz="half" idx="1"/>
          </p:nvPr>
        </p:nvSpPr>
        <p:spPr>
          <a:xfrm>
            <a:off x="4486275" y="476250"/>
            <a:ext cx="3648075" cy="5545138"/>
          </a:xfrm>
        </p:spPr>
        <p:txBody>
          <a:bodyPr/>
          <a:lstStyle/>
          <a:p>
            <a:endParaRPr lang="cs-CZ" smtClean="0"/>
          </a:p>
        </p:txBody>
      </p:sp>
      <p:sp>
        <p:nvSpPr>
          <p:cNvPr id="12292" name="Zástupný symbol pro obsah 3"/>
          <p:cNvSpPr>
            <a:spLocks noGrp="1"/>
          </p:cNvSpPr>
          <p:nvPr>
            <p:ph sz="half" idx="2"/>
          </p:nvPr>
        </p:nvSpPr>
        <p:spPr>
          <a:xfrm>
            <a:off x="496888" y="1196975"/>
            <a:ext cx="3638550" cy="4895850"/>
          </a:xfrm>
        </p:spPr>
        <p:txBody>
          <a:bodyPr/>
          <a:lstStyle/>
          <a:p>
            <a:r>
              <a:rPr lang="cs-CZ" smtClean="0"/>
              <a:t>7. dále pleteme do průměru asi 15 cm a několik koncových řad začneme více stahovat, aby se zvedly kraje</a:t>
            </a:r>
          </a:p>
        </p:txBody>
      </p:sp>
      <p:sp>
        <p:nvSpPr>
          <p:cNvPr id="12293" name="Zástupný symbol pro zápatí 4"/>
          <p:cNvSpPr>
            <a:spLocks noGrp="1"/>
          </p:cNvSpPr>
          <p:nvPr>
            <p:ph type="ftr" sz="quarter" idx="12"/>
          </p:nvPr>
        </p:nvSpPr>
        <p:spPr bwMode="auto">
          <a:xfrm>
            <a:off x="827088" y="6356350"/>
            <a:ext cx="6481762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12294" name="Picture 2" descr="C:\Users\Monika\Desktop\MyData\Downloads\290320122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549275"/>
            <a:ext cx="35274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3" descr="C:\Users\Monika\Desktop\MyData\Downloads\290320122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84538"/>
            <a:ext cx="3559175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4" descr="C:\Users\Monika\Desktop\MyData\Downloads\030420122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3463925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3315" name="Zástupný symbol pro obsah 2"/>
          <p:cNvSpPr>
            <a:spLocks noGrp="1"/>
          </p:cNvSpPr>
          <p:nvPr>
            <p:ph sz="half" idx="1"/>
          </p:nvPr>
        </p:nvSpPr>
        <p:spPr>
          <a:xfrm>
            <a:off x="4486275" y="620713"/>
            <a:ext cx="3648075" cy="5688012"/>
          </a:xfrm>
        </p:spPr>
        <p:txBody>
          <a:bodyPr/>
          <a:lstStyle/>
          <a:p>
            <a:endParaRPr lang="cs-CZ" smtClean="0"/>
          </a:p>
        </p:txBody>
      </p:sp>
      <p:sp>
        <p:nvSpPr>
          <p:cNvPr id="13316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mtClean="0"/>
              <a:t>8. nakonec  osnovní pruty svážeme mašlí a vše pečlivě zastřiháme</a:t>
            </a:r>
          </a:p>
        </p:txBody>
      </p:sp>
      <p:sp>
        <p:nvSpPr>
          <p:cNvPr id="13317" name="Zástupný symbol pro zápatí 4"/>
          <p:cNvSpPr>
            <a:spLocks noGrp="1"/>
          </p:cNvSpPr>
          <p:nvPr>
            <p:ph type="ftr" sz="quarter" idx="12"/>
          </p:nvPr>
        </p:nvSpPr>
        <p:spPr bwMode="auto">
          <a:xfrm>
            <a:off x="493713" y="6356350"/>
            <a:ext cx="7173912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13318" name="Picture 2" descr="C:\Users\Monika\Desktop\MyData\Downloads\030420122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924175"/>
            <a:ext cx="2376487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3" descr="C:\Users\Monika\Desktop\MyData\Downloads\030420122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052513"/>
            <a:ext cx="3944937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713" y="609600"/>
            <a:ext cx="4006850" cy="1066800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Ukázky žákovských prací</a:t>
            </a:r>
            <a:endParaRPr lang="cs-CZ" dirty="0"/>
          </a:p>
        </p:txBody>
      </p:sp>
      <p:sp>
        <p:nvSpPr>
          <p:cNvPr id="14339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smtClean="0"/>
          </a:p>
        </p:txBody>
      </p:sp>
      <p:sp>
        <p:nvSpPr>
          <p:cNvPr id="14340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Do košíčku můžeme zavěsit kraslici, nebo vložit jarní travičku</a:t>
            </a:r>
          </a:p>
        </p:txBody>
      </p:sp>
      <p:sp>
        <p:nvSpPr>
          <p:cNvPr id="14341" name="Zástupný symbol pro zápatí 4"/>
          <p:cNvSpPr>
            <a:spLocks noGrp="1"/>
          </p:cNvSpPr>
          <p:nvPr>
            <p:ph type="ftr" sz="quarter" idx="12"/>
          </p:nvPr>
        </p:nvSpPr>
        <p:spPr bwMode="auto">
          <a:xfrm>
            <a:off x="493713" y="6356350"/>
            <a:ext cx="7750175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  <p:pic>
        <p:nvPicPr>
          <p:cNvPr id="14342" name="Picture 2" descr="C:\Users\Monika\Desktop\MyData\Downloads\03042012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00150"/>
            <a:ext cx="3743325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3" descr="C:\Users\Monika\Desktop\MyData\Downloads\030420122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08920"/>
            <a:ext cx="39497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sah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[cit. 2012-03-09]. Dostupný pod licencí </a:t>
            </a:r>
            <a:r>
              <a:rPr lang="cs-CZ" dirty="0" err="1" smtClean="0"/>
              <a:t>Creative</a:t>
            </a:r>
            <a:r>
              <a:rPr lang="cs-CZ" dirty="0" smtClean="0"/>
              <a:t> </a:t>
            </a:r>
            <a:r>
              <a:rPr lang="cs-CZ" dirty="0" err="1" smtClean="0"/>
              <a:t>Commons</a:t>
            </a:r>
            <a:r>
              <a:rPr lang="cs-CZ" dirty="0" smtClean="0"/>
              <a:t> na WWW: </a:t>
            </a:r>
            <a:endParaRPr lang="cs-CZ" dirty="0" smtClean="0">
              <a:hlinkClick r:id="rId2"/>
            </a:endParaRPr>
          </a:p>
          <a:p>
            <a:r>
              <a:rPr lang="cs-CZ" dirty="0" smtClean="0">
                <a:hlinkClick r:id="rId2"/>
              </a:rPr>
              <a:t>http://www.tvorenicko.estranky.cz/fotoalbum/c_-navody-a-rady/pletene-dno---opletek-dvema/</a:t>
            </a:r>
            <a:endParaRPr lang="cs-CZ" dirty="0" smtClean="0"/>
          </a:p>
          <a:p>
            <a:r>
              <a:rPr lang="cs-CZ" dirty="0" smtClean="0"/>
              <a:t>Fotografie žákovských prací</a:t>
            </a:r>
          </a:p>
          <a:p>
            <a:endParaRPr lang="cs-CZ" dirty="0" smtClean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Použité materiály:</a:t>
            </a:r>
            <a:endParaRPr lang="cs-CZ" dirty="0"/>
          </a:p>
        </p:txBody>
      </p:sp>
      <p:sp>
        <p:nvSpPr>
          <p:cNvPr id="15364" name="Zástupný symbol pro zápatí 4"/>
          <p:cNvSpPr>
            <a:spLocks noGrp="1"/>
          </p:cNvSpPr>
          <p:nvPr>
            <p:ph type="ftr" sz="quarter" idx="15"/>
          </p:nvPr>
        </p:nvSpPr>
        <p:spPr bwMode="auto">
          <a:xfrm>
            <a:off x="1069975" y="6356350"/>
            <a:ext cx="6310313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cs-CZ" sz="900"/>
              <a:t>Autorem materiálu a všech jeho částí, není-li uvedeno jinak, je Mgr. Monika Březinová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444</Words>
  <Application>Microsoft Office PowerPoint</Application>
  <PresentationFormat>Předvádění na obrazovce (4:3)</PresentationFormat>
  <Paragraphs>70</Paragraphs>
  <Slides>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Tradeshow</vt:lpstr>
      <vt:lpstr>Snímek 1</vt:lpstr>
      <vt:lpstr>Velikonoční košíčky</vt:lpstr>
      <vt:lpstr>Velikonoční košíčky</vt:lpstr>
      <vt:lpstr>Snímek 4</vt:lpstr>
      <vt:lpstr>Snímek 5</vt:lpstr>
      <vt:lpstr>Snímek 6</vt:lpstr>
      <vt:lpstr>Snímek 7</vt:lpstr>
      <vt:lpstr>Ukázky žákovských prací</vt:lpstr>
      <vt:lpstr>Použité materiály: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Nejedlá</dc:creator>
  <cp:lastModifiedBy>Iva9889</cp:lastModifiedBy>
  <cp:revision>53</cp:revision>
  <dcterms:created xsi:type="dcterms:W3CDTF">2011-05-03T09:55:49Z</dcterms:created>
  <dcterms:modified xsi:type="dcterms:W3CDTF">2012-05-06T19:08:33Z</dcterms:modified>
</cp:coreProperties>
</file>