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9" r:id="rId1"/>
  </p:sldMasterIdLst>
  <p:notesMasterIdLst>
    <p:notesMasterId r:id="rId13"/>
  </p:notesMasterIdLst>
  <p:sldIdLst>
    <p:sldId id="267" r:id="rId2"/>
    <p:sldId id="269" r:id="rId3"/>
    <p:sldId id="256" r:id="rId4"/>
    <p:sldId id="257" r:id="rId5"/>
    <p:sldId id="258" r:id="rId6"/>
    <p:sldId id="260" r:id="rId7"/>
    <p:sldId id="261" r:id="rId8"/>
    <p:sldId id="268" r:id="rId9"/>
    <p:sldId id="262" r:id="rId10"/>
    <p:sldId id="259" r:id="rId11"/>
    <p:sldId id="270" r:id="rId12"/>
  </p:sldIdLst>
  <p:sldSz cx="9144000" cy="6858000" type="screen4x3"/>
  <p:notesSz cx="6858000" cy="9144000"/>
  <p:custShowLst>
    <p:custShow name="Vlastní prezentace 1" id="0">
      <p:sldLst>
        <p:sld r:id="rId9"/>
      </p:sldLst>
    </p:custShow>
  </p:custShow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8" end="10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9600B"/>
    <a:srgbClr val="157D38"/>
    <a:srgbClr val="DA2B08"/>
    <a:srgbClr val="66FFFF"/>
    <a:srgbClr val="C41E7D"/>
    <a:srgbClr val="2583BD"/>
    <a:srgbClr val="540CD6"/>
    <a:srgbClr val="2D74B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0" autoAdjust="0"/>
    <p:restoredTop sz="94660"/>
  </p:normalViewPr>
  <p:slideViewPr>
    <p:cSldViewPr>
      <p:cViewPr varScale="1">
        <p:scale>
          <a:sx n="74" d="100"/>
          <a:sy n="74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2A46D-FAD9-446A-A3F3-62BED4F14EB4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C3E90-DD03-4A10-B8F5-8D61AA0898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0734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EU Peníze školám	                                       Inovace ve vzdělávání na naší škole ZŠ Studánka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CE3F0C-6F7E-47DE-9D0A-0CA15508DF00}" type="datetime1">
              <a:rPr lang="cs-CZ"/>
              <a:pPr eaLnBrk="1" hangingPunct="1"/>
              <a:t>26.10.2011</a:t>
            </a:fld>
            <a:endParaRPr lang="cs-CZ"/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Autorem materiálu a všech jeho částí, není-li uvedeno jinak, je</a:t>
            </a:r>
          </a:p>
        </p:txBody>
      </p:sp>
      <p:sp>
        <p:nvSpPr>
          <p:cNvPr id="41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C3E90-DD03-4A10-B8F5-8D61AA089875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0208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8F41846F-458F-4A01-8A82-A622F8C488C1}" type="datetime1">
              <a:rPr lang="cs-CZ" smtClean="0"/>
              <a:pPr/>
              <a:t>26.10.2011</a:t>
            </a:fld>
            <a:endParaRPr lang="cs-CZ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6833A3E4-FA91-4424-B8FC-EC580D1B1C9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1A1D-0B38-4D1E-A8D4-561957A4A1E0}" type="datetime1">
              <a:rPr lang="cs-CZ" smtClean="0"/>
              <a:pPr/>
              <a:t>26.10.2011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A3E4-FA91-4424-B8FC-EC580D1B1C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0329-1B22-4EA7-9715-7FBD8BA66230}" type="datetime1">
              <a:rPr lang="cs-CZ" smtClean="0"/>
              <a:pPr/>
              <a:t>26.10.2011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A3E4-FA91-4424-B8FC-EC580D1B1C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D936-8D61-4D09-A6B7-45270115278B}" type="datetime1">
              <a:rPr lang="cs-CZ" smtClean="0"/>
              <a:pPr/>
              <a:t>26.10.2011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A3E4-FA91-4424-B8FC-EC580D1B1C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9A4844DC-727F-458C-B024-8F202FBCB18E}" type="datetime1">
              <a:rPr lang="cs-CZ" smtClean="0"/>
              <a:pPr/>
              <a:t>26.10.2011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6833A3E4-FA91-4424-B8FC-EC580D1B1C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1AB5-7420-45FF-AD41-3CE0CAC63221}" type="datetime1">
              <a:rPr lang="cs-CZ" smtClean="0"/>
              <a:pPr/>
              <a:t>26.10.2011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A3E4-FA91-4424-B8FC-EC580D1B1C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6F71-7C57-44F5-8C8B-9BF57307DC60}" type="datetime1">
              <a:rPr lang="cs-CZ" smtClean="0"/>
              <a:pPr/>
              <a:t>26.10.2011</a:t>
            </a:fld>
            <a:endParaRPr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6833A3E4-FA91-4424-B8FC-EC580D1B1C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D123-2DD4-4004-BBCB-0C2DF07848CE}" type="datetime1">
              <a:rPr lang="cs-CZ" smtClean="0"/>
              <a:pPr/>
              <a:t>26.10.2011</a:t>
            </a:fld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A3E4-FA91-4424-B8FC-EC580D1B1C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4500-4DD7-4051-B62A-FE8772A25FF9}" type="datetime1">
              <a:rPr lang="cs-CZ" smtClean="0"/>
              <a:pPr/>
              <a:t>26.10.2011</a:t>
            </a:fld>
            <a:endParaRPr lang="cs-CZ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A3E4-FA91-4424-B8FC-EC580D1B1C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7F92-0D64-4E51-9A97-E717DD3D01C3}" type="datetime1">
              <a:rPr lang="cs-CZ" smtClean="0"/>
              <a:pPr/>
              <a:t>26.10.2011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6833A3E4-FA91-4424-B8FC-EC580D1B1C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cs-CZ" sz="2000" smtClean="0"/>
              <a:t>Kliknutím na ikonu přidáte obrázek.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DA0-8C1E-4F84-9265-283BD3C45D7C}" type="datetime1">
              <a:rPr lang="cs-CZ" smtClean="0"/>
              <a:pPr/>
              <a:t>26.10.2011</a:t>
            </a:fld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A3E4-FA91-4424-B8FC-EC580D1B1C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F0656656-EA0E-46D9-BC37-0D51E1FD757A}" type="datetime1">
              <a:rPr lang="cs-CZ" smtClean="0"/>
              <a:pPr/>
              <a:t>26.10.2011</a:t>
            </a:fld>
            <a:endParaRPr lang="cs-CZ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cs-CZ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6833A3E4-FA91-4424-B8FC-EC580D1B1C9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ftr="0" dt="0"/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zápatí 4"/>
          <p:cNvSpPr>
            <a:spLocks noGrp="1"/>
          </p:cNvSpPr>
          <p:nvPr>
            <p:ph type="ftr" sz="quarter" idx="12"/>
          </p:nvPr>
        </p:nvSpPr>
        <p:spPr>
          <a:xfrm>
            <a:off x="2195736" y="5805264"/>
            <a:ext cx="4833938" cy="492125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dirty="0"/>
              <a:t>Autorem materiálu a všech jeho částí, není-li uvedeno jinak, je </a:t>
            </a:r>
            <a:r>
              <a:rPr lang="cs-CZ" sz="1400" dirty="0" smtClean="0"/>
              <a:t>Zuzana Řípová</a:t>
            </a:r>
            <a:endParaRPr lang="cs-CZ" sz="1400" dirty="0"/>
          </a:p>
        </p:txBody>
      </p:sp>
      <p:pic>
        <p:nvPicPr>
          <p:cNvPr id="2051" name="Obrázek 1" descr="logolinkII_bar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4"/>
            <a:ext cx="57626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7020272" y="60932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3" name="Rectangle 58"/>
          <p:cNvSpPr>
            <a:spLocks noChangeArrowheads="1"/>
          </p:cNvSpPr>
          <p:nvPr/>
        </p:nvSpPr>
        <p:spPr bwMode="auto">
          <a:xfrm>
            <a:off x="467544" y="2996951"/>
            <a:ext cx="84248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200" b="1" dirty="0" smtClean="0"/>
              <a:t>SADA č. VIII</a:t>
            </a:r>
          </a:p>
          <a:p>
            <a:pPr algn="ctr"/>
            <a:r>
              <a:rPr lang="cs-CZ" sz="1200" b="1" dirty="0" smtClean="0"/>
              <a:t>Identifikátor: </a:t>
            </a:r>
            <a:r>
              <a:rPr lang="cs-CZ" sz="1200" b="1" smtClean="0"/>
              <a:t>VY_32_INOVACE_SADA </a:t>
            </a:r>
            <a:r>
              <a:rPr lang="cs-CZ" sz="1200" b="1" smtClean="0"/>
              <a:t>VIII_</a:t>
            </a:r>
            <a:r>
              <a:rPr lang="cs-CZ" sz="1200" b="1" dirty="0" err="1" smtClean="0"/>
              <a:t>Čj</a:t>
            </a:r>
            <a:r>
              <a:rPr lang="cs-CZ" sz="1200" b="1" dirty="0" smtClean="0"/>
              <a:t>, DUM 5</a:t>
            </a:r>
            <a:endParaRPr lang="cs-CZ" sz="1200" b="1" dirty="0" smtClean="0"/>
          </a:p>
          <a:p>
            <a:pPr algn="ctr"/>
            <a:r>
              <a:rPr lang="cs-CZ" sz="1200" b="1" dirty="0" smtClean="0"/>
              <a:t>Vzdělávací oblast: Jazyk a jazyková komunikace</a:t>
            </a:r>
          </a:p>
          <a:p>
            <a:pPr algn="ctr"/>
            <a:r>
              <a:rPr lang="cs-CZ" sz="1200" b="1" dirty="0" smtClean="0"/>
              <a:t>Vzdělávací obor: Český jazyk</a:t>
            </a:r>
          </a:p>
          <a:p>
            <a:pPr eaLnBrk="0" hangingPunct="0"/>
            <a:endParaRPr lang="cs-CZ" sz="1200" dirty="0"/>
          </a:p>
        </p:txBody>
      </p:sp>
      <p:sp>
        <p:nvSpPr>
          <p:cNvPr id="2054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pic>
        <p:nvPicPr>
          <p:cNvPr id="2055" name="Picture 6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64"/>
          <p:cNvSpPr>
            <a:spLocks noChangeArrowheads="1"/>
          </p:cNvSpPr>
          <p:nvPr/>
        </p:nvSpPr>
        <p:spPr bwMode="auto">
          <a:xfrm>
            <a:off x="611188" y="1122363"/>
            <a:ext cx="6913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400" b="1" dirty="0"/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/>
        </p:nvGraphicFramePr>
        <p:xfrm>
          <a:off x="611188" y="1700213"/>
          <a:ext cx="6837362" cy="1097176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74" name="Rectangle 116"/>
          <p:cNvSpPr>
            <a:spLocks noChangeArrowheads="1"/>
          </p:cNvSpPr>
          <p:nvPr/>
        </p:nvSpPr>
        <p:spPr bwMode="auto">
          <a:xfrm>
            <a:off x="323056" y="3776262"/>
            <a:ext cx="842540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31083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7.Slova souznačná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Slova stejného </a:t>
            </a:r>
            <a:r>
              <a:rPr lang="cs-CZ" dirty="0">
                <a:latin typeface="Comic Sans MS" pitchFamily="66" charset="0"/>
              </a:rPr>
              <a:t>n</a:t>
            </a:r>
            <a:r>
              <a:rPr lang="cs-CZ" dirty="0" smtClean="0">
                <a:latin typeface="Comic Sans MS" pitchFamily="66" charset="0"/>
              </a:rPr>
              <a:t>ebo podobného významu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259632" y="26369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běžet - utíkat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259632" y="350100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omic Sans MS" pitchFamily="66" charset="0"/>
              </a:rPr>
              <a:t>h</a:t>
            </a:r>
            <a:r>
              <a:rPr lang="cs-CZ" dirty="0" smtClean="0">
                <a:latin typeface="Comic Sans MS" pitchFamily="66" charset="0"/>
              </a:rPr>
              <a:t>ezký - pěkný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7584" y="437439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omic Sans MS" pitchFamily="66" charset="0"/>
              </a:rPr>
              <a:t>s</a:t>
            </a:r>
            <a:r>
              <a:rPr lang="cs-CZ" dirty="0" smtClean="0">
                <a:latin typeface="Comic Sans MS" pitchFamily="66" charset="0"/>
              </a:rPr>
              <a:t>mát se – chechtat </a:t>
            </a:r>
            <a:r>
              <a:rPr lang="cs-CZ" dirty="0">
                <a:latin typeface="Comic Sans MS" pitchFamily="66" charset="0"/>
              </a:rPr>
              <a:t>s</a:t>
            </a:r>
            <a:r>
              <a:rPr lang="cs-CZ" dirty="0" smtClean="0">
                <a:latin typeface="Comic Sans MS" pitchFamily="66" charset="0"/>
              </a:rPr>
              <a:t>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A3E4-FA91-4424-B8FC-EC580D1B1C97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148064" y="26369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omic Sans MS" pitchFamily="66" charset="0"/>
              </a:rPr>
              <a:t>b</a:t>
            </a:r>
            <a:r>
              <a:rPr lang="cs-CZ" dirty="0" smtClean="0">
                <a:latin typeface="Comic Sans MS" pitchFamily="66" charset="0"/>
              </a:rPr>
              <a:t>ouchat - tlouct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123728" y="2453557"/>
            <a:ext cx="10081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2123728" y="3380625"/>
            <a:ext cx="1152128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1979712" y="4158073"/>
            <a:ext cx="1656184" cy="71078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6264188" y="2638648"/>
            <a:ext cx="1116124" cy="369332"/>
          </a:xfrm>
          <a:prstGeom prst="roundRect">
            <a:avLst/>
          </a:prstGeom>
          <a:solidFill>
            <a:srgbClr val="DA2B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5148064" y="3535384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omic Sans MS" pitchFamily="66" charset="0"/>
              </a:rPr>
              <a:t>t</a:t>
            </a:r>
            <a:r>
              <a:rPr lang="cs-CZ" sz="1600" dirty="0" smtClean="0">
                <a:latin typeface="Comic Sans MS" pitchFamily="66" charset="0"/>
              </a:rPr>
              <a:t>icho</a:t>
            </a:r>
            <a:r>
              <a:rPr lang="cs-CZ" sz="1600" dirty="0" smtClean="0"/>
              <a:t> - klid</a:t>
            </a:r>
            <a:endParaRPr lang="cs-CZ" sz="1600" dirty="0"/>
          </a:p>
        </p:txBody>
      </p:sp>
      <p:sp>
        <p:nvSpPr>
          <p:cNvPr id="16" name="Zaoblený obdélník 15"/>
          <p:cNvSpPr/>
          <p:nvPr/>
        </p:nvSpPr>
        <p:spPr>
          <a:xfrm>
            <a:off x="5976156" y="3518196"/>
            <a:ext cx="576064" cy="37293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5148064" y="43743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omic Sans MS" pitchFamily="66" charset="0"/>
              </a:rPr>
              <a:t>s</a:t>
            </a:r>
            <a:r>
              <a:rPr lang="cs-CZ" dirty="0" smtClean="0">
                <a:latin typeface="Comic Sans MS" pitchFamily="66" charset="0"/>
              </a:rPr>
              <a:t>tudený</a:t>
            </a:r>
            <a:r>
              <a:rPr lang="cs-CZ" dirty="0" smtClean="0"/>
              <a:t> - chladný</a:t>
            </a:r>
            <a:endParaRPr lang="cs-CZ" dirty="0"/>
          </a:p>
        </p:txBody>
      </p:sp>
      <p:sp>
        <p:nvSpPr>
          <p:cNvPr id="19" name="Zaoblený obdélník 18"/>
          <p:cNvSpPr/>
          <p:nvPr/>
        </p:nvSpPr>
        <p:spPr>
          <a:xfrm>
            <a:off x="6318194" y="4379332"/>
            <a:ext cx="1008112" cy="369332"/>
          </a:xfrm>
          <a:prstGeom prst="roundRect">
            <a:avLst/>
          </a:prstGeom>
          <a:solidFill>
            <a:srgbClr val="157D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2839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6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6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6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6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6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6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6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6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6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6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6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6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5373216"/>
            <a:ext cx="7772400" cy="424080"/>
          </a:xfrm>
        </p:spPr>
        <p:txBody>
          <a:bodyPr/>
          <a:lstStyle/>
          <a:p>
            <a:r>
              <a:rPr lang="cs-CZ" sz="1200" dirty="0"/>
              <a:t>Autorem materiálu a všech jeho částí, není-li uvedeno jinak, je Zuzana Řípová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566952"/>
          </a:xfrm>
        </p:spPr>
        <p:txBody>
          <a:bodyPr>
            <a:normAutofit/>
          </a:bodyPr>
          <a:lstStyle/>
          <a:p>
            <a:pPr algn="l"/>
            <a:r>
              <a:rPr lang="cs-CZ" sz="1200" dirty="0" smtClean="0"/>
              <a:t>Obrazový materiál: </a:t>
            </a:r>
          </a:p>
          <a:p>
            <a:pPr algn="l"/>
            <a:r>
              <a:rPr lang="cs-CZ" sz="1200" dirty="0" smtClean="0"/>
              <a:t>[cit. 2011-09-04].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WWW:klipart Microsoft Office </a:t>
            </a:r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33A3E4-FA91-4424-B8FC-EC580D1B1C97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cs-CZ" sz="1900" b="1" dirty="0"/>
          </a:p>
          <a:p>
            <a:pPr algn="ctr"/>
            <a:endParaRPr lang="cs-CZ" sz="1900" dirty="0"/>
          </a:p>
          <a:p>
            <a:r>
              <a:rPr lang="cs-CZ" sz="1900" b="1" dirty="0"/>
              <a:t>Název: Význam slov</a:t>
            </a:r>
            <a:endParaRPr lang="cs-CZ" sz="1900" dirty="0"/>
          </a:p>
          <a:p>
            <a:r>
              <a:rPr lang="cs-CZ" sz="1900" b="1" dirty="0"/>
              <a:t>Autor: Zuzana Řípová</a:t>
            </a:r>
            <a:endParaRPr lang="cs-CZ" sz="1900" dirty="0"/>
          </a:p>
          <a:p>
            <a:r>
              <a:rPr lang="cs-CZ" sz="1900" b="1" dirty="0"/>
              <a:t>Stručná anotace: Výuková prezentace </a:t>
            </a:r>
            <a:r>
              <a:rPr lang="cs-CZ" sz="1900" b="1" dirty="0" smtClean="0"/>
              <a:t>pro 3.ročník</a:t>
            </a:r>
          </a:p>
          <a:p>
            <a:r>
              <a:rPr lang="cs-CZ" sz="1900" b="1" dirty="0" smtClean="0"/>
              <a:t>Metodické </a:t>
            </a:r>
            <a:r>
              <a:rPr lang="cs-CZ" sz="1900" b="1" dirty="0"/>
              <a:t>zhodnocení</a:t>
            </a:r>
            <a:r>
              <a:rPr lang="cs-CZ" sz="1900" b="1" dirty="0" smtClean="0"/>
              <a:t>: Žák se seznámí </a:t>
            </a:r>
            <a:r>
              <a:rPr lang="cs-CZ" sz="1900" b="1" dirty="0"/>
              <a:t>s jednotlivými kategoriemi významů slov a </a:t>
            </a:r>
            <a:r>
              <a:rPr lang="cs-CZ" sz="1900" b="1" dirty="0" smtClean="0"/>
              <a:t>učí se je využívat v českém </a:t>
            </a:r>
            <a:r>
              <a:rPr lang="cs-CZ" sz="1900" b="1" dirty="0"/>
              <a:t>jazyce</a:t>
            </a:r>
          </a:p>
          <a:p>
            <a:r>
              <a:rPr lang="cs-CZ" sz="1900" b="1" dirty="0" err="1" smtClean="0"/>
              <a:t>Odpilotováno</a:t>
            </a:r>
            <a:r>
              <a:rPr lang="cs-CZ" sz="1900" b="1" dirty="0" smtClean="0"/>
              <a:t>: 14.9.2011 ve 4.A</a:t>
            </a:r>
          </a:p>
          <a:p>
            <a:endParaRPr lang="cs-CZ" sz="1900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A3E4-FA91-4424-B8FC-EC580D1B1C97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2109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512168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Význam slov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6872808" cy="3384376"/>
          </a:xfrm>
        </p:spPr>
        <p:txBody>
          <a:bodyPr>
            <a:noAutofit/>
          </a:bodyPr>
          <a:lstStyle/>
          <a:p>
            <a:pPr marL="514350" lvl="1" indent="-514350" algn="just"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cs-CZ" sz="3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Slova </a:t>
            </a:r>
            <a:r>
              <a:rPr lang="cs-CZ" sz="3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jednoznačná</a:t>
            </a:r>
          </a:p>
          <a:p>
            <a:pPr marL="514350" lvl="1" indent="-514350" algn="just"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cs-CZ" sz="3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Slova mnohoznačná</a:t>
            </a:r>
          </a:p>
          <a:p>
            <a:pPr marL="514350" lvl="1" indent="-514350" algn="just"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cs-CZ" sz="3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Slova </a:t>
            </a:r>
            <a:r>
              <a:rPr lang="cs-CZ" sz="3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nadřazená a </a:t>
            </a:r>
            <a:r>
              <a:rPr lang="cs-CZ" sz="3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podřazená</a:t>
            </a:r>
          </a:p>
          <a:p>
            <a:pPr marL="514350" lvl="1" indent="-514350" algn="just"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cs-CZ" sz="3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Slova protikladná</a:t>
            </a:r>
          </a:p>
          <a:p>
            <a:pPr marL="514350" lvl="1" indent="-514350" algn="just"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cs-CZ" sz="3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Slova s citovým zabarvením</a:t>
            </a:r>
          </a:p>
          <a:p>
            <a:pPr marL="514350" lvl="1" indent="-514350" algn="just"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cs-CZ" sz="3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Slova spisovná a nespisovná</a:t>
            </a:r>
          </a:p>
          <a:p>
            <a:pPr marL="514350" lvl="1" indent="-514350" algn="just"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cs-CZ" sz="3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Slova souznačná</a:t>
            </a:r>
            <a:endParaRPr lang="cs-CZ" sz="3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3845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1.Slova jednoznačná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720079"/>
          </a:xfrm>
        </p:spPr>
        <p:txBody>
          <a:bodyPr/>
          <a:lstStyle/>
          <a:p>
            <a:pPr algn="ctr"/>
            <a:r>
              <a:rPr lang="cs-CZ" dirty="0">
                <a:latin typeface="Comic Sans MS" pitchFamily="66" charset="0"/>
              </a:rPr>
              <a:t>m</a:t>
            </a:r>
            <a:r>
              <a:rPr lang="cs-CZ" dirty="0" smtClean="0">
                <a:latin typeface="Comic Sans MS" pitchFamily="66" charset="0"/>
              </a:rPr>
              <a:t>ají pouze jeden význam</a:t>
            </a:r>
          </a:p>
          <a:p>
            <a:pPr marL="182880" indent="0">
              <a:buNone/>
            </a:pPr>
            <a:endParaRPr lang="cs-CZ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24490" y="335325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tučňák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01742"/>
            <a:ext cx="1673932" cy="125544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914115"/>
            <a:ext cx="1800200" cy="124307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933485" y="3356992"/>
            <a:ext cx="916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poušť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914115"/>
            <a:ext cx="1657433" cy="124307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516216" y="335325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tulipán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A3E4-FA91-4424-B8FC-EC580D1B1C97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915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2.Slova mnohoznačná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pPr algn="ctr"/>
            <a:r>
              <a:rPr lang="cs-CZ" dirty="0">
                <a:latin typeface="Comic Sans MS" pitchFamily="66" charset="0"/>
              </a:rPr>
              <a:t>m</a:t>
            </a:r>
            <a:r>
              <a:rPr lang="cs-CZ" dirty="0" smtClean="0">
                <a:latin typeface="Comic Sans MS" pitchFamily="66" charset="0"/>
              </a:rPr>
              <a:t>ají více významů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5576" y="292494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houba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 flipH="1">
            <a:off x="3707904" y="29249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kohoutek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634134" y="29249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koruna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A3E4-FA91-4424-B8FC-EC580D1B1C97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1028" name="Picture 4" descr="C:\Users\ucitel\AppData\Local\Microsoft\Windows\Temporary Internet Files\Content.IE5\AM1I8PN9\MC9003401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86" y="3909930"/>
            <a:ext cx="1152128" cy="817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citel\AppData\Local\Microsoft\Windows\Temporary Internet Files\Content.IE5\K0O7W0UI\MC90019166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86" y="5140124"/>
            <a:ext cx="967642" cy="927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citel\AppData\Local\Microsoft\Windows\Temporary Internet Files\Content.IE5\AM1I8PN9\MC90044175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85" y="3814796"/>
            <a:ext cx="912978" cy="912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citel\AppData\Local\Microsoft\Windows\Temporary Internet Files\Content.IE5\K0O7W0UI\MC90019228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01" y="5194747"/>
            <a:ext cx="833955" cy="873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citel\AppData\Local\Microsoft\Windows\Temporary Internet Files\Content.IE5\S7687CZ2\MC90043214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447" y="4318852"/>
            <a:ext cx="790777" cy="785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citel\AppData\Local\Microsoft\Windows\Temporary Internet Files\Content.IE5\AM1I8PN9\MC90019400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01" y="5304547"/>
            <a:ext cx="1162745" cy="924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citel\AppData\Local\Microsoft\Windows\Temporary Internet Files\Content.IE5\K0O7W0UI\MC90043721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03" y="3436066"/>
            <a:ext cx="756739" cy="757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 8"/>
          <p:cNvSpPr/>
          <p:nvPr/>
        </p:nvSpPr>
        <p:spPr>
          <a:xfrm>
            <a:off x="661999" y="3822786"/>
            <a:ext cx="126506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658416" y="5301208"/>
            <a:ext cx="1249288" cy="914400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3658530" y="3801784"/>
            <a:ext cx="1321296" cy="1034136"/>
          </a:xfrm>
          <a:prstGeom prst="ellipse">
            <a:avLst/>
          </a:prstGeom>
          <a:solidFill>
            <a:srgbClr val="C41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3637688" y="5125444"/>
            <a:ext cx="1321296" cy="914400"/>
          </a:xfrm>
          <a:prstGeom prst="ellipse">
            <a:avLst/>
          </a:prstGeom>
          <a:solidFill>
            <a:srgbClr val="157D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6516216" y="3344584"/>
            <a:ext cx="134253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6775890" y="4318852"/>
            <a:ext cx="848334" cy="8502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6595951" y="5301208"/>
            <a:ext cx="1360425" cy="927601"/>
          </a:xfrm>
          <a:prstGeom prst="ellipse">
            <a:avLst/>
          </a:prstGeom>
          <a:solidFill>
            <a:srgbClr val="F960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218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Comic Sans MS" pitchFamily="66" charset="0"/>
              </a:rPr>
              <a:t>3.Slova nadřazená a podřazená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algn="ctr"/>
            <a:r>
              <a:rPr lang="cs-CZ" dirty="0" smtClean="0">
                <a:latin typeface="Comic Sans MS" pitchFamily="66" charset="0"/>
              </a:rPr>
              <a:t>nábytek – židle, stůl, knihovna, křeslo</a:t>
            </a:r>
          </a:p>
          <a:p>
            <a:pPr algn="ctr"/>
            <a:endParaRPr lang="cs-CZ" dirty="0" smtClean="0">
              <a:latin typeface="Comic Sans MS" pitchFamily="66" charset="0"/>
            </a:endParaRPr>
          </a:p>
          <a:p>
            <a:pPr algn="ctr"/>
            <a:r>
              <a:rPr lang="cs-CZ" dirty="0" smtClean="0">
                <a:latin typeface="Comic Sans MS" pitchFamily="66" charset="0"/>
              </a:rPr>
              <a:t>domácí zvířata – pes, kočka, koza, králík, kuře</a:t>
            </a:r>
          </a:p>
          <a:p>
            <a:pPr algn="ctr"/>
            <a:endParaRPr lang="cs-CZ" dirty="0" smtClean="0">
              <a:latin typeface="Comic Sans MS" pitchFamily="66" charset="0"/>
            </a:endParaRPr>
          </a:p>
          <a:p>
            <a:pPr algn="ctr"/>
            <a:r>
              <a:rPr lang="cs-CZ" dirty="0">
                <a:latin typeface="Comic Sans MS" pitchFamily="66" charset="0"/>
              </a:rPr>
              <a:t>s</a:t>
            </a:r>
            <a:r>
              <a:rPr lang="cs-CZ" dirty="0" smtClean="0">
                <a:latin typeface="Comic Sans MS" pitchFamily="66" charset="0"/>
              </a:rPr>
              <a:t>větadíly – Evropa, Amerika, Afrika, Asie,      </a:t>
            </a:r>
          </a:p>
          <a:p>
            <a:pPr marL="182880" indent="0" algn="ctr">
              <a:buNone/>
            </a:pPr>
            <a:r>
              <a:rPr lang="cs-CZ" dirty="0" smtClean="0">
                <a:latin typeface="Comic Sans MS" pitchFamily="66" charset="0"/>
              </a:rPr>
              <a:t>                    Austrálie, Antarktida, Arktida</a:t>
            </a:r>
            <a:endParaRPr lang="cs-CZ" dirty="0">
              <a:latin typeface="Comic Sans MS" pitchFamily="66" charset="0"/>
            </a:endParaRPr>
          </a:p>
          <a:p>
            <a:pPr algn="ctr"/>
            <a:endParaRPr lang="cs-CZ" dirty="0">
              <a:latin typeface="Comic Sans MS" pitchFamily="66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A3E4-FA91-4424-B8FC-EC580D1B1C97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3377140" y="2564904"/>
            <a:ext cx="4464496" cy="504056"/>
          </a:xfrm>
          <a:prstGeom prst="roundRect">
            <a:avLst/>
          </a:prstGeom>
          <a:solidFill>
            <a:srgbClr val="540C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3779912" y="3501008"/>
            <a:ext cx="4896544" cy="504056"/>
          </a:xfrm>
          <a:prstGeom prst="roundRect">
            <a:avLst/>
          </a:prstGeom>
          <a:solidFill>
            <a:srgbClr val="2D74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3219670" y="4293096"/>
            <a:ext cx="5328592" cy="936104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822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6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6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6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4.Slova protikladná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Slova opačného významu</a:t>
            </a:r>
          </a:p>
          <a:p>
            <a:pPr marL="182880" indent="0">
              <a:buNone/>
            </a:pPr>
            <a:endParaRPr lang="cs-CZ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9592" y="306896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omic Sans MS" pitchFamily="66" charset="0"/>
              </a:rPr>
              <a:t>č</a:t>
            </a:r>
            <a:r>
              <a:rPr lang="cs-CZ" sz="2400" dirty="0" smtClean="0">
                <a:latin typeface="Comic Sans MS" pitchFamily="66" charset="0"/>
              </a:rPr>
              <a:t>erná - bílá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429946" y="306896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den - noc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003641" y="306896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ostrý - tupý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11560" y="387585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omic Sans MS" pitchFamily="66" charset="0"/>
              </a:rPr>
              <a:t>r</a:t>
            </a:r>
            <a:r>
              <a:rPr lang="cs-CZ" sz="2400" dirty="0" smtClean="0">
                <a:latin typeface="Comic Sans MS" pitchFamily="66" charset="0"/>
              </a:rPr>
              <a:t>ychlý - pomalý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599892" y="387585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omic Sans MS" pitchFamily="66" charset="0"/>
              </a:rPr>
              <a:t>l</a:t>
            </a:r>
            <a:r>
              <a:rPr lang="cs-CZ" sz="2400" dirty="0" smtClean="0">
                <a:latin typeface="Comic Sans MS" pitchFamily="66" charset="0"/>
              </a:rPr>
              <a:t>ed - voda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387666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omic Sans MS" pitchFamily="66" charset="0"/>
              </a:rPr>
              <a:t>s</a:t>
            </a:r>
            <a:r>
              <a:rPr lang="cs-CZ" sz="2400" dirty="0" smtClean="0">
                <a:latin typeface="Comic Sans MS" pitchFamily="66" charset="0"/>
              </a:rPr>
              <a:t>ever - jih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A3E4-FA91-4424-B8FC-EC580D1B1C97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97249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6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1203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Comic Sans MS" pitchFamily="66" charset="0"/>
              </a:rPr>
              <a:t>5.Slova spisovná a nespisovná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cs-CZ" dirty="0">
                <a:latin typeface="Comic Sans MS" pitchFamily="66" charset="0"/>
              </a:rPr>
              <a:t>h</a:t>
            </a:r>
            <a:r>
              <a:rPr lang="cs-CZ" dirty="0" smtClean="0">
                <a:latin typeface="Comic Sans MS" pitchFamily="66" charset="0"/>
              </a:rPr>
              <a:t>afan – pes				ségra - sestra</a:t>
            </a:r>
          </a:p>
          <a:p>
            <a:endParaRPr lang="cs-CZ" dirty="0">
              <a:latin typeface="Comic Sans MS" pitchFamily="66" charset="0"/>
            </a:endParaRPr>
          </a:p>
          <a:p>
            <a:r>
              <a:rPr lang="cs-CZ" dirty="0" err="1">
                <a:latin typeface="Comic Sans MS" pitchFamily="66" charset="0"/>
              </a:rPr>
              <a:t>b</a:t>
            </a:r>
            <a:r>
              <a:rPr lang="cs-CZ" dirty="0" err="1" smtClean="0">
                <a:latin typeface="Comic Sans MS" pitchFamily="66" charset="0"/>
              </a:rPr>
              <a:t>ábina</a:t>
            </a:r>
            <a:r>
              <a:rPr lang="cs-CZ" dirty="0" smtClean="0">
                <a:latin typeface="Comic Sans MS" pitchFamily="66" charset="0"/>
              </a:rPr>
              <a:t> – babička			</a:t>
            </a:r>
            <a:r>
              <a:rPr lang="cs-CZ" dirty="0" err="1" smtClean="0">
                <a:latin typeface="Comic Sans MS" pitchFamily="66" charset="0"/>
              </a:rPr>
              <a:t>milej</a:t>
            </a:r>
            <a:r>
              <a:rPr lang="cs-CZ" dirty="0" smtClean="0">
                <a:latin typeface="Comic Sans MS" pitchFamily="66" charset="0"/>
              </a:rPr>
              <a:t> - milý</a:t>
            </a:r>
          </a:p>
          <a:p>
            <a:endParaRPr lang="cs-CZ" dirty="0">
              <a:latin typeface="Comic Sans MS" pitchFamily="66" charset="0"/>
            </a:endParaRPr>
          </a:p>
          <a:p>
            <a:r>
              <a:rPr lang="cs-CZ" dirty="0" err="1">
                <a:latin typeface="Comic Sans MS" pitchFamily="66" charset="0"/>
              </a:rPr>
              <a:t>v</a:t>
            </a:r>
            <a:r>
              <a:rPr lang="cs-CZ" dirty="0" err="1" smtClean="0">
                <a:latin typeface="Comic Sans MS" pitchFamily="66" charset="0"/>
              </a:rPr>
              <a:t>ejtah</a:t>
            </a:r>
            <a:r>
              <a:rPr lang="cs-CZ" dirty="0" smtClean="0">
                <a:latin typeface="Comic Sans MS" pitchFamily="66" charset="0"/>
              </a:rPr>
              <a:t> – výtah			von - on</a:t>
            </a:r>
          </a:p>
          <a:p>
            <a:endParaRPr lang="cs-CZ" dirty="0">
              <a:latin typeface="Comic Sans MS" pitchFamily="66" charset="0"/>
            </a:endParaRPr>
          </a:p>
          <a:p>
            <a:r>
              <a:rPr lang="cs-CZ" dirty="0" err="1">
                <a:latin typeface="Comic Sans MS" pitchFamily="66" charset="0"/>
              </a:rPr>
              <a:t>b</a:t>
            </a:r>
            <a:r>
              <a:rPr lang="cs-CZ" dirty="0" err="1" smtClean="0">
                <a:latin typeface="Comic Sans MS" pitchFamily="66" charset="0"/>
              </a:rPr>
              <a:t>ejt</a:t>
            </a:r>
            <a:r>
              <a:rPr lang="cs-CZ" dirty="0" smtClean="0">
                <a:latin typeface="Comic Sans MS" pitchFamily="66" charset="0"/>
              </a:rPr>
              <a:t> – být				</a:t>
            </a:r>
            <a:r>
              <a:rPr lang="cs-CZ" dirty="0" err="1" smtClean="0">
                <a:latin typeface="Comic Sans MS" pitchFamily="66" charset="0"/>
              </a:rPr>
              <a:t>divnej</a:t>
            </a:r>
            <a:r>
              <a:rPr lang="cs-CZ" dirty="0" smtClean="0">
                <a:latin typeface="Comic Sans MS" pitchFamily="66" charset="0"/>
              </a:rPr>
              <a:t> - divný		</a:t>
            </a:r>
          </a:p>
          <a:p>
            <a:r>
              <a:rPr lang="cs-CZ" dirty="0" err="1" smtClean="0">
                <a:latin typeface="Comic Sans MS" pitchFamily="66" charset="0"/>
              </a:rPr>
              <a:t>vodpoledne</a:t>
            </a:r>
            <a:r>
              <a:rPr lang="cs-CZ" dirty="0" smtClean="0">
                <a:latin typeface="Comic Sans MS" pitchFamily="66" charset="0"/>
              </a:rPr>
              <a:t> – odpoledne		</a:t>
            </a:r>
            <a:r>
              <a:rPr lang="cs-CZ" dirty="0" err="1" smtClean="0">
                <a:latin typeface="Comic Sans MS" pitchFamily="66" charset="0"/>
              </a:rPr>
              <a:t>vosum</a:t>
            </a:r>
            <a:r>
              <a:rPr lang="cs-CZ" dirty="0" smtClean="0">
                <a:latin typeface="Comic Sans MS" pitchFamily="66" charset="0"/>
              </a:rPr>
              <a:t> - osm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A3E4-FA91-4424-B8FC-EC580D1B1C97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2195736" y="1628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2287249" y="2543200"/>
            <a:ext cx="1522141" cy="80216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2411760" y="3313584"/>
            <a:ext cx="1224135" cy="914400"/>
          </a:xfrm>
          <a:prstGeom prst="ellipse">
            <a:avLst/>
          </a:prstGeom>
          <a:solidFill>
            <a:srgbClr val="C41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1862571" y="4293096"/>
            <a:ext cx="1413285" cy="85084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3203848" y="5013176"/>
            <a:ext cx="1728192" cy="914400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7153740" y="1700808"/>
            <a:ext cx="1223527" cy="770384"/>
          </a:xfrm>
          <a:prstGeom prst="ellipse">
            <a:avLst/>
          </a:prstGeom>
          <a:solidFill>
            <a:srgbClr val="DA2B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7020272" y="2471192"/>
            <a:ext cx="914400" cy="914400"/>
          </a:xfrm>
          <a:prstGeom prst="ellipse">
            <a:avLst/>
          </a:prstGeom>
          <a:solidFill>
            <a:srgbClr val="157D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6802998" y="3417235"/>
            <a:ext cx="914400" cy="914400"/>
          </a:xfrm>
          <a:prstGeom prst="ellipse">
            <a:avLst/>
          </a:prstGeom>
          <a:solidFill>
            <a:srgbClr val="F960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7283390" y="420188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7344545" y="5216825"/>
            <a:ext cx="792089" cy="70473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7810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188096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Comic Sans MS" pitchFamily="66" charset="0"/>
              </a:rPr>
              <a:t>6.Slova s citovým zabarvením</a:t>
            </a:r>
            <a:br>
              <a:rPr lang="cs-CZ" dirty="0" smtClean="0">
                <a:latin typeface="Comic Sans MS" pitchFamily="66" charset="0"/>
              </a:rPr>
            </a:b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/>
          <a:lstStyle/>
          <a:p>
            <a:endParaRPr lang="cs-CZ" dirty="0" smtClean="0">
              <a:latin typeface="Comic Sans MS" pitchFamily="66" charset="0"/>
            </a:endParaRPr>
          </a:p>
          <a:p>
            <a:endParaRPr lang="cs-CZ" dirty="0" smtClean="0">
              <a:latin typeface="Comic Sans MS" pitchFamily="66" charset="0"/>
            </a:endParaRPr>
          </a:p>
          <a:p>
            <a:r>
              <a:rPr lang="cs-CZ" sz="3600" dirty="0" smtClean="0">
                <a:latin typeface="Comic Sans MS" pitchFamily="66" charset="0"/>
              </a:rPr>
              <a:t>lichotivá</a:t>
            </a:r>
          </a:p>
          <a:p>
            <a:endParaRPr lang="cs-CZ" dirty="0">
              <a:latin typeface="Comic Sans MS" pitchFamily="66" charset="0"/>
            </a:endParaRPr>
          </a:p>
          <a:p>
            <a:endParaRPr lang="cs-CZ" dirty="0" smtClean="0">
              <a:latin typeface="Comic Sans MS" pitchFamily="66" charset="0"/>
            </a:endParaRPr>
          </a:p>
          <a:p>
            <a:endParaRPr lang="cs-CZ" dirty="0">
              <a:latin typeface="Comic Sans MS" pitchFamily="66" charset="0"/>
            </a:endParaRPr>
          </a:p>
          <a:p>
            <a:endParaRPr lang="cs-CZ" dirty="0" smtClean="0">
              <a:latin typeface="Comic Sans MS" pitchFamily="66" charset="0"/>
            </a:endParaRPr>
          </a:p>
          <a:p>
            <a:r>
              <a:rPr lang="cs-CZ" sz="3600" dirty="0">
                <a:latin typeface="Comic Sans MS" pitchFamily="66" charset="0"/>
              </a:rPr>
              <a:t>hanlivá</a:t>
            </a:r>
          </a:p>
          <a:p>
            <a:endParaRPr lang="cs-CZ" dirty="0">
              <a:latin typeface="Comic Sans MS" pitchFamily="66" charset="0"/>
            </a:endParaRPr>
          </a:p>
          <a:p>
            <a:endParaRPr lang="cs-CZ" dirty="0" smtClean="0">
              <a:latin typeface="Comic Sans MS" pitchFamily="66" charset="0"/>
            </a:endParaRPr>
          </a:p>
          <a:p>
            <a:endParaRPr lang="cs-CZ" dirty="0">
              <a:latin typeface="Comic Sans MS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058819" y="254752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Comic Sans MS" pitchFamily="66" charset="0"/>
              </a:rPr>
              <a:t>p</a:t>
            </a:r>
            <a:r>
              <a:rPr lang="cs-CZ" sz="2400" dirty="0" err="1" smtClean="0">
                <a:latin typeface="Comic Sans MS" pitchFamily="66" charset="0"/>
              </a:rPr>
              <a:t>olívečka</a:t>
            </a:r>
            <a:r>
              <a:rPr lang="cs-CZ" sz="2400" dirty="0" smtClean="0">
                <a:latin typeface="Comic Sans MS" pitchFamily="66" charset="0"/>
              </a:rPr>
              <a:t>, </a:t>
            </a:r>
            <a:r>
              <a:rPr lang="cs-CZ" sz="2400" dirty="0" err="1" smtClean="0">
                <a:latin typeface="Comic Sans MS" pitchFamily="66" charset="0"/>
              </a:rPr>
              <a:t>tetinka</a:t>
            </a:r>
            <a:r>
              <a:rPr lang="cs-CZ" sz="2400" dirty="0" smtClean="0">
                <a:latin typeface="Comic Sans MS" pitchFamily="66" charset="0"/>
              </a:rPr>
              <a:t>, pejsánek, slečinka 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81300" y="4797152"/>
            <a:ext cx="5832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omic Sans MS" pitchFamily="66" charset="0"/>
              </a:rPr>
              <a:t>d</a:t>
            </a:r>
            <a:r>
              <a:rPr lang="cs-CZ" sz="2400" dirty="0" smtClean="0">
                <a:latin typeface="Comic Sans MS" pitchFamily="66" charset="0"/>
              </a:rPr>
              <a:t>ědek, babizna, nemehlo, psisko </a:t>
            </a:r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3A3E4-FA91-4424-B8FC-EC580D1B1C97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106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319</Words>
  <Application>Microsoft Office PowerPoint</Application>
  <PresentationFormat>Předvádění na obrazovce (4:3)</PresentationFormat>
  <Paragraphs>105</Paragraphs>
  <Slides>11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  <vt:variant>
        <vt:lpstr>Vlastní prezentace</vt:lpstr>
      </vt:variant>
      <vt:variant>
        <vt:i4>1</vt:i4>
      </vt:variant>
    </vt:vector>
  </HeadingPairs>
  <TitlesOfParts>
    <vt:vector size="13" baseType="lpstr">
      <vt:lpstr>Carnival</vt:lpstr>
      <vt:lpstr>Snímek 1</vt:lpstr>
      <vt:lpstr>Snímek 2</vt:lpstr>
      <vt:lpstr>Význam slov</vt:lpstr>
      <vt:lpstr>1.Slova jednoznačná</vt:lpstr>
      <vt:lpstr>2.Slova mnohoznačná</vt:lpstr>
      <vt:lpstr>3.Slova nadřazená a podřazená</vt:lpstr>
      <vt:lpstr>4.Slova protikladná</vt:lpstr>
      <vt:lpstr>5.Slova spisovná a nespisovná</vt:lpstr>
      <vt:lpstr>6.Slova s citovým zabarvením </vt:lpstr>
      <vt:lpstr>7.Slova souznačná</vt:lpstr>
      <vt:lpstr>Autorem materiálu a všech jeho částí, není-li uvedeno jinak, je Zuzana Řípová</vt:lpstr>
      <vt:lpstr>Vlastní prezentace 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Význam slov</dc:title>
  <dc:creator>ucitel</dc:creator>
  <cp:lastModifiedBy>Iva9889</cp:lastModifiedBy>
  <cp:revision>44</cp:revision>
  <dcterms:created xsi:type="dcterms:W3CDTF">2011-09-14T15:23:30Z</dcterms:created>
  <dcterms:modified xsi:type="dcterms:W3CDTF">2011-10-26T17:49:23Z</dcterms:modified>
</cp:coreProperties>
</file>