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66" r:id="rId2"/>
    <p:sldId id="256" r:id="rId3"/>
    <p:sldId id="260" r:id="rId4"/>
    <p:sldId id="257" r:id="rId5"/>
    <p:sldId id="267" r:id="rId6"/>
    <p:sldId id="258" r:id="rId7"/>
    <p:sldId id="259" r:id="rId8"/>
    <p:sldId id="261" r:id="rId9"/>
    <p:sldId id="262" r:id="rId10"/>
    <p:sldId id="26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D91"/>
    <a:srgbClr val="0033CC"/>
    <a:srgbClr val="00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6B31B-6422-40A2-B47C-009B1148DF15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533BF-1B90-46D8-9DB3-BCF5E6FB232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79838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54C07A-B902-48D0-AE20-A8EF41174BE1}" type="datetime1">
              <a:rPr lang="cs-CZ">
                <a:solidFill>
                  <a:prstClr val="black"/>
                </a:solidFill>
              </a:rPr>
              <a:pPr eaLnBrk="1" hangingPunct="1"/>
              <a:t>8.5.2012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92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pPr>
              <a:defRPr/>
            </a:pPr>
            <a:fld id="{26CDF68C-AB00-420C-A10D-65E5AA680148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2C0732-61C7-40BF-B826-E3E3061648C8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CDDD92-DF0D-405D-84C0-F5481EB8045B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93375D-21E3-460B-922C-92F931F8A966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pPr>
              <a:defRPr/>
            </a:pPr>
            <a:fld id="{C0E4185C-9D27-4961-9099-7EE776CD5F3D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A3E1F4-22F3-447C-8594-10E5E0A4410B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pPr>
              <a:defRPr/>
            </a:pPr>
            <a:fld id="{47D2EBFE-4F3B-4FDE-9B5D-F1B2D18AEFEF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A88A05-5161-40C3-88E5-AD98DF928773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615C7-6897-41EE-A0E7-F6973350E9A6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pPr>
              <a:defRPr/>
            </a:pPr>
            <a:fld id="{A0D4C288-7E83-49F5-B64D-C6419F709ECC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 sz="2000" smtClean="0"/>
              <a:t>Kliknutím na ikonu přidáte obrázek.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762F5D-3B3A-4C8D-9163-32A9199F74FA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mtClean="0"/>
              <a:t>Autorem materiálu a všech jeho částí, není-li uvedeno jinak, je </a:t>
            </a:r>
            <a:endParaRPr lang="cs-CZ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24C628-41FE-4393-AEC5-4E27290132DA}" type="slidenum">
              <a:rPr lang="cs-CZ" smtClean="0">
                <a:solidFill>
                  <a:srgbClr val="2A2D6C">
                    <a:tint val="75000"/>
                    <a:satMod val="1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2A2D6C">
                  <a:tint val="75000"/>
                  <a:satMod val="1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zápatí 4"/>
          <p:cNvSpPr>
            <a:spLocks noGrp="1"/>
          </p:cNvSpPr>
          <p:nvPr>
            <p:ph type="ftr" sz="quarter" idx="12"/>
          </p:nvPr>
        </p:nvSpPr>
        <p:spPr bwMode="auto">
          <a:xfrm>
            <a:off x="2339752" y="6106432"/>
            <a:ext cx="4833938" cy="4762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400" dirty="0">
                <a:solidFill>
                  <a:prstClr val="black"/>
                </a:solidFill>
              </a:rPr>
              <a:t>Autorem materiálu a všech jeho částí, není-li uvedeno jinak, je Zuzana Řípová</a:t>
            </a:r>
          </a:p>
        </p:txBody>
      </p:sp>
      <p:pic>
        <p:nvPicPr>
          <p:cNvPr id="4099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1" y="4692656"/>
            <a:ext cx="4896543" cy="1400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7019925" y="6092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01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02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4103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400" b="1">
                <a:solidFill>
                  <a:prstClr val="black"/>
                </a:solidFill>
                <a:latin typeface="Arial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2" name="Rectangle 116"/>
          <p:cNvSpPr>
            <a:spLocks noChangeArrowheads="1"/>
          </p:cNvSpPr>
          <p:nvPr/>
        </p:nvSpPr>
        <p:spPr bwMode="auto">
          <a:xfrm>
            <a:off x="322263" y="2944783"/>
            <a:ext cx="8497887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200" b="1" dirty="0" smtClean="0"/>
              <a:t>Sada č. XVII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XVII _ </a:t>
            </a:r>
            <a:r>
              <a:rPr lang="cs-CZ" sz="1200" b="1" dirty="0" smtClean="0"/>
              <a:t>ČJ, DUM 3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Jazyk a jazyková komunikace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</a:t>
            </a:r>
            <a:r>
              <a:rPr lang="cs-CZ" sz="1200" b="1" dirty="0" smtClean="0"/>
              <a:t>obor: Český jazyk</a:t>
            </a:r>
            <a:endParaRPr lang="cs-CZ" sz="1200" dirty="0" smtClean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cs-CZ" sz="1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Název: 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Časování sloves v přítomném  čase</a:t>
            </a:r>
            <a:endParaRPr lang="cs-CZ" sz="1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Autor: Zuzana Řípová</a:t>
            </a:r>
            <a:endParaRPr lang="cs-CZ" sz="1200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Stručná anotace: Výuková prezentace a pracovní list pro 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4.ročník 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prstClr val="black"/>
                </a:solidFill>
                <a:latin typeface="Arial" charset="0"/>
              </a:rPr>
              <a:t>Metodické zhodnocení:  Seznámení s 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koncovkami sloves přítomného času a jejich aplikace 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 err="1" smtClean="0">
                <a:solidFill>
                  <a:prstClr val="black"/>
                </a:solidFill>
                <a:latin typeface="Arial" charset="0"/>
              </a:rPr>
              <a:t>Odpilotováno</a:t>
            </a:r>
            <a:r>
              <a:rPr lang="cs-CZ" sz="1200" b="1" dirty="0" smtClean="0">
                <a:solidFill>
                  <a:prstClr val="black"/>
                </a:solidFill>
                <a:latin typeface="Arial" charset="0"/>
              </a:rPr>
              <a:t>: 6.2.2012 ve 4.A</a:t>
            </a: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068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latin typeface="Comic Sans MS" pitchFamily="66" charset="0"/>
              </a:rPr>
              <a:t>Obrázky: Klipart Microsoft </a:t>
            </a:r>
            <a:r>
              <a:rPr lang="cs-CZ" sz="3600" dirty="0" err="1" smtClean="0">
                <a:latin typeface="Comic Sans MS" pitchFamily="66" charset="0"/>
              </a:rPr>
              <a:t>office</a:t>
            </a:r>
            <a:endParaRPr lang="cs-CZ" sz="3600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</a:t>
            </a:r>
            <a:r>
              <a:rPr lang="cs-CZ" smtClean="0"/>
              <a:t>Zuzana Řípová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1549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6636" y="172064"/>
            <a:ext cx="7772400" cy="1470025"/>
          </a:xfrm>
        </p:spPr>
        <p:txBody>
          <a:bodyPr/>
          <a:lstStyle/>
          <a:p>
            <a:r>
              <a:rPr lang="cs-CZ" sz="5400" b="1" dirty="0" smtClean="0">
                <a:solidFill>
                  <a:srgbClr val="373D91"/>
                </a:solidFill>
                <a:latin typeface="Comic Sans MS" pitchFamily="66" charset="0"/>
              </a:rPr>
              <a:t>Časování sloves </a:t>
            </a:r>
            <a:br>
              <a:rPr lang="cs-CZ" sz="5400" b="1" dirty="0" smtClean="0">
                <a:solidFill>
                  <a:srgbClr val="373D91"/>
                </a:solidFill>
                <a:latin typeface="Comic Sans MS" pitchFamily="66" charset="0"/>
              </a:rPr>
            </a:br>
            <a:r>
              <a:rPr lang="cs-CZ" sz="5400" b="1" dirty="0" smtClean="0">
                <a:solidFill>
                  <a:srgbClr val="373D91"/>
                </a:solidFill>
                <a:latin typeface="Comic Sans MS" pitchFamily="66" charset="0"/>
              </a:rPr>
              <a:t>v přítomném </a:t>
            </a:r>
            <a:r>
              <a:rPr lang="cs-CZ" sz="5400" b="1" dirty="0">
                <a:solidFill>
                  <a:srgbClr val="373D91"/>
                </a:solidFill>
                <a:latin typeface="Comic Sans MS" pitchFamily="66" charset="0"/>
              </a:rPr>
              <a:t>čase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4460" y="7101407"/>
            <a:ext cx="2165412" cy="370503"/>
          </a:xfrm>
        </p:spPr>
        <p:txBody>
          <a:bodyPr>
            <a:normAutofit fontScale="92500" lnSpcReduction="10000"/>
          </a:bodyPr>
          <a:lstStyle/>
          <a:p>
            <a:pPr algn="r"/>
            <a:endParaRPr lang="cs-CZ" dirty="0"/>
          </a:p>
        </p:txBody>
      </p:sp>
      <p:sp>
        <p:nvSpPr>
          <p:cNvPr id="6" name="Obláček 5"/>
          <p:cNvSpPr/>
          <p:nvPr/>
        </p:nvSpPr>
        <p:spPr>
          <a:xfrm>
            <a:off x="888443" y="1834227"/>
            <a:ext cx="7117138" cy="4429072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pPr algn="ctr"/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Slovesné tvary,</a:t>
            </a:r>
          </a:p>
          <a:p>
            <a:pPr algn="ctr"/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které vedle osoby</a:t>
            </a:r>
            <a:r>
              <a:rPr lang="cs-CZ" sz="2400" b="1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a čísla vyjadřují</a:t>
            </a:r>
            <a:r>
              <a:rPr lang="cs-CZ" sz="2400" dirty="0">
                <a:solidFill>
                  <a:srgbClr val="009900"/>
                </a:solidFill>
                <a:latin typeface="Comic Sans MS" pitchFamily="66" charset="0"/>
              </a:rPr>
              <a:t> i</a:t>
            </a:r>
            <a:endParaRPr lang="cs-CZ" sz="2400" b="1" dirty="0">
              <a:solidFill>
                <a:srgbClr val="009900"/>
              </a:solidFill>
              <a:latin typeface="Comic Sans MS" pitchFamily="66" charset="0"/>
            </a:endParaRPr>
          </a:p>
          <a:p>
            <a:pPr algn="ctr"/>
            <a:r>
              <a:rPr lang="cs-CZ" sz="2400" dirty="0" smtClean="0">
                <a:solidFill>
                  <a:srgbClr val="002060"/>
                </a:solidFill>
                <a:latin typeface="Comic Sans MS" pitchFamily="66" charset="0"/>
              </a:rPr>
              <a:t>přítomný čas, </a:t>
            </a:r>
          </a:p>
          <a:p>
            <a:pPr algn="ctr"/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jsou </a:t>
            </a:r>
          </a:p>
          <a:p>
            <a:pPr algn="ctr"/>
            <a:r>
              <a:rPr lang="cs-CZ" sz="4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tvary přítomné</a:t>
            </a:r>
          </a:p>
          <a:p>
            <a:pPr algn="ctr"/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prosím, dělám, jíme, hraju si…</a:t>
            </a:r>
          </a:p>
          <a:p>
            <a:pPr algn="ctr"/>
            <a:endParaRPr lang="cs-CZ" sz="2400" dirty="0" smtClean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911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755576" y="764704"/>
            <a:ext cx="8229600" cy="55446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cs-CZ" sz="128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endParaRPr lang="cs-CZ" sz="12800" dirty="0">
              <a:solidFill>
                <a:schemeClr val="bg1"/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sz="12800" dirty="0" smtClean="0">
                <a:solidFill>
                  <a:schemeClr val="bg1"/>
                </a:solidFill>
                <a:latin typeface="Comic Sans MS" pitchFamily="66" charset="0"/>
              </a:rPr>
              <a:t>Některá </a:t>
            </a:r>
            <a:r>
              <a:rPr lang="cs-CZ" sz="12800" dirty="0">
                <a:solidFill>
                  <a:schemeClr val="bg1"/>
                </a:solidFill>
                <a:latin typeface="Comic Sans MS" pitchFamily="66" charset="0"/>
              </a:rPr>
              <a:t>slovesa </a:t>
            </a:r>
            <a:r>
              <a:rPr lang="cs-CZ" sz="12800" dirty="0">
                <a:solidFill>
                  <a:srgbClr val="0033CC"/>
                </a:solidFill>
                <a:latin typeface="Comic Sans MS" pitchFamily="66" charset="0"/>
              </a:rPr>
              <a:t>nemohou vyjádřit přítomný čas</a:t>
            </a:r>
            <a:r>
              <a:rPr lang="cs-CZ" sz="12800" dirty="0">
                <a:solidFill>
                  <a:schemeClr val="bg1"/>
                </a:solidFill>
                <a:latin typeface="Comic Sans MS" pitchFamily="66" charset="0"/>
              </a:rPr>
              <a:t>, vyjadřují pouze čas </a:t>
            </a:r>
            <a:r>
              <a:rPr lang="cs-CZ" sz="12800" dirty="0" smtClean="0">
                <a:solidFill>
                  <a:schemeClr val="bg1"/>
                </a:solidFill>
                <a:latin typeface="Comic Sans MS" pitchFamily="66" charset="0"/>
              </a:rPr>
              <a:t>budoucí                                  </a:t>
            </a:r>
          </a:p>
          <a:p>
            <a:r>
              <a:rPr lang="cs-CZ" sz="19200" dirty="0">
                <a:solidFill>
                  <a:srgbClr val="373D91"/>
                </a:solidFill>
                <a:latin typeface="Comic Sans MS" pitchFamily="66" charset="0"/>
              </a:rPr>
              <a:t>v</a:t>
            </a:r>
            <a:r>
              <a:rPr lang="cs-CZ" sz="19200" dirty="0" smtClean="0">
                <a:solidFill>
                  <a:srgbClr val="373D91"/>
                </a:solidFill>
                <a:latin typeface="Comic Sans MS" pitchFamily="66" charset="0"/>
              </a:rPr>
              <a:t>yskočí, udělá, zatočí, napíše</a:t>
            </a:r>
            <a:r>
              <a:rPr lang="cs-CZ" sz="19200" dirty="0" smtClean="0">
                <a:solidFill>
                  <a:schemeClr val="bg1"/>
                </a:solidFill>
                <a:latin typeface="Comic Sans MS" pitchFamily="66" charset="0"/>
              </a:rPr>
              <a:t>…</a:t>
            </a:r>
            <a:endParaRPr lang="cs-CZ" sz="192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924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sz="18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cs-CZ" sz="18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pt-BR" sz="3100" dirty="0">
                <a:latin typeface="Comic Sans MS" pitchFamily="66" charset="0"/>
              </a:rPr>
              <a:t/>
            </a:r>
            <a:br>
              <a:rPr lang="pt-BR" sz="3100" dirty="0">
                <a:latin typeface="Comic Sans MS" pitchFamily="66" charset="0"/>
              </a:rPr>
            </a:br>
            <a:endParaRPr lang="cs-CZ" sz="3100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5814269"/>
            <a:ext cx="7715200" cy="10801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43608" y="620687"/>
            <a:ext cx="74168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FF"/>
              </a:solidFill>
              <a:latin typeface="Times New Roman"/>
            </a:endParaRPr>
          </a:p>
          <a:p>
            <a:r>
              <a:rPr lang="cs-CZ" sz="2800" b="1" dirty="0" smtClean="0">
                <a:solidFill>
                  <a:srgbClr val="0000FF"/>
                </a:solidFill>
                <a:latin typeface="Comic Sans MS" pitchFamily="66" charset="0"/>
              </a:rPr>
              <a:t>Mod</a:t>
            </a:r>
            <a:r>
              <a:rPr lang="cs-CZ" sz="2800" dirty="0" smtClean="0">
                <a:solidFill>
                  <a:srgbClr val="0000FF"/>
                </a:solidFill>
                <a:latin typeface="Comic Sans MS" pitchFamily="66" charset="0"/>
              </a:rPr>
              <a:t>ř</a:t>
            </a:r>
            <a:r>
              <a:rPr lang="cs-CZ" sz="2800" b="1" dirty="0" smtClean="0">
                <a:solidFill>
                  <a:srgbClr val="0000FF"/>
                </a:solidFill>
                <a:latin typeface="Comic Sans MS" pitchFamily="66" charset="0"/>
              </a:rPr>
              <a:t>e </a:t>
            </a:r>
            <a:r>
              <a:rPr lang="cs-CZ" sz="2800" b="1" dirty="0">
                <a:solidFill>
                  <a:srgbClr val="0000FF"/>
                </a:solidFill>
                <a:latin typeface="Comic Sans MS" pitchFamily="66" charset="0"/>
              </a:rPr>
              <a:t>podtrhni </a:t>
            </a:r>
            <a:r>
              <a:rPr lang="cs-CZ" sz="2800" b="1" dirty="0" smtClean="0">
                <a:solidFill>
                  <a:srgbClr val="0000FF"/>
                </a:solidFill>
                <a:latin typeface="Comic Sans MS" pitchFamily="66" charset="0"/>
              </a:rPr>
              <a:t>slovesa, která </a:t>
            </a:r>
            <a:r>
              <a:rPr lang="cs-CZ" sz="2800" b="1" dirty="0">
                <a:solidFill>
                  <a:srgbClr val="0000FF"/>
                </a:solidFill>
                <a:latin typeface="Comic Sans MS" pitchFamily="66" charset="0"/>
              </a:rPr>
              <a:t>vyjad</a:t>
            </a:r>
            <a:r>
              <a:rPr lang="cs-CZ" sz="2800" dirty="0">
                <a:solidFill>
                  <a:srgbClr val="0000FF"/>
                </a:solidFill>
                <a:latin typeface="Comic Sans MS" pitchFamily="66" charset="0"/>
              </a:rPr>
              <a:t>ř</a:t>
            </a:r>
            <a:r>
              <a:rPr lang="cs-CZ" sz="2800" b="1" dirty="0">
                <a:solidFill>
                  <a:srgbClr val="0000FF"/>
                </a:solidFill>
                <a:latin typeface="Comic Sans MS" pitchFamily="66" charset="0"/>
              </a:rPr>
              <a:t>ují p</a:t>
            </a:r>
            <a:r>
              <a:rPr lang="cs-CZ" sz="2800" dirty="0">
                <a:solidFill>
                  <a:srgbClr val="0000FF"/>
                </a:solidFill>
                <a:latin typeface="Comic Sans MS" pitchFamily="66" charset="0"/>
              </a:rPr>
              <a:t>ř</a:t>
            </a:r>
            <a:r>
              <a:rPr lang="cs-CZ" sz="2800" b="1" dirty="0">
                <a:solidFill>
                  <a:srgbClr val="0000FF"/>
                </a:solidFill>
                <a:latin typeface="Comic Sans MS" pitchFamily="66" charset="0"/>
              </a:rPr>
              <a:t>ítomný </a:t>
            </a:r>
            <a:r>
              <a:rPr lang="cs-CZ" sz="2800" dirty="0">
                <a:solidFill>
                  <a:srgbClr val="0000FF"/>
                </a:solidFill>
                <a:latin typeface="Comic Sans MS" pitchFamily="66" charset="0"/>
              </a:rPr>
              <a:t>č</a:t>
            </a:r>
            <a:r>
              <a:rPr lang="cs-CZ" sz="2800" b="1" dirty="0">
                <a:solidFill>
                  <a:srgbClr val="0000FF"/>
                </a:solidFill>
                <a:latin typeface="Comic Sans MS" pitchFamily="66" charset="0"/>
              </a:rPr>
              <a:t>as</a:t>
            </a:r>
          </a:p>
          <a:p>
            <a:r>
              <a:rPr lang="cs-CZ" sz="2800" b="1" dirty="0">
                <a:solidFill>
                  <a:srgbClr val="000000"/>
                </a:solidFill>
                <a:latin typeface="Comic Sans MS" pitchFamily="66" charset="0"/>
              </a:rPr>
              <a:t>a </a:t>
            </a:r>
            <a:r>
              <a:rPr lang="cs-CZ" sz="2800" dirty="0">
                <a:solidFill>
                  <a:srgbClr val="FF0000"/>
                </a:solidFill>
                <a:latin typeface="Comic Sans MS" pitchFamily="66" charset="0"/>
              </a:rPr>
              <a:t>č</a:t>
            </a:r>
            <a:r>
              <a:rPr lang="cs-CZ" sz="2800" b="1" dirty="0">
                <a:solidFill>
                  <a:srgbClr val="FF0000"/>
                </a:solidFill>
                <a:latin typeface="Comic Sans MS" pitchFamily="66" charset="0"/>
              </a:rPr>
              <a:t>erven</a:t>
            </a:r>
            <a:r>
              <a:rPr lang="cs-CZ" sz="2800" dirty="0">
                <a:solidFill>
                  <a:srgbClr val="FF0000"/>
                </a:solidFill>
                <a:latin typeface="Comic Sans MS" pitchFamily="66" charset="0"/>
              </a:rPr>
              <a:t>ě </a:t>
            </a:r>
            <a:r>
              <a:rPr lang="cs-CZ" sz="2800" b="1" dirty="0">
                <a:solidFill>
                  <a:srgbClr val="FF0000"/>
                </a:solidFill>
                <a:latin typeface="Comic Sans MS" pitchFamily="66" charset="0"/>
              </a:rPr>
              <a:t>ta, která p</a:t>
            </a:r>
            <a:r>
              <a:rPr lang="cs-CZ" sz="2800" dirty="0">
                <a:solidFill>
                  <a:srgbClr val="FF0000"/>
                </a:solidFill>
                <a:latin typeface="Comic Sans MS" pitchFamily="66" charset="0"/>
              </a:rPr>
              <a:t>ř</a:t>
            </a:r>
            <a:r>
              <a:rPr lang="cs-CZ" sz="2800" b="1" dirty="0">
                <a:solidFill>
                  <a:srgbClr val="FF0000"/>
                </a:solidFill>
                <a:latin typeface="Comic Sans MS" pitchFamily="66" charset="0"/>
              </a:rPr>
              <a:t>ítomný </a:t>
            </a:r>
            <a:r>
              <a:rPr lang="cs-CZ" sz="2800" dirty="0">
                <a:solidFill>
                  <a:srgbClr val="FF0000"/>
                </a:solidFill>
                <a:latin typeface="Comic Sans MS" pitchFamily="66" charset="0"/>
              </a:rPr>
              <a:t>č</a:t>
            </a:r>
            <a:r>
              <a:rPr lang="cs-CZ" sz="2800" b="1" dirty="0">
                <a:solidFill>
                  <a:srgbClr val="FF0000"/>
                </a:solidFill>
                <a:latin typeface="Comic Sans MS" pitchFamily="66" charset="0"/>
              </a:rPr>
              <a:t>as vyjád</a:t>
            </a:r>
            <a:r>
              <a:rPr lang="cs-CZ" sz="2800" dirty="0">
                <a:solidFill>
                  <a:srgbClr val="FF0000"/>
                </a:solidFill>
                <a:latin typeface="Comic Sans MS" pitchFamily="66" charset="0"/>
              </a:rPr>
              <a:t>ř</a:t>
            </a:r>
            <a:r>
              <a:rPr lang="cs-CZ" sz="2800" b="1" dirty="0">
                <a:solidFill>
                  <a:srgbClr val="FF0000"/>
                </a:solidFill>
                <a:latin typeface="Comic Sans MS" pitchFamily="66" charset="0"/>
              </a:rPr>
              <a:t>it nemohou </a:t>
            </a:r>
            <a:r>
              <a:rPr lang="cs-CZ" sz="2800" b="1" dirty="0" smtClean="0">
                <a:solidFill>
                  <a:srgbClr val="000000"/>
                </a:solidFill>
                <a:latin typeface="Comic Sans MS" pitchFamily="66" charset="0"/>
              </a:rPr>
              <a:t>a vyjad</a:t>
            </a:r>
            <a:r>
              <a:rPr lang="cs-CZ" sz="2800" dirty="0" smtClean="0">
                <a:solidFill>
                  <a:srgbClr val="000000"/>
                </a:solidFill>
                <a:latin typeface="Comic Sans MS" pitchFamily="66" charset="0"/>
              </a:rPr>
              <a:t>ř</a:t>
            </a:r>
            <a:r>
              <a:rPr lang="cs-CZ" sz="2800" b="1" dirty="0" smtClean="0">
                <a:solidFill>
                  <a:srgbClr val="000000"/>
                </a:solidFill>
                <a:latin typeface="Comic Sans MS" pitchFamily="66" charset="0"/>
              </a:rPr>
              <a:t>ují </a:t>
            </a:r>
            <a:r>
              <a:rPr lang="cs-CZ" sz="2800" dirty="0">
                <a:solidFill>
                  <a:srgbClr val="000000"/>
                </a:solidFill>
                <a:latin typeface="Comic Sans MS" pitchFamily="66" charset="0"/>
              </a:rPr>
              <a:t>č</a:t>
            </a:r>
            <a:r>
              <a:rPr lang="cs-CZ" sz="2800" b="1" dirty="0">
                <a:solidFill>
                  <a:srgbClr val="000000"/>
                </a:solidFill>
                <a:latin typeface="Comic Sans MS" pitchFamily="66" charset="0"/>
              </a:rPr>
              <a:t>as budoucí.</a:t>
            </a:r>
          </a:p>
          <a:p>
            <a:endParaRPr lang="cs-CZ" sz="2800" b="1" dirty="0">
              <a:solidFill>
                <a:srgbClr val="000000"/>
              </a:solidFill>
              <a:latin typeface="Comic Sans MS" pitchFamily="66" charset="0"/>
            </a:endParaRPr>
          </a:p>
          <a:p>
            <a:r>
              <a:rPr lang="pt-BR" sz="3200" dirty="0" smtClean="0">
                <a:solidFill>
                  <a:srgbClr val="009900"/>
                </a:solidFill>
                <a:latin typeface="Comic Sans MS" pitchFamily="66" charset="0"/>
              </a:rPr>
              <a:t>vykloníme </a:t>
            </a:r>
            <a:r>
              <a:rPr lang="pt-BR" sz="3200" dirty="0">
                <a:solidFill>
                  <a:srgbClr val="009900"/>
                </a:solidFill>
                <a:latin typeface="Comic Sans MS" pitchFamily="66" charset="0"/>
              </a:rPr>
              <a:t>se, dohoním tě, dívám se, podívám se, letím,</a:t>
            </a:r>
          </a:p>
          <a:p>
            <a:r>
              <a:rPr lang="cs-CZ" sz="3200" dirty="0">
                <a:solidFill>
                  <a:srgbClr val="009900"/>
                </a:solidFill>
                <a:latin typeface="Comic Sans MS" pitchFamily="66" charset="0"/>
              </a:rPr>
              <a:t>poletíme, kvetou, rozkvetou, jedu, pojedu, voláme, křičíme,</a:t>
            </a:r>
          </a:p>
          <a:p>
            <a:r>
              <a:rPr lang="cs-CZ" sz="3200" dirty="0">
                <a:solidFill>
                  <a:srgbClr val="009900"/>
                </a:solidFill>
                <a:latin typeface="Comic Sans MS" pitchFamily="66" charset="0"/>
              </a:rPr>
              <a:t>zahřeje, pije, jedí, napije se, skáče, koupíte, zakřičím, jdu</a:t>
            </a:r>
            <a:r>
              <a:rPr lang="cs-CZ" sz="3200" dirty="0" smtClean="0">
                <a:solidFill>
                  <a:srgbClr val="009900"/>
                </a:solidFill>
                <a:latin typeface="Comic Sans MS" pitchFamily="66" charset="0"/>
              </a:rPr>
              <a:t>,</a:t>
            </a:r>
            <a:endParaRPr lang="cs-CZ" sz="3200" dirty="0">
              <a:solidFill>
                <a:srgbClr val="0099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57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omic Sans MS" pitchFamily="66" charset="0"/>
              </a:rPr>
              <a:t>Odkryj pro kontrolu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rgbClr val="FF0000"/>
                </a:solidFill>
                <a:latin typeface="Comic Sans MS" pitchFamily="66" charset="0"/>
              </a:rPr>
              <a:t>vykloníme se</a:t>
            </a:r>
            <a:r>
              <a:rPr lang="pt-BR" dirty="0">
                <a:latin typeface="Comic Sans MS" pitchFamily="66" charset="0"/>
              </a:rPr>
              <a:t>, </a:t>
            </a:r>
            <a:r>
              <a:rPr lang="pt-BR" dirty="0">
                <a:solidFill>
                  <a:srgbClr val="FF0000"/>
                </a:solidFill>
                <a:latin typeface="Comic Sans MS" pitchFamily="66" charset="0"/>
              </a:rPr>
              <a:t>dohoním tě</a:t>
            </a:r>
            <a:r>
              <a:rPr lang="pt-BR" dirty="0">
                <a:latin typeface="Comic Sans MS" pitchFamily="66" charset="0"/>
              </a:rPr>
              <a:t>, </a:t>
            </a:r>
            <a:r>
              <a:rPr lang="pt-BR" dirty="0">
                <a:solidFill>
                  <a:srgbClr val="0033CC"/>
                </a:solidFill>
                <a:latin typeface="Comic Sans MS" pitchFamily="66" charset="0"/>
              </a:rPr>
              <a:t>dívám se</a:t>
            </a:r>
            <a:r>
              <a:rPr lang="pt-BR" dirty="0">
                <a:latin typeface="Comic Sans MS" pitchFamily="66" charset="0"/>
              </a:rPr>
              <a:t>, </a:t>
            </a:r>
            <a:r>
              <a:rPr lang="pt-BR" dirty="0">
                <a:solidFill>
                  <a:srgbClr val="FF0000"/>
                </a:solidFill>
                <a:latin typeface="Comic Sans MS" pitchFamily="66" charset="0"/>
              </a:rPr>
              <a:t>podívám se</a:t>
            </a:r>
            <a:r>
              <a:rPr lang="pt-BR" dirty="0">
                <a:latin typeface="Comic Sans MS" pitchFamily="66" charset="0"/>
              </a:rPr>
              <a:t>, </a:t>
            </a:r>
            <a:r>
              <a:rPr lang="pt-BR" dirty="0">
                <a:solidFill>
                  <a:srgbClr val="0033CC"/>
                </a:solidFill>
                <a:latin typeface="Comic Sans MS" pitchFamily="66" charset="0"/>
              </a:rPr>
              <a:t>letím</a:t>
            </a:r>
            <a:r>
              <a:rPr lang="pt-BR" dirty="0">
                <a:latin typeface="Comic Sans MS" pitchFamily="66" charset="0"/>
              </a:rPr>
              <a:t>,</a:t>
            </a:r>
            <a:r>
              <a:rPr lang="cs-CZ" dirty="0">
                <a:latin typeface="Comic Sans MS" pitchFamily="66" charset="0"/>
              </a:rPr>
              <a:t> </a:t>
            </a:r>
            <a:r>
              <a:rPr lang="cs-CZ" dirty="0">
                <a:solidFill>
                  <a:srgbClr val="FF0000"/>
                </a:solidFill>
                <a:latin typeface="Comic Sans MS" pitchFamily="66" charset="0"/>
              </a:rPr>
              <a:t>poletíme,</a:t>
            </a:r>
            <a:r>
              <a:rPr lang="cs-CZ" dirty="0">
                <a:latin typeface="Comic Sans MS" pitchFamily="66" charset="0"/>
              </a:rPr>
              <a:t> </a:t>
            </a:r>
            <a:r>
              <a:rPr lang="cs-CZ" dirty="0">
                <a:solidFill>
                  <a:srgbClr val="0033CC"/>
                </a:solidFill>
                <a:latin typeface="Comic Sans MS" pitchFamily="66" charset="0"/>
              </a:rPr>
              <a:t>kveto</a:t>
            </a:r>
            <a:r>
              <a:rPr lang="cs-CZ" dirty="0">
                <a:solidFill>
                  <a:schemeClr val="tx2"/>
                </a:solidFill>
                <a:latin typeface="Comic Sans MS" pitchFamily="66" charset="0"/>
              </a:rPr>
              <a:t>u</a:t>
            </a:r>
            <a:r>
              <a:rPr lang="cs-CZ" dirty="0">
                <a:latin typeface="Comic Sans MS" pitchFamily="66" charset="0"/>
              </a:rPr>
              <a:t>, </a:t>
            </a:r>
            <a:r>
              <a:rPr lang="cs-CZ" dirty="0">
                <a:solidFill>
                  <a:srgbClr val="FF0000"/>
                </a:solidFill>
                <a:latin typeface="Comic Sans MS" pitchFamily="66" charset="0"/>
              </a:rPr>
              <a:t>rozkvetou, </a:t>
            </a:r>
            <a:r>
              <a:rPr lang="cs-CZ" dirty="0">
                <a:solidFill>
                  <a:srgbClr val="0033CC"/>
                </a:solidFill>
                <a:latin typeface="Comic Sans MS" pitchFamily="66" charset="0"/>
              </a:rPr>
              <a:t>jedu</a:t>
            </a:r>
            <a:r>
              <a:rPr lang="cs-CZ" dirty="0">
                <a:latin typeface="Comic Sans MS" pitchFamily="66" charset="0"/>
              </a:rPr>
              <a:t>, </a:t>
            </a:r>
            <a:r>
              <a:rPr lang="cs-CZ" dirty="0">
                <a:solidFill>
                  <a:srgbClr val="FF0000"/>
                </a:solidFill>
                <a:latin typeface="Comic Sans MS" pitchFamily="66" charset="0"/>
              </a:rPr>
              <a:t>pojedu, </a:t>
            </a:r>
            <a:r>
              <a:rPr lang="cs-CZ" dirty="0">
                <a:solidFill>
                  <a:srgbClr val="0033CC"/>
                </a:solidFill>
                <a:latin typeface="Comic Sans MS" pitchFamily="66" charset="0"/>
              </a:rPr>
              <a:t>voláme, křičíme</a:t>
            </a:r>
            <a:r>
              <a:rPr lang="cs-CZ" dirty="0">
                <a:latin typeface="Comic Sans MS" pitchFamily="66" charset="0"/>
              </a:rPr>
              <a:t>, </a:t>
            </a:r>
            <a:r>
              <a:rPr lang="cs-CZ" dirty="0">
                <a:solidFill>
                  <a:srgbClr val="FF0000"/>
                </a:solidFill>
                <a:latin typeface="Comic Sans MS" pitchFamily="66" charset="0"/>
              </a:rPr>
              <a:t>zahřeje</a:t>
            </a:r>
            <a:r>
              <a:rPr lang="cs-CZ" dirty="0">
                <a:latin typeface="Comic Sans MS" pitchFamily="66" charset="0"/>
              </a:rPr>
              <a:t>, </a:t>
            </a:r>
            <a:r>
              <a:rPr lang="cs-CZ" dirty="0">
                <a:solidFill>
                  <a:srgbClr val="0033CC"/>
                </a:solidFill>
                <a:latin typeface="Comic Sans MS" pitchFamily="66" charset="0"/>
              </a:rPr>
              <a:t>pije, jedí, </a:t>
            </a:r>
            <a:r>
              <a:rPr lang="cs-CZ" dirty="0">
                <a:solidFill>
                  <a:srgbClr val="FF0000"/>
                </a:solidFill>
                <a:latin typeface="Comic Sans MS" pitchFamily="66" charset="0"/>
              </a:rPr>
              <a:t>napije se</a:t>
            </a:r>
            <a:r>
              <a:rPr lang="cs-CZ" dirty="0">
                <a:latin typeface="Comic Sans MS" pitchFamily="66" charset="0"/>
              </a:rPr>
              <a:t>, </a:t>
            </a:r>
            <a:r>
              <a:rPr lang="cs-CZ" dirty="0">
                <a:solidFill>
                  <a:srgbClr val="0033CC"/>
                </a:solidFill>
                <a:latin typeface="Comic Sans MS" pitchFamily="66" charset="0"/>
              </a:rPr>
              <a:t>skáče</a:t>
            </a:r>
            <a:r>
              <a:rPr lang="cs-CZ" dirty="0">
                <a:solidFill>
                  <a:schemeClr val="tx2"/>
                </a:solidFill>
                <a:latin typeface="Comic Sans MS" pitchFamily="66" charset="0"/>
              </a:rPr>
              <a:t>,</a:t>
            </a:r>
            <a:r>
              <a:rPr lang="cs-CZ" dirty="0">
                <a:latin typeface="Comic Sans MS" pitchFamily="66" charset="0"/>
              </a:rPr>
              <a:t> </a:t>
            </a:r>
            <a:r>
              <a:rPr lang="cs-CZ" dirty="0">
                <a:solidFill>
                  <a:srgbClr val="FF0000"/>
                </a:solidFill>
                <a:latin typeface="Comic Sans MS" pitchFamily="66" charset="0"/>
              </a:rPr>
              <a:t>koupíte, zakřičím, </a:t>
            </a:r>
            <a:r>
              <a:rPr lang="cs-CZ" dirty="0">
                <a:solidFill>
                  <a:srgbClr val="0033CC"/>
                </a:solidFill>
                <a:latin typeface="Comic Sans MS" pitchFamily="66" charset="0"/>
              </a:rPr>
              <a:t>jdu,</a:t>
            </a:r>
            <a:r>
              <a:rPr lang="cs-CZ" dirty="0">
                <a:solidFill>
                  <a:schemeClr val="tx2"/>
                </a:solidFill>
                <a:latin typeface="Comic Sans MS" pitchFamily="66" charset="0"/>
              </a:rPr>
              <a:t/>
            </a:r>
            <a:br>
              <a:rPr lang="cs-CZ" dirty="0">
                <a:solidFill>
                  <a:schemeClr val="tx2"/>
                </a:solidFill>
                <a:latin typeface="Comic Sans MS" pitchFamily="66" charset="0"/>
              </a:rPr>
            </a:br>
            <a:r>
              <a:rPr lang="cs-CZ" dirty="0">
                <a:latin typeface="Comic Sans MS" pitchFamily="66" charset="0"/>
              </a:rPr>
              <a:t/>
            </a:r>
            <a:br>
              <a:rPr lang="cs-CZ" dirty="0">
                <a:latin typeface="Comic Sans MS" pitchFamily="66" charset="0"/>
              </a:rPr>
            </a:b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Zuzana Řípová</a:t>
            </a:r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625703" y="1340768"/>
            <a:ext cx="7776864" cy="2304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089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2700" b="1" dirty="0" smtClean="0">
                <a:solidFill>
                  <a:srgbClr val="002060"/>
                </a:solidFill>
                <a:latin typeface="Comic Sans MS" pitchFamily="66" charset="0"/>
              </a:rPr>
              <a:t>Koncovky, kterými se odlišují tvary slovesa pro jednotlivé osoby v jednotném a množném čísle, </a:t>
            </a:r>
            <a:br>
              <a:rPr lang="cs-CZ" sz="2700" b="1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cs-CZ" sz="2700" b="1" dirty="0" smtClean="0">
                <a:solidFill>
                  <a:srgbClr val="002060"/>
                </a:solidFill>
                <a:latin typeface="Comic Sans MS" pitchFamily="66" charset="0"/>
              </a:rPr>
              <a:t>se nazývají</a:t>
            </a:r>
            <a:r>
              <a:rPr lang="cs-CZ" sz="27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cs-CZ" sz="4000" b="1" dirty="0" smtClean="0">
                <a:solidFill>
                  <a:srgbClr val="00B050"/>
                </a:solidFill>
                <a:latin typeface="Comic Sans MS" pitchFamily="66" charset="0"/>
              </a:rPr>
              <a:t>osobní koncovky</a:t>
            </a:r>
            <a:r>
              <a:rPr lang="cs-CZ" sz="2700" b="1" dirty="0" smtClean="0">
                <a:solidFill>
                  <a:srgbClr val="00B050"/>
                </a:solidFill>
                <a:latin typeface="Comic Sans MS" pitchFamily="66" charset="0"/>
              </a:rPr>
              <a:t>.</a:t>
            </a:r>
            <a:br>
              <a:rPr lang="cs-CZ" sz="2700" b="1" dirty="0" smtClean="0">
                <a:solidFill>
                  <a:srgbClr val="00B050"/>
                </a:solidFill>
                <a:latin typeface="Comic Sans MS" pitchFamily="66" charset="0"/>
              </a:rPr>
            </a:br>
            <a:r>
              <a:rPr lang="cs-CZ" sz="2700" dirty="0" smtClean="0">
                <a:latin typeface="Comic Sans MS" pitchFamily="66" charset="0"/>
              </a:rPr>
              <a:t/>
            </a:r>
            <a:br>
              <a:rPr lang="cs-CZ" sz="2700" dirty="0" smtClean="0">
                <a:latin typeface="Comic Sans MS" pitchFamily="66" charset="0"/>
              </a:rPr>
            </a:br>
            <a:endParaRPr lang="cs-CZ" sz="2700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564904"/>
            <a:ext cx="9036496" cy="3921299"/>
          </a:xfrm>
        </p:spPr>
        <p:txBody>
          <a:bodyPr/>
          <a:lstStyle/>
          <a:p>
            <a:pPr marL="182880" indent="0">
              <a:buNone/>
            </a:pPr>
            <a:r>
              <a:rPr lang="cs-CZ" b="1" u="sng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číslo jednotné </a:t>
            </a:r>
            <a:r>
              <a:rPr lang="cs-CZ" b="1" dirty="0" smtClean="0">
                <a:latin typeface="Comic Sans MS" pitchFamily="66" charset="0"/>
              </a:rPr>
              <a:t>			</a:t>
            </a:r>
            <a:r>
              <a:rPr lang="cs-CZ" b="1" u="sng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číslo </a:t>
            </a:r>
            <a:r>
              <a:rPr lang="cs-CZ" b="1" u="sng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množné</a:t>
            </a:r>
          </a:p>
          <a:p>
            <a:pPr marL="182880" indent="0">
              <a:buNone/>
            </a:pPr>
            <a:r>
              <a:rPr lang="pl-PL" dirty="0" smtClean="0">
                <a:latin typeface="Comic Sans MS" pitchFamily="66" charset="0"/>
              </a:rPr>
              <a:t>1.os. </a:t>
            </a:r>
            <a:r>
              <a:rPr lang="pl-PL" dirty="0">
                <a:latin typeface="Comic Sans MS" pitchFamily="66" charset="0"/>
              </a:rPr>
              <a:t>já pros-</a:t>
            </a:r>
            <a:r>
              <a:rPr lang="pl-PL" b="1" dirty="0">
                <a:solidFill>
                  <a:srgbClr val="92D050"/>
                </a:solidFill>
                <a:latin typeface="Comic Sans MS" pitchFamily="66" charset="0"/>
              </a:rPr>
              <a:t>ím </a:t>
            </a:r>
            <a:r>
              <a:rPr lang="pl-PL" b="1" dirty="0" smtClean="0">
                <a:latin typeface="Comic Sans MS" pitchFamily="66" charset="0"/>
              </a:rPr>
              <a:t>	       </a:t>
            </a:r>
            <a:r>
              <a:rPr lang="pl-PL" dirty="0" smtClean="0">
                <a:latin typeface="Comic Sans MS" pitchFamily="66" charset="0"/>
              </a:rPr>
              <a:t>1.os. </a:t>
            </a:r>
            <a:r>
              <a:rPr lang="pl-PL" dirty="0">
                <a:latin typeface="Comic Sans MS" pitchFamily="66" charset="0"/>
              </a:rPr>
              <a:t>my pros-</a:t>
            </a:r>
            <a:r>
              <a:rPr lang="pl-PL" b="1" dirty="0">
                <a:solidFill>
                  <a:srgbClr val="92D050"/>
                </a:solidFill>
                <a:latin typeface="Comic Sans MS" pitchFamily="66" charset="0"/>
              </a:rPr>
              <a:t>íme</a:t>
            </a:r>
          </a:p>
          <a:p>
            <a:pPr marL="182880" indent="0">
              <a:buNone/>
            </a:pPr>
            <a:r>
              <a:rPr lang="pl-PL" dirty="0" smtClean="0">
                <a:latin typeface="Comic Sans MS" pitchFamily="66" charset="0"/>
              </a:rPr>
              <a:t>2.os. </a:t>
            </a:r>
            <a:r>
              <a:rPr lang="pl-PL" dirty="0">
                <a:latin typeface="Comic Sans MS" pitchFamily="66" charset="0"/>
              </a:rPr>
              <a:t>ty pros-</a:t>
            </a:r>
            <a:r>
              <a:rPr lang="pl-PL" b="1" dirty="0">
                <a:solidFill>
                  <a:srgbClr val="92D050"/>
                </a:solidFill>
                <a:latin typeface="Comic Sans MS" pitchFamily="66" charset="0"/>
              </a:rPr>
              <a:t>íš </a:t>
            </a:r>
            <a:r>
              <a:rPr lang="pl-PL" b="1" dirty="0" smtClean="0">
                <a:latin typeface="Comic Sans MS" pitchFamily="66" charset="0"/>
              </a:rPr>
              <a:t>	       </a:t>
            </a:r>
            <a:r>
              <a:rPr lang="pl-PL" dirty="0" smtClean="0">
                <a:latin typeface="Comic Sans MS" pitchFamily="66" charset="0"/>
              </a:rPr>
              <a:t>2.os. </a:t>
            </a:r>
            <a:r>
              <a:rPr lang="pl-PL" dirty="0">
                <a:latin typeface="Comic Sans MS" pitchFamily="66" charset="0"/>
              </a:rPr>
              <a:t>vy pros-</a:t>
            </a:r>
            <a:r>
              <a:rPr lang="pl-PL" b="1" dirty="0">
                <a:solidFill>
                  <a:srgbClr val="92D050"/>
                </a:solidFill>
                <a:latin typeface="Comic Sans MS" pitchFamily="66" charset="0"/>
              </a:rPr>
              <a:t>íte</a:t>
            </a:r>
          </a:p>
          <a:p>
            <a:pPr marL="182880" indent="0">
              <a:buNone/>
            </a:pPr>
            <a:r>
              <a:rPr lang="pl-PL" dirty="0" smtClean="0">
                <a:latin typeface="Comic Sans MS" pitchFamily="66" charset="0"/>
              </a:rPr>
              <a:t>3.os. on,ona,ono pros-</a:t>
            </a:r>
            <a:r>
              <a:rPr lang="pl-PL" b="1" dirty="0" smtClean="0">
                <a:solidFill>
                  <a:srgbClr val="92D050"/>
                </a:solidFill>
                <a:latin typeface="Comic Sans MS" pitchFamily="66" charset="0"/>
              </a:rPr>
              <a:t>í </a:t>
            </a:r>
            <a:r>
              <a:rPr lang="pl-PL" b="1" dirty="0" smtClean="0">
                <a:latin typeface="Comic Sans MS" pitchFamily="66" charset="0"/>
              </a:rPr>
              <a:t>   </a:t>
            </a:r>
            <a:r>
              <a:rPr lang="pl-PL" dirty="0" smtClean="0">
                <a:latin typeface="Comic Sans MS" pitchFamily="66" charset="0"/>
              </a:rPr>
              <a:t>3.os. </a:t>
            </a:r>
            <a:r>
              <a:rPr lang="pl-PL" dirty="0">
                <a:latin typeface="Comic Sans MS" pitchFamily="66" charset="0"/>
              </a:rPr>
              <a:t>oni, ony, ona </a:t>
            </a:r>
            <a:r>
              <a:rPr lang="pl-PL" dirty="0" smtClean="0">
                <a:latin typeface="Comic Sans MS" pitchFamily="66" charset="0"/>
              </a:rPr>
              <a:t>pros-</a:t>
            </a:r>
            <a:r>
              <a:rPr lang="pl-PL" b="1" dirty="0" smtClean="0">
                <a:solidFill>
                  <a:srgbClr val="92D050"/>
                </a:solidFill>
                <a:latin typeface="Comic Sans MS" pitchFamily="66" charset="0"/>
              </a:rPr>
              <a:t>í</a:t>
            </a:r>
            <a:endParaRPr lang="pl-PL" dirty="0">
              <a:solidFill>
                <a:srgbClr val="92D05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580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540024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9900"/>
                </a:solidFill>
                <a:latin typeface="Comic Sans MS" pitchFamily="66" charset="0"/>
              </a:rPr>
              <a:t>Pamatujte!</a:t>
            </a:r>
            <a:br>
              <a:rPr lang="cs-CZ" b="1" dirty="0">
                <a:solidFill>
                  <a:srgbClr val="009900"/>
                </a:solidFill>
                <a:latin typeface="Comic Sans MS" pitchFamily="66" charset="0"/>
              </a:rPr>
            </a:br>
            <a:endParaRPr lang="cs-CZ" b="1" dirty="0">
              <a:solidFill>
                <a:srgbClr val="009900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ucitel\AppData\Local\Microsoft\Windows\Temporary Internet Files\Content.IE5\K0O7W0UI\MC900441880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32656"/>
            <a:ext cx="1279525" cy="178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ucitel\AppData\Local\Microsoft\Windows\Temporary Internet Files\Content.IE5\K0O7W0UI\MC9004418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6533" y="332656"/>
            <a:ext cx="1279525" cy="178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álný popisek 3"/>
          <p:cNvSpPr/>
          <p:nvPr/>
        </p:nvSpPr>
        <p:spPr>
          <a:xfrm>
            <a:off x="1619672" y="1916832"/>
            <a:ext cx="5832648" cy="381642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FFFF00"/>
                </a:solidFill>
                <a:latin typeface="Comic Sans MS" pitchFamily="66" charset="0"/>
              </a:rPr>
              <a:t>V osobních</a:t>
            </a:r>
          </a:p>
          <a:p>
            <a:pPr algn="ctr"/>
            <a:r>
              <a:rPr lang="cs-CZ" sz="3600" b="1" dirty="0" smtClean="0">
                <a:solidFill>
                  <a:srgbClr val="FFFF00"/>
                </a:solidFill>
                <a:latin typeface="Comic Sans MS" pitchFamily="66" charset="0"/>
              </a:rPr>
              <a:t>koncovkách</a:t>
            </a:r>
          </a:p>
          <a:p>
            <a:pPr algn="ctr"/>
            <a:r>
              <a:rPr lang="cs-CZ" sz="3600" b="1" dirty="0" smtClean="0">
                <a:solidFill>
                  <a:srgbClr val="FFFF00"/>
                </a:solidFill>
                <a:latin typeface="Comic Sans MS" pitchFamily="66" charset="0"/>
              </a:rPr>
              <a:t>přítomného času</a:t>
            </a:r>
          </a:p>
          <a:p>
            <a:pPr algn="ctr"/>
            <a:r>
              <a:rPr lang="cs-CZ" sz="3600" b="1" dirty="0" smtClean="0">
                <a:solidFill>
                  <a:srgbClr val="FFFF00"/>
                </a:solidFill>
                <a:latin typeface="Comic Sans MS" pitchFamily="66" charset="0"/>
              </a:rPr>
              <a:t>se píše vždy</a:t>
            </a:r>
            <a:r>
              <a:rPr lang="cs-CZ" sz="3600" b="1" dirty="0" smtClean="0">
                <a:solidFill>
                  <a:srgbClr val="FF0000"/>
                </a:solidFill>
                <a:latin typeface="Comic Sans MS" pitchFamily="66" charset="0"/>
              </a:rPr>
              <a:t> i/í</a:t>
            </a:r>
            <a:r>
              <a:rPr lang="cs-CZ" sz="3600" b="1" dirty="0" smtClean="0">
                <a:solidFill>
                  <a:srgbClr val="FFFF00"/>
                </a:solidFill>
                <a:latin typeface="Comic Sans MS" pitchFamily="66" charset="0"/>
              </a:rPr>
              <a:t>.</a:t>
            </a:r>
            <a:endParaRPr lang="cs-CZ" sz="36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041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8378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  <a:t>1</a:t>
            </a:r>
            <a:r>
              <a:rPr lang="cs-CZ" sz="3100" b="1" dirty="0">
                <a:solidFill>
                  <a:srgbClr val="0033CC"/>
                </a:solidFill>
                <a:latin typeface="Comic Sans MS" pitchFamily="66" charset="0"/>
              </a:rPr>
              <a:t>. Dopl</a:t>
            </a:r>
            <a:r>
              <a:rPr lang="cs-CZ" sz="3100" dirty="0">
                <a:solidFill>
                  <a:srgbClr val="0033CC"/>
                </a:solidFill>
                <a:latin typeface="Comic Sans MS" pitchFamily="66" charset="0"/>
              </a:rPr>
              <a:t>ň</a:t>
            </a:r>
            <a:r>
              <a:rPr lang="cs-CZ" sz="3100" b="1" dirty="0">
                <a:solidFill>
                  <a:srgbClr val="0033CC"/>
                </a:solidFill>
                <a:latin typeface="Comic Sans MS" pitchFamily="66" charset="0"/>
              </a:rPr>
              <a:t>te do cvi</a:t>
            </a:r>
            <a:r>
              <a:rPr lang="cs-CZ" sz="3100" dirty="0">
                <a:solidFill>
                  <a:srgbClr val="0033CC"/>
                </a:solidFill>
                <a:latin typeface="Comic Sans MS" pitchFamily="66" charset="0"/>
              </a:rPr>
              <a:t>č</a:t>
            </a:r>
            <a:r>
              <a:rPr lang="cs-CZ" sz="3100" b="1" dirty="0">
                <a:solidFill>
                  <a:srgbClr val="0033CC"/>
                </a:solidFill>
                <a:latin typeface="Comic Sans MS" pitchFamily="66" charset="0"/>
              </a:rPr>
              <a:t>ení i/y, í/ý. </a:t>
            </a:r>
            <a: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  <a:t/>
            </a:r>
            <a:b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</a:br>
            <a: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  <a:t>Osobní koncovky p</a:t>
            </a:r>
            <a:r>
              <a:rPr lang="cs-CZ" sz="3100" dirty="0" smtClean="0">
                <a:solidFill>
                  <a:srgbClr val="0033CC"/>
                </a:solidFill>
                <a:latin typeface="Comic Sans MS" pitchFamily="66" charset="0"/>
              </a:rPr>
              <a:t>ř</a:t>
            </a:r>
            <a: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  <a:t>ítomného </a:t>
            </a:r>
            <a:r>
              <a:rPr lang="cs-CZ" sz="3100" dirty="0" smtClean="0">
                <a:solidFill>
                  <a:srgbClr val="0033CC"/>
                </a:solidFill>
                <a:latin typeface="Comic Sans MS" pitchFamily="66" charset="0"/>
              </a:rPr>
              <a:t>č</a:t>
            </a:r>
            <a: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  <a:t>asu podtrhněte barevn</a:t>
            </a:r>
            <a:r>
              <a:rPr lang="cs-CZ" sz="3100" dirty="0" smtClean="0">
                <a:solidFill>
                  <a:srgbClr val="0033CC"/>
                </a:solidFill>
                <a:latin typeface="Comic Sans MS" pitchFamily="66" charset="0"/>
              </a:rPr>
              <a:t>ě</a:t>
            </a:r>
            <a: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  <a:t>.</a:t>
            </a:r>
            <a:r>
              <a:rPr lang="cs-CZ" sz="3100" dirty="0" smtClean="0">
                <a:solidFill>
                  <a:srgbClr val="0033CC"/>
                </a:solidFill>
                <a:latin typeface="Comic Sans MS" pitchFamily="66" charset="0"/>
              </a:rPr>
              <a:t/>
            </a:r>
            <a:br>
              <a:rPr lang="cs-CZ" sz="3100" dirty="0" smtClean="0">
                <a:solidFill>
                  <a:srgbClr val="0033CC"/>
                </a:solidFill>
                <a:latin typeface="Comic Sans MS" pitchFamily="66" charset="0"/>
              </a:rPr>
            </a:br>
            <a:r>
              <a:rPr lang="cs-CZ" sz="3100" dirty="0" smtClean="0">
                <a:solidFill>
                  <a:srgbClr val="0033CC"/>
                </a:solidFill>
                <a:latin typeface="Comic Sans MS" pitchFamily="66" charset="0"/>
              </a:rPr>
              <a:t/>
            </a:r>
            <a:br>
              <a:rPr lang="cs-CZ" sz="3100" dirty="0" smtClean="0">
                <a:solidFill>
                  <a:srgbClr val="0033CC"/>
                </a:solidFill>
                <a:latin typeface="Comic Sans MS" pitchFamily="66" charset="0"/>
              </a:rPr>
            </a:br>
            <a: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  <a:t/>
            </a:r>
            <a:b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</a:br>
            <a: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  <a:t/>
            </a:r>
            <a:br>
              <a:rPr lang="cs-CZ" sz="3100" b="1" dirty="0" smtClean="0">
                <a:solidFill>
                  <a:srgbClr val="0033CC"/>
                </a:solidFill>
                <a:latin typeface="Comic Sans MS" pitchFamily="66" charset="0"/>
              </a:rPr>
            </a:br>
            <a:endParaRPr lang="cs-CZ" sz="3100" dirty="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844824"/>
            <a:ext cx="7776864" cy="47419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rgbClr val="009900"/>
                </a:solidFill>
                <a:latin typeface="Comic Sans MS" pitchFamily="66" charset="0"/>
              </a:rPr>
              <a:t>Nos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__ </a:t>
            </a:r>
            <a:r>
              <a:rPr lang="cs-CZ" sz="2400" dirty="0">
                <a:solidFill>
                  <a:srgbClr val="009900"/>
                </a:solidFill>
                <a:latin typeface="Comic Sans MS" pitchFamily="66" charset="0"/>
              </a:rPr>
              <a:t>ráda </a:t>
            </a:r>
            <a:r>
              <a:rPr lang="cs-CZ" sz="2400" dirty="0" err="1">
                <a:solidFill>
                  <a:srgbClr val="009900"/>
                </a:solidFill>
                <a:latin typeface="Comic Sans MS" pitchFamily="66" charset="0"/>
              </a:rPr>
              <a:t>modr</a:t>
            </a:r>
            <a:r>
              <a:rPr lang="cs-CZ" sz="2400" dirty="0">
                <a:solidFill>
                  <a:srgbClr val="009900"/>
                </a:solidFill>
                <a:latin typeface="Comic Sans MS" pitchFamily="66" charset="0"/>
              </a:rPr>
              <a:t>__ svetr. 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 M__</a:t>
            </a:r>
            <a:r>
              <a:rPr lang="cs-CZ" sz="2400" dirty="0" err="1" smtClean="0">
                <a:solidFill>
                  <a:srgbClr val="009900"/>
                </a:solidFill>
                <a:latin typeface="Comic Sans MS" pitchFamily="66" charset="0"/>
              </a:rPr>
              <a:t>sl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__</a:t>
            </a:r>
            <a:r>
              <a:rPr lang="cs-CZ" sz="2400" dirty="0" err="1" smtClean="0">
                <a:solidFill>
                  <a:srgbClr val="009900"/>
                </a:solidFill>
                <a:latin typeface="Comic Sans MS" pitchFamily="66" charset="0"/>
              </a:rPr>
              <a:t>vec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 lov__ jelena. 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Vál_</a:t>
            </a:r>
            <a:r>
              <a:rPr lang="it-IT" sz="2400" dirty="0" smtClean="0">
                <a:solidFill>
                  <a:srgbClr val="009900"/>
                </a:solidFill>
                <a:latin typeface="Comic Sans MS" pitchFamily="66" charset="0"/>
              </a:rPr>
              <a:t>těsto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.</a:t>
            </a:r>
            <a:r>
              <a:rPr lang="it-IT" sz="2400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                                 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009900"/>
                </a:solidFill>
                <a:latin typeface="Comic Sans MS" pitchFamily="66" charset="0"/>
              </a:rPr>
              <a:t>Postav__ </a:t>
            </a:r>
            <a:r>
              <a:rPr lang="it-IT" sz="2400" dirty="0">
                <a:solidFill>
                  <a:srgbClr val="009900"/>
                </a:solidFill>
                <a:latin typeface="Comic Sans MS" pitchFamily="66" charset="0"/>
              </a:rPr>
              <a:t>budku pro pták</a:t>
            </a:r>
            <a:r>
              <a:rPr lang="it-IT" sz="2400" dirty="0" smtClean="0">
                <a:solidFill>
                  <a:srgbClr val="009900"/>
                </a:solidFill>
                <a:latin typeface="Comic Sans MS" pitchFamily="66" charset="0"/>
              </a:rPr>
              <a:t>__?</a:t>
            </a:r>
            <a:r>
              <a:rPr lang="pl-PL" sz="2400" dirty="0" smtClean="0">
                <a:solidFill>
                  <a:srgbClr val="009900"/>
                </a:solidFill>
                <a:latin typeface="Comic Sans MS" pitchFamily="66" charset="0"/>
              </a:rPr>
              <a:t>       </a:t>
            </a:r>
          </a:p>
          <a:p>
            <a:pPr marL="0" indent="0">
              <a:buNone/>
            </a:pPr>
            <a:r>
              <a:rPr lang="pl-PL" sz="2400" dirty="0" smtClean="0">
                <a:solidFill>
                  <a:srgbClr val="009900"/>
                </a:solidFill>
                <a:latin typeface="Comic Sans MS" pitchFamily="66" charset="0"/>
              </a:rPr>
              <a:t>Přib</a:t>
            </a:r>
            <a:r>
              <a:rPr lang="pl-PL" sz="2400" dirty="0">
                <a:solidFill>
                  <a:srgbClr val="009900"/>
                </a:solidFill>
                <a:latin typeface="Comic Sans MS" pitchFamily="66" charset="0"/>
              </a:rPr>
              <a:t>__j</a:t>
            </a:r>
            <a:r>
              <a:rPr lang="pl-PL" sz="2400" dirty="0" smtClean="0">
                <a:solidFill>
                  <a:srgbClr val="009900"/>
                </a:solidFill>
                <a:latin typeface="Comic Sans MS" pitchFamily="66" charset="0"/>
              </a:rPr>
              <a:t>__ </a:t>
            </a:r>
            <a:r>
              <a:rPr lang="pl-PL" sz="2400" dirty="0">
                <a:solidFill>
                  <a:srgbClr val="009900"/>
                </a:solidFill>
                <a:latin typeface="Comic Sans MS" pitchFamily="66" charset="0"/>
              </a:rPr>
              <a:t>hřeb__k. </a:t>
            </a:r>
            <a:r>
              <a:rPr lang="pl-PL" sz="2400" dirty="0" smtClean="0">
                <a:solidFill>
                  <a:srgbClr val="009900"/>
                </a:solidFill>
                <a:latin typeface="Comic Sans MS" pitchFamily="66" charset="0"/>
              </a:rPr>
              <a:t>                    </a:t>
            </a:r>
            <a:r>
              <a:rPr lang="pt-BR" sz="2400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endParaRPr lang="pl-PL" sz="2400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pt-BR" sz="2400" dirty="0" smtClean="0">
                <a:solidFill>
                  <a:srgbClr val="009900"/>
                </a:solidFill>
                <a:latin typeface="Comic Sans MS" pitchFamily="66" charset="0"/>
              </a:rPr>
              <a:t>J</a:t>
            </a:r>
            <a:r>
              <a:rPr lang="pt-BR" sz="2400" dirty="0">
                <a:solidFill>
                  <a:srgbClr val="009900"/>
                </a:solidFill>
                <a:latin typeface="Comic Sans MS" pitchFamily="66" charset="0"/>
              </a:rPr>
              <a:t>__ř__na se ráda chlub__, že um__ plavat. </a:t>
            </a:r>
            <a:endParaRPr lang="cs-CZ" sz="2400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pt-BR" sz="2400" dirty="0" smtClean="0">
                <a:solidFill>
                  <a:srgbClr val="009900"/>
                </a:solidFill>
                <a:latin typeface="Comic Sans MS" pitchFamily="66" charset="0"/>
              </a:rPr>
              <a:t>Sáz__ nové</a:t>
            </a:r>
            <a:r>
              <a:rPr lang="cs-CZ" sz="2400" dirty="0" err="1" smtClean="0">
                <a:solidFill>
                  <a:srgbClr val="009900"/>
                </a:solidFill>
                <a:latin typeface="Comic Sans MS" pitchFamily="66" charset="0"/>
              </a:rPr>
              <a:t>stromk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__.                  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Jablko </a:t>
            </a:r>
            <a:r>
              <a:rPr lang="cs-CZ" sz="2400" dirty="0">
                <a:solidFill>
                  <a:srgbClr val="009900"/>
                </a:solidFill>
                <a:latin typeface="Comic Sans MS" pitchFamily="66" charset="0"/>
              </a:rPr>
              <a:t>se </a:t>
            </a:r>
            <a:r>
              <a:rPr lang="cs-CZ" sz="2400" dirty="0" err="1">
                <a:solidFill>
                  <a:srgbClr val="009900"/>
                </a:solidFill>
                <a:latin typeface="Comic Sans MS" pitchFamily="66" charset="0"/>
              </a:rPr>
              <a:t>koul</a:t>
            </a:r>
            <a:r>
              <a:rPr lang="cs-CZ" sz="2400" dirty="0">
                <a:solidFill>
                  <a:srgbClr val="009900"/>
                </a:solidFill>
                <a:latin typeface="Comic Sans MS" pitchFamily="66" charset="0"/>
              </a:rPr>
              <a:t>__.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9900"/>
                </a:solidFill>
                <a:latin typeface="Comic Sans MS" pitchFamily="66" charset="0"/>
              </a:rPr>
              <a:t>Přem__šl</a:t>
            </a:r>
            <a:r>
              <a:rPr lang="es-ES" sz="2400" dirty="0" smtClean="0">
                <a:solidFill>
                  <a:srgbClr val="009900"/>
                </a:solidFill>
                <a:latin typeface="Comic Sans MS" pitchFamily="66" charset="0"/>
              </a:rPr>
              <a:t>_</a:t>
            </a:r>
            <a:r>
              <a:rPr lang="cs-CZ" sz="2400" dirty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o filmu.				</a:t>
            </a:r>
          </a:p>
          <a:p>
            <a:pPr marL="0" indent="0">
              <a:buNone/>
            </a:pPr>
            <a:r>
              <a:rPr lang="es-ES" sz="2400" dirty="0" smtClean="0">
                <a:solidFill>
                  <a:srgbClr val="009900"/>
                </a:solidFill>
                <a:latin typeface="Comic Sans MS" pitchFamily="66" charset="0"/>
              </a:rPr>
              <a:t>Ukl</a:t>
            </a:r>
            <a:r>
              <a:rPr lang="es-ES" sz="2400" dirty="0">
                <a:solidFill>
                  <a:srgbClr val="009900"/>
                </a:solidFill>
                <a:latin typeface="Comic Sans MS" pitchFamily="66" charset="0"/>
              </a:rPr>
              <a:t>__z</a:t>
            </a:r>
            <a:r>
              <a:rPr lang="es-ES" sz="2400" dirty="0" smtClean="0">
                <a:solidFill>
                  <a:srgbClr val="009900"/>
                </a:solidFill>
                <a:latin typeface="Comic Sans MS" pitchFamily="66" charset="0"/>
              </a:rPr>
              <a:t>__si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 pokoj </a:t>
            </a:r>
            <a:r>
              <a:rPr lang="cs-CZ" sz="2400" dirty="0">
                <a:solidFill>
                  <a:srgbClr val="009900"/>
                </a:solidFill>
                <a:latin typeface="Comic Sans MS" pitchFamily="66" charset="0"/>
              </a:rPr>
              <a:t>sám. </a:t>
            </a:r>
            <a:endParaRPr lang="cs-CZ" sz="2400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2400" dirty="0" err="1" smtClean="0">
                <a:solidFill>
                  <a:srgbClr val="009900"/>
                </a:solidFill>
                <a:latin typeface="Comic Sans MS" pitchFamily="66" charset="0"/>
              </a:rPr>
              <a:t>Zapál</a:t>
            </a:r>
            <a:r>
              <a:rPr lang="cs-CZ" sz="2400" dirty="0" smtClean="0">
                <a:solidFill>
                  <a:srgbClr val="009900"/>
                </a:solidFill>
                <a:latin typeface="Comic Sans MS" pitchFamily="66" charset="0"/>
              </a:rPr>
              <a:t>__oheň?		             </a:t>
            </a:r>
            <a:endParaRPr lang="cs-CZ" sz="2400" dirty="0">
              <a:solidFill>
                <a:srgbClr val="0099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cs-CZ" sz="2400" dirty="0">
              <a:solidFill>
                <a:srgbClr val="0099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951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-2588"/>
            <a:ext cx="8229600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33CC"/>
                </a:solidFill>
                <a:latin typeface="Comic Sans MS" pitchFamily="66" charset="0"/>
              </a:rPr>
              <a:t>Kontrola</a:t>
            </a:r>
            <a:endParaRPr lang="cs-CZ" b="1" dirty="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340768"/>
            <a:ext cx="8064896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Nos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m ráda modrý svetr. 	</a:t>
            </a:r>
            <a:r>
              <a:rPr lang="cs-CZ" dirty="0">
                <a:solidFill>
                  <a:srgbClr val="009900"/>
                </a:solidFill>
                <a:latin typeface="Comic Sans MS" pitchFamily="66" charset="0"/>
              </a:rPr>
              <a:t> </a:t>
            </a:r>
            <a:endParaRPr lang="cs-CZ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Myslivec </a:t>
            </a:r>
            <a:r>
              <a:rPr lang="cs-CZ" dirty="0">
                <a:solidFill>
                  <a:srgbClr val="009900"/>
                </a:solidFill>
                <a:latin typeface="Comic Sans MS" pitchFamily="66" charset="0"/>
              </a:rPr>
              <a:t>lov</a:t>
            </a:r>
            <a:r>
              <a:rPr lang="cs-CZ" dirty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cs-CZ" dirty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jelena			.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Vál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it-IT" dirty="0" smtClean="0">
                <a:solidFill>
                  <a:srgbClr val="009900"/>
                </a:solidFill>
                <a:latin typeface="Comic Sans MS" pitchFamily="66" charset="0"/>
              </a:rPr>
              <a:t>těsto.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 				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009900"/>
                </a:solidFill>
                <a:latin typeface="Comic Sans MS" pitchFamily="66" charset="0"/>
              </a:rPr>
              <a:t>Postav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it-IT" dirty="0" smtClean="0">
                <a:solidFill>
                  <a:srgbClr val="009900"/>
                </a:solidFill>
                <a:latin typeface="Comic Sans MS" pitchFamily="66" charset="0"/>
              </a:rPr>
              <a:t> budku pro pták</a:t>
            </a:r>
            <a:r>
              <a:rPr lang="cs-CZ" dirty="0">
                <a:solidFill>
                  <a:srgbClr val="009900"/>
                </a:solidFill>
                <a:latin typeface="Comic Sans MS" pitchFamily="66" charset="0"/>
              </a:rPr>
              <a:t>y</a:t>
            </a:r>
            <a:r>
              <a:rPr lang="it-IT" dirty="0" smtClean="0">
                <a:solidFill>
                  <a:srgbClr val="009900"/>
                </a:solidFill>
                <a:latin typeface="Comic Sans MS" pitchFamily="66" charset="0"/>
              </a:rPr>
              <a:t>?</a:t>
            </a:r>
          </a:p>
          <a:p>
            <a:pPr marL="0" indent="0">
              <a:buNone/>
            </a:pPr>
            <a:r>
              <a:rPr lang="pl-PL" dirty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pl-PL" dirty="0" smtClean="0">
                <a:solidFill>
                  <a:srgbClr val="009900"/>
                </a:solidFill>
                <a:latin typeface="Comic Sans MS" pitchFamily="66" charset="0"/>
              </a:rPr>
              <a:t>Přibíj</a:t>
            </a:r>
            <a:r>
              <a:rPr lang="pl-PL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pl-PL" dirty="0" smtClean="0">
                <a:solidFill>
                  <a:srgbClr val="009900"/>
                </a:solidFill>
                <a:latin typeface="Comic Sans MS" pitchFamily="66" charset="0"/>
              </a:rPr>
              <a:t> hřebík</a:t>
            </a:r>
            <a:r>
              <a:rPr lang="pl-PL" dirty="0">
                <a:solidFill>
                  <a:srgbClr val="009900"/>
                </a:solidFill>
                <a:latin typeface="Comic Sans MS" pitchFamily="66" charset="0"/>
              </a:rPr>
              <a:t>. </a:t>
            </a:r>
            <a:r>
              <a:rPr lang="pl-PL" dirty="0" smtClean="0">
                <a:solidFill>
                  <a:srgbClr val="009900"/>
                </a:solidFill>
                <a:latin typeface="Comic Sans MS" pitchFamily="66" charset="0"/>
              </a:rPr>
              <a:t>				</a:t>
            </a:r>
          </a:p>
          <a:p>
            <a:pPr marL="0" indent="0">
              <a:buNone/>
            </a:pPr>
            <a:r>
              <a:rPr lang="pl-PL" dirty="0" smtClean="0">
                <a:solidFill>
                  <a:srgbClr val="009900"/>
                </a:solidFill>
                <a:latin typeface="Comic Sans MS" pitchFamily="66" charset="0"/>
              </a:rPr>
              <a:t>Mysl</a:t>
            </a:r>
            <a:r>
              <a:rPr lang="pl-PL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pl-PL" dirty="0" smtClean="0">
                <a:solidFill>
                  <a:srgbClr val="009900"/>
                </a:solidFill>
                <a:latin typeface="Comic Sans MS" pitchFamily="66" charset="0"/>
              </a:rPr>
              <a:t>, že je to </a:t>
            </a:r>
            <a:r>
              <a:rPr lang="pt-BR" dirty="0" smtClean="0">
                <a:solidFill>
                  <a:srgbClr val="009900"/>
                </a:solidFill>
                <a:latin typeface="Comic Sans MS" pitchFamily="66" charset="0"/>
              </a:rPr>
              <a:t>lež.</a:t>
            </a:r>
            <a:endParaRPr lang="cs-CZ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pt-BR" dirty="0" smtClean="0">
                <a:solidFill>
                  <a:srgbClr val="009900"/>
                </a:solidFill>
                <a:latin typeface="Comic Sans MS" pitchFamily="66" charset="0"/>
              </a:rPr>
              <a:t>J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i</a:t>
            </a:r>
            <a:r>
              <a:rPr lang="pt-BR" dirty="0" smtClean="0">
                <a:solidFill>
                  <a:srgbClr val="009900"/>
                </a:solidFill>
                <a:latin typeface="Comic Sans MS" pitchFamily="66" charset="0"/>
              </a:rPr>
              <a:t>ř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i</a:t>
            </a:r>
            <a:r>
              <a:rPr lang="pt-BR" dirty="0" smtClean="0">
                <a:solidFill>
                  <a:srgbClr val="009900"/>
                </a:solidFill>
                <a:latin typeface="Comic Sans MS" pitchFamily="66" charset="0"/>
              </a:rPr>
              <a:t>na se ráda chlub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pt-BR" dirty="0" smtClean="0">
                <a:solidFill>
                  <a:srgbClr val="009900"/>
                </a:solidFill>
                <a:latin typeface="Comic Sans MS" pitchFamily="66" charset="0"/>
              </a:rPr>
              <a:t>, že um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pt-BR" dirty="0" smtClean="0">
                <a:solidFill>
                  <a:srgbClr val="009900"/>
                </a:solidFill>
                <a:latin typeface="Comic Sans MS" pitchFamily="66" charset="0"/>
              </a:rPr>
              <a:t>plavat.</a:t>
            </a:r>
            <a:endParaRPr lang="cs-CZ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pt-BR" dirty="0" smtClean="0">
                <a:solidFill>
                  <a:srgbClr val="009900"/>
                </a:solidFill>
                <a:latin typeface="Comic Sans MS" pitchFamily="66" charset="0"/>
              </a:rPr>
              <a:t>Sáz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pt-BR" dirty="0" smtClean="0">
                <a:solidFill>
                  <a:srgbClr val="009900"/>
                </a:solidFill>
                <a:latin typeface="Comic Sans MS" pitchFamily="66" charset="0"/>
              </a:rPr>
              <a:t> nové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 stromk</a:t>
            </a:r>
            <a:r>
              <a:rPr lang="cs-CZ" dirty="0">
                <a:solidFill>
                  <a:srgbClr val="009900"/>
                </a:solidFill>
                <a:latin typeface="Comic Sans MS" pitchFamily="66" charset="0"/>
              </a:rPr>
              <a:t>y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.			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Jablko se koul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Přem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ý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šl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cs-CZ" dirty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o filmu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.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				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Ukl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í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z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si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 pokoj sám.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Zapál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í</a:t>
            </a:r>
            <a:r>
              <a:rPr lang="cs-CZ" dirty="0" smtClean="0">
                <a:solidFill>
                  <a:srgbClr val="009900"/>
                </a:solidFill>
                <a:latin typeface="Comic Sans MS" pitchFamily="66" charset="0"/>
              </a:rPr>
              <a:t> oheň?			</a:t>
            </a:r>
            <a:r>
              <a:rPr lang="cs-CZ" sz="2000" dirty="0" smtClean="0">
                <a:solidFill>
                  <a:srgbClr val="009900"/>
                </a:solidFill>
                <a:latin typeface="Comic Sans MS" pitchFamily="66" charset="0"/>
              </a:rPr>
              <a:t>	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13149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Karnevalový motiv</Template>
  <TotalTime>464</TotalTime>
  <Words>401</Words>
  <Application>Microsoft Office PowerPoint</Application>
  <PresentationFormat>Předvádění na obrazovce (4:3)</PresentationFormat>
  <Paragraphs>86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Carnival</vt:lpstr>
      <vt:lpstr>Snímek 1</vt:lpstr>
      <vt:lpstr>Časování sloves  v přítomném čase</vt:lpstr>
      <vt:lpstr>Snímek 3</vt:lpstr>
      <vt:lpstr>        </vt:lpstr>
      <vt:lpstr>Odkryj pro kontrolu</vt:lpstr>
      <vt:lpstr>          Koncovky, kterými se odlišují tvary slovesa pro jednotlivé osoby v jednotném a množném čísle,  se nazývají osobní koncovky.  </vt:lpstr>
      <vt:lpstr>Pamatujte! </vt:lpstr>
      <vt:lpstr>  1. Doplňte do cvičení i/y, í/ý.  Osobní koncovky přítomného času podtrhněte barevně.    </vt:lpstr>
      <vt:lpstr>Kontrola</vt:lpstr>
      <vt:lpstr>Obrázky: Klipart Microsoft office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Iva9889</cp:lastModifiedBy>
  <cp:revision>47</cp:revision>
  <dcterms:created xsi:type="dcterms:W3CDTF">2012-02-29T09:29:34Z</dcterms:created>
  <dcterms:modified xsi:type="dcterms:W3CDTF">2012-05-08T14:06:18Z</dcterms:modified>
</cp:coreProperties>
</file>