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</p:sldMasterIdLst>
  <p:notesMasterIdLst>
    <p:notesMasterId r:id="rId14"/>
  </p:notesMasterIdLst>
  <p:sldIdLst>
    <p:sldId id="277" r:id="rId3"/>
    <p:sldId id="278" r:id="rId4"/>
    <p:sldId id="256" r:id="rId5"/>
    <p:sldId id="257" r:id="rId6"/>
    <p:sldId id="260" r:id="rId7"/>
    <p:sldId id="259" r:id="rId8"/>
    <p:sldId id="261" r:id="rId9"/>
    <p:sldId id="262" r:id="rId10"/>
    <p:sldId id="263" r:id="rId11"/>
    <p:sldId id="274" r:id="rId12"/>
    <p:sldId id="275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62068E-E3F9-48EA-92D5-96A2A952EF19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E40CE5-0BB7-45E6-ADCF-116FB3B7CFF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999340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>
                <a:solidFill>
                  <a:prstClr val="black"/>
                </a:solidFill>
              </a:rPr>
              <a:t>EU Peníze školám	                                       Inovace ve vzdělávání na naší škole ZŠ Studánka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9C07B16-2487-43EB-AD4B-5EF3C5DD1D65}" type="datetime1">
              <a:rPr lang="cs-CZ">
                <a:solidFill>
                  <a:prstClr val="black"/>
                </a:solidFill>
              </a:rPr>
              <a:pPr eaLnBrk="1" hangingPunct="1"/>
              <a:t>4.5.2012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4100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cs-CZ">
                <a:solidFill>
                  <a:prstClr val="black"/>
                </a:solidFill>
              </a:rPr>
              <a:t>Autorem materiálu a všech jeho částí, není-li uvedeno jinak, je</a:t>
            </a:r>
          </a:p>
        </p:txBody>
      </p:sp>
      <p:sp>
        <p:nvSpPr>
          <p:cNvPr id="41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cxnSp>
        <p:nvCxnSpPr>
          <p:cNvPr id="8" name="Přímá spojnice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á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3C64C-DDD5-4BED-89A6-40E87F037AD9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EB52A9-F145-4282-A4BE-4E92F320797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3C64C-DDD5-4BED-89A6-40E87F037AD9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52A9-F145-4282-A4BE-4E92F32079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3C64C-DDD5-4BED-89A6-40E87F037AD9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52A9-F145-4282-A4BE-4E92F32079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Nadpis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cxnSp>
        <p:nvCxnSpPr>
          <p:cNvPr id="8" name="Přímá spojnice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á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Zástupný symbol pro datum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1296-C9A3-4B0E-9821-1C37B41FDD06}" type="datetimeFigureOut">
              <a:rPr lang="cs-CZ" smtClean="0">
                <a:solidFill>
                  <a:srgbClr val="FEFAC9"/>
                </a:solidFill>
              </a:rPr>
              <a:pPr/>
              <a:t>4.5.2012</a:t>
            </a:fld>
            <a:endParaRPr lang="cs-CZ">
              <a:solidFill>
                <a:srgbClr val="FEFAC9"/>
              </a:solidFill>
            </a:endParaRPr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754955-75A9-49B0-A345-82E0BFA03F47}" type="slidenum">
              <a:rPr lang="cs-CZ" smtClean="0">
                <a:solidFill>
                  <a:srgbClr val="FEFAC9"/>
                </a:solidFill>
              </a:rPr>
              <a:pPr/>
              <a:t>‹#›</a:t>
            </a:fld>
            <a:endParaRPr lang="cs-CZ">
              <a:solidFill>
                <a:srgbClr val="FEFAC9"/>
              </a:solidFill>
            </a:endParaRPr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078663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23B1296-C9A3-4B0E-9821-1C37B41FDD06}" type="datetimeFigureOut">
              <a:rPr lang="cs-CZ" smtClean="0">
                <a:solidFill>
                  <a:srgbClr val="FEFAC9"/>
                </a:solidFill>
              </a:rPr>
              <a:pPr/>
              <a:t>4.5.2012</a:t>
            </a:fld>
            <a:endParaRPr lang="cs-CZ">
              <a:solidFill>
                <a:srgbClr val="FEFAC9"/>
              </a:solidFill>
            </a:endParaRPr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0754955-75A9-49B0-A345-82E0BFA03F47}" type="slidenum">
              <a:rPr lang="cs-CZ" smtClean="0">
                <a:solidFill>
                  <a:srgbClr val="FEFAC9"/>
                </a:solidFill>
              </a:rPr>
              <a:pPr/>
              <a:t>‹#›</a:t>
            </a:fld>
            <a:endParaRPr lang="cs-CZ">
              <a:solidFill>
                <a:srgbClr val="FEFAC9"/>
              </a:solidFill>
            </a:endParaRPr>
          </a:p>
        </p:txBody>
      </p:sp>
      <p:sp>
        <p:nvSpPr>
          <p:cNvPr id="16" name="Zástupný symbol pro zápatí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>
              <a:solidFill>
                <a:srgbClr val="FEFAC9"/>
              </a:solidFill>
            </a:endParaRPr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  <p:extLst>
      <p:ext uri="{BB962C8B-B14F-4D97-AF65-F5344CB8AC3E}">
        <p14:creationId xmlns="" xmlns:p14="http://schemas.microsoft.com/office/powerpoint/2010/main" val="3700538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1296-C9A3-4B0E-9821-1C37B41FDD06}" type="datetimeFigureOut">
              <a:rPr lang="cs-CZ" smtClean="0">
                <a:solidFill>
                  <a:srgbClr val="FEFAC9"/>
                </a:solidFill>
              </a:rPr>
              <a:pPr/>
              <a:t>4.5.2012</a:t>
            </a:fld>
            <a:endParaRPr lang="cs-CZ">
              <a:solidFill>
                <a:srgbClr val="FEFAC9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FEFAC9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54955-75A9-49B0-A345-82E0BFA03F47}" type="slidenum">
              <a:rPr lang="cs-CZ" smtClean="0">
                <a:solidFill>
                  <a:srgbClr val="FEFAC9"/>
                </a:solidFill>
              </a:rPr>
              <a:pPr/>
              <a:t>‹#›</a:t>
            </a:fld>
            <a:endParaRPr lang="cs-CZ">
              <a:solidFill>
                <a:srgbClr val="FEFAC9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6468644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1296-C9A3-4B0E-9821-1C37B41FDD06}" type="datetimeFigureOut">
              <a:rPr lang="cs-CZ" smtClean="0">
                <a:solidFill>
                  <a:srgbClr val="FEFAC9"/>
                </a:solidFill>
              </a:rPr>
              <a:pPr/>
              <a:t>4.5.2012</a:t>
            </a:fld>
            <a:endParaRPr lang="cs-CZ">
              <a:solidFill>
                <a:srgbClr val="FEFAC9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FEFAC9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54955-75A9-49B0-A345-82E0BFA03F47}" type="slidenum">
              <a:rPr lang="cs-CZ" smtClean="0">
                <a:solidFill>
                  <a:srgbClr val="FEFAC9"/>
                </a:solidFill>
              </a:rPr>
              <a:pPr/>
              <a:t>‹#›</a:t>
            </a:fld>
            <a:endParaRPr lang="cs-CZ">
              <a:solidFill>
                <a:srgbClr val="FEFAC9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  <p:extLst>
      <p:ext uri="{BB962C8B-B14F-4D97-AF65-F5344CB8AC3E}">
        <p14:creationId xmlns="" xmlns:p14="http://schemas.microsoft.com/office/powerpoint/2010/main" val="33614351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54955-75A9-49B0-A345-82E0BFA03F47}" type="slidenum">
              <a:rPr lang="cs-CZ" smtClean="0">
                <a:solidFill>
                  <a:srgbClr val="FEFAC9"/>
                </a:solidFill>
              </a:rPr>
              <a:pPr/>
              <a:t>‹#›</a:t>
            </a:fld>
            <a:endParaRPr lang="cs-CZ">
              <a:solidFill>
                <a:srgbClr val="FEFAC9"/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FEFAC9"/>
              </a:solidFill>
            </a:endParaRP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1296-C9A3-4B0E-9821-1C37B41FDD06}" type="datetimeFigureOut">
              <a:rPr lang="cs-CZ" smtClean="0">
                <a:solidFill>
                  <a:srgbClr val="FEFAC9"/>
                </a:solidFill>
              </a:rPr>
              <a:pPr/>
              <a:t>4.5.2012</a:t>
            </a:fld>
            <a:endParaRPr lang="cs-CZ">
              <a:solidFill>
                <a:srgbClr val="FEFAC9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2" name="Zástupný symbol pro obsah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4" name="Zástupný symbol pro obsah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cxnSp>
        <p:nvCxnSpPr>
          <p:cNvPr id="10" name="Přímá spojnice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15092910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1296-C9A3-4B0E-9821-1C37B41FDD06}" type="datetimeFigureOut">
              <a:rPr lang="cs-CZ" smtClean="0">
                <a:solidFill>
                  <a:srgbClr val="FEFAC9"/>
                </a:solidFill>
              </a:rPr>
              <a:pPr/>
              <a:t>4.5.2012</a:t>
            </a:fld>
            <a:endParaRPr lang="cs-CZ">
              <a:solidFill>
                <a:srgbClr val="FEFAC9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FEFAC9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54955-75A9-49B0-A345-82E0BFA03F47}" type="slidenum">
              <a:rPr lang="cs-CZ" smtClean="0">
                <a:solidFill>
                  <a:srgbClr val="FEFAC9"/>
                </a:solidFill>
              </a:rPr>
              <a:pPr/>
              <a:t>‹#›</a:t>
            </a:fld>
            <a:endParaRPr lang="cs-CZ">
              <a:solidFill>
                <a:srgbClr val="FEFAC9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  <p:extLst>
      <p:ext uri="{BB962C8B-B14F-4D97-AF65-F5344CB8AC3E}">
        <p14:creationId xmlns="" xmlns:p14="http://schemas.microsoft.com/office/powerpoint/2010/main" val="12393219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1296-C9A3-4B0E-9821-1C37B41FDD06}" type="datetimeFigureOut">
              <a:rPr lang="cs-CZ" smtClean="0">
                <a:solidFill>
                  <a:srgbClr val="FEFAC9"/>
                </a:solidFill>
              </a:rPr>
              <a:pPr/>
              <a:t>4.5.2012</a:t>
            </a:fld>
            <a:endParaRPr lang="cs-CZ">
              <a:solidFill>
                <a:srgbClr val="FEFAC9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FEFAC9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54955-75A9-49B0-A345-82E0BFA03F47}" type="slidenum">
              <a:rPr lang="cs-CZ" smtClean="0">
                <a:solidFill>
                  <a:srgbClr val="FEFAC9"/>
                </a:solidFill>
              </a:rPr>
              <a:pPr/>
              <a:t>‹#›</a:t>
            </a:fld>
            <a:endParaRPr lang="cs-CZ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014807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pro obsah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23B1296-C9A3-4B0E-9821-1C37B41FDD06}" type="datetimeFigureOut">
              <a:rPr lang="cs-CZ" smtClean="0">
                <a:solidFill>
                  <a:srgbClr val="FEFAC9"/>
                </a:solidFill>
              </a:rPr>
              <a:pPr/>
              <a:t>4.5.2012</a:t>
            </a:fld>
            <a:endParaRPr lang="cs-CZ">
              <a:solidFill>
                <a:srgbClr val="FEFAC9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0754955-75A9-49B0-A345-82E0BFA03F47}" type="slidenum">
              <a:rPr lang="cs-CZ" smtClean="0">
                <a:solidFill>
                  <a:srgbClr val="FEFAC9"/>
                </a:solidFill>
              </a:rPr>
              <a:pPr/>
              <a:t>‹#›</a:t>
            </a:fld>
            <a:endParaRPr lang="cs-CZ">
              <a:solidFill>
                <a:srgbClr val="FEFAC9"/>
              </a:solidFill>
            </a:endParaRPr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00212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893C64C-DDD5-4BED-89A6-40E87F037AD9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FEB52A9-F145-4282-A4BE-4E92F320797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6" name="Zástupný symbol pro zápatí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1296-C9A3-4B0E-9821-1C37B41FDD06}" type="datetimeFigureOut">
              <a:rPr lang="cs-CZ" smtClean="0">
                <a:solidFill>
                  <a:srgbClr val="FEFAC9"/>
                </a:solidFill>
              </a:rPr>
              <a:pPr/>
              <a:t>4.5.2012</a:t>
            </a:fld>
            <a:endParaRPr lang="cs-CZ">
              <a:solidFill>
                <a:srgbClr val="FEFAC9"/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754955-75A9-49B0-A345-82E0BFA03F47}" type="slidenum">
              <a:rPr lang="cs-CZ" smtClean="0">
                <a:solidFill>
                  <a:srgbClr val="FEFAC9"/>
                </a:solidFill>
              </a:rPr>
              <a:pPr/>
              <a:t>‹#›</a:t>
            </a:fld>
            <a:endParaRPr lang="cs-CZ">
              <a:solidFill>
                <a:srgbClr val="FEFAC9"/>
              </a:solidFill>
            </a:endParaRPr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895290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1296-C9A3-4B0E-9821-1C37B41FDD06}" type="datetimeFigureOut">
              <a:rPr lang="cs-CZ" smtClean="0">
                <a:solidFill>
                  <a:srgbClr val="FEFAC9"/>
                </a:solidFill>
              </a:rPr>
              <a:pPr/>
              <a:t>4.5.2012</a:t>
            </a:fld>
            <a:endParaRPr lang="cs-CZ">
              <a:solidFill>
                <a:srgbClr val="FEFAC9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FEFAC9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54955-75A9-49B0-A345-82E0BFA03F47}" type="slidenum">
              <a:rPr lang="cs-CZ" smtClean="0">
                <a:solidFill>
                  <a:srgbClr val="FEFAC9"/>
                </a:solidFill>
              </a:rPr>
              <a:pPr/>
              <a:t>‹#›</a:t>
            </a:fld>
            <a:endParaRPr lang="cs-CZ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941326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B1296-C9A3-4B0E-9821-1C37B41FDD06}" type="datetimeFigureOut">
              <a:rPr lang="cs-CZ" smtClean="0">
                <a:solidFill>
                  <a:srgbClr val="FEFAC9"/>
                </a:solidFill>
              </a:rPr>
              <a:pPr/>
              <a:t>4.5.2012</a:t>
            </a:fld>
            <a:endParaRPr lang="cs-CZ">
              <a:solidFill>
                <a:srgbClr val="FEFAC9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FEFAC9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754955-75A9-49B0-A345-82E0BFA03F47}" type="slidenum">
              <a:rPr lang="cs-CZ" smtClean="0">
                <a:solidFill>
                  <a:srgbClr val="FEFAC9"/>
                </a:solidFill>
              </a:rPr>
              <a:pPr/>
              <a:t>‹#›</a:t>
            </a:fld>
            <a:endParaRPr lang="cs-CZ">
              <a:solidFill>
                <a:srgbClr val="FEFAC9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33725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3C64C-DDD5-4BED-89A6-40E87F037AD9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52A9-F145-4282-A4BE-4E92F320797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3C64C-DDD5-4BED-89A6-40E87F037AD9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52A9-F145-4282-A4BE-4E92F320797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52A9-F145-4282-A4BE-4E92F320797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3C64C-DDD5-4BED-89A6-40E87F037AD9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2" name="Zástupný symbol pro obsah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4" name="Zástupný symbol pro obsah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cxnSp>
        <p:nvCxnSpPr>
          <p:cNvPr id="10" name="Přímá spojnice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3C64C-DDD5-4BED-89A6-40E87F037AD9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52A9-F145-4282-A4BE-4E92F320797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3C64C-DDD5-4BED-89A6-40E87F037AD9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EB52A9-F145-4282-A4BE-4E92F320797A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ástupný symbol pro obsah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1" name="Nadpis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893C64C-DDD5-4BED-89A6-40E87F037AD9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FEB52A9-F145-4282-A4BE-4E92F320797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Zástupný symbol pro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93C64C-DDD5-4BED-89A6-40E87F037AD9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EB52A9-F145-4282-A4BE-4E92F320797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893C64C-DDD5-4BED-89A6-40E87F037AD9}" type="datetimeFigureOut">
              <a:rPr lang="cs-CZ" smtClean="0"/>
              <a:pPr/>
              <a:t>4.5.2012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FEB52A9-F145-4282-A4BE-4E92F320797A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23B1296-C9A3-4B0E-9821-1C37B41FDD06}" type="datetimeFigureOut">
              <a:rPr lang="cs-CZ" smtClean="0">
                <a:solidFill>
                  <a:srgbClr val="FEFAC9"/>
                </a:solidFill>
              </a:rPr>
              <a:pPr/>
              <a:t>4.5.2012</a:t>
            </a:fld>
            <a:endParaRPr lang="cs-CZ">
              <a:solidFill>
                <a:srgbClr val="FEFAC9"/>
              </a:solidFill>
            </a:endParaRPr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>
              <a:solidFill>
                <a:srgbClr val="FEFAC9"/>
              </a:solidFill>
            </a:endParaRPr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0754955-75A9-49B0-A345-82E0BFA03F47}" type="slidenum">
              <a:rPr lang="cs-CZ" smtClean="0">
                <a:solidFill>
                  <a:srgbClr val="FEFAC9"/>
                </a:solidFill>
              </a:rPr>
              <a:pPr/>
              <a:t>‹#›</a:t>
            </a:fld>
            <a:endParaRPr lang="cs-CZ">
              <a:solidFill>
                <a:srgbClr val="FEFAC9"/>
              </a:solidFill>
            </a:endParaRPr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  <p:extLst>
      <p:ext uri="{BB962C8B-B14F-4D97-AF65-F5344CB8AC3E}">
        <p14:creationId xmlns="" xmlns:p14="http://schemas.microsoft.com/office/powerpoint/2010/main" val="17178683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skatelevize.cz/porady/10177109865-dejiny-udatneho-ceskeho-naroda/208552116230012-borivoj-a-ludmila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Bo%C5%99ivoj.jpg?uselang=cs" TargetMode="External"/><Relationship Id="rId7" Type="http://schemas.openxmlformats.org/officeDocument/2006/relationships/hyperlink" Target="http://cs.wikipedia.org/wiki/Soubor:Drahomira_knezna.jpg" TargetMode="External"/><Relationship Id="rId2" Type="http://schemas.openxmlformats.org/officeDocument/2006/relationships/hyperlink" Target="http://cs.wikipedia.org/wiki/Soubor:P%C5%99emyslovci_erb.sv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ommons.wikimedia.org/wiki/File:Kn%C3%AD%C5%BEe_Vratislav.jpg?uselang=cs" TargetMode="External"/><Relationship Id="rId5" Type="http://schemas.openxmlformats.org/officeDocument/2006/relationships/hyperlink" Target="http://cs.wikipedia.org/wiki/Soubor:Kn%C3%AD%C5%BEe_Spytihn%C4%9Bv.jpg" TargetMode="External"/><Relationship Id="rId4" Type="http://schemas.openxmlformats.org/officeDocument/2006/relationships/hyperlink" Target="http://cs.wikipedia.org/wiki/Soubor:StLudmilaWindowCedarRapidsSep2001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>
              <a:solidFill>
                <a:prstClr val="white"/>
              </a:solidFill>
            </a:endParaRPr>
          </a:p>
        </p:txBody>
      </p:sp>
      <p:sp>
        <p:nvSpPr>
          <p:cNvPr id="2053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>
              <a:solidFill>
                <a:prstClr val="white"/>
              </a:solidFill>
            </a:endParaRPr>
          </a:p>
        </p:txBody>
      </p:sp>
      <p:sp>
        <p:nvSpPr>
          <p:cNvPr id="2054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>
              <a:solidFill>
                <a:prstClr val="white"/>
              </a:solidFill>
            </a:endParaRPr>
          </a:p>
        </p:txBody>
      </p:sp>
      <p:pic>
        <p:nvPicPr>
          <p:cNvPr id="2055" name="Picture 63" descr="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2593" y="465931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Rectangle 64"/>
          <p:cNvSpPr>
            <a:spLocks noChangeArrowheads="1"/>
          </p:cNvSpPr>
          <p:nvPr/>
        </p:nvSpPr>
        <p:spPr bwMode="auto">
          <a:xfrm>
            <a:off x="1056407" y="1361398"/>
            <a:ext cx="69135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 dirty="0">
                <a:solidFill>
                  <a:prstClr val="white"/>
                </a:solidFill>
              </a:rPr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05791631"/>
              </p:ext>
            </p:extLst>
          </p:nvPr>
        </p:nvGraphicFramePr>
        <p:xfrm>
          <a:off x="1262063" y="2274988"/>
          <a:ext cx="6837362" cy="1097176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707" marB="45707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74" name="Rectangle 116"/>
          <p:cNvSpPr>
            <a:spLocks noChangeArrowheads="1"/>
          </p:cNvSpPr>
          <p:nvPr/>
        </p:nvSpPr>
        <p:spPr bwMode="auto">
          <a:xfrm>
            <a:off x="264245" y="1345883"/>
            <a:ext cx="8497887" cy="4862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endParaRPr lang="cs-CZ" b="1" dirty="0">
              <a:solidFill>
                <a:prstClr val="white"/>
              </a:solidFill>
            </a:endParaRPr>
          </a:p>
          <a:p>
            <a:pPr algn="ctr"/>
            <a:endParaRPr lang="cs-CZ" b="1" dirty="0">
              <a:solidFill>
                <a:prstClr val="white"/>
              </a:solidFill>
            </a:endParaRPr>
          </a:p>
          <a:p>
            <a:pPr algn="ctr"/>
            <a:endParaRPr lang="cs-CZ" b="1" dirty="0" smtClean="0">
              <a:solidFill>
                <a:prstClr val="white"/>
              </a:solidFill>
            </a:endParaRPr>
          </a:p>
          <a:p>
            <a:pPr algn="ctr"/>
            <a:endParaRPr lang="cs-CZ" b="1" dirty="0">
              <a:solidFill>
                <a:prstClr val="white"/>
              </a:solidFill>
            </a:endParaRPr>
          </a:p>
          <a:p>
            <a:pPr algn="ctr"/>
            <a:endParaRPr lang="cs-CZ" sz="1200" b="1" dirty="0" smtClean="0">
              <a:solidFill>
                <a:prstClr val="white"/>
              </a:solidFill>
            </a:endParaRPr>
          </a:p>
          <a:p>
            <a:pPr algn="ctr"/>
            <a:endParaRPr lang="cs-CZ" sz="1200" b="1" dirty="0">
              <a:solidFill>
                <a:prstClr val="white"/>
              </a:solidFill>
            </a:endParaRPr>
          </a:p>
          <a:p>
            <a:pPr algn="ctr"/>
            <a:endParaRPr lang="cs-CZ" sz="1200" b="1" dirty="0" smtClean="0">
              <a:solidFill>
                <a:prstClr val="white"/>
              </a:solidFill>
            </a:endParaRPr>
          </a:p>
          <a:p>
            <a:pPr algn="ctr"/>
            <a:endParaRPr lang="cs-CZ" sz="1200" b="1" dirty="0">
              <a:solidFill>
                <a:prstClr val="white"/>
              </a:solidFill>
            </a:endParaRPr>
          </a:p>
          <a:p>
            <a:pPr algn="ctr"/>
            <a:endParaRPr lang="cs-CZ" sz="1200" b="1" dirty="0" smtClean="0">
              <a:solidFill>
                <a:prstClr val="white"/>
              </a:solidFill>
            </a:endParaRPr>
          </a:p>
          <a:p>
            <a:pPr algn="ctr"/>
            <a:endParaRPr lang="cs-CZ" sz="1400" b="1" dirty="0" smtClean="0">
              <a:solidFill>
                <a:prstClr val="white"/>
              </a:solidFill>
            </a:endParaRPr>
          </a:p>
          <a:p>
            <a:pPr algn="ctr"/>
            <a:endParaRPr lang="cs-CZ" sz="1400" b="1" dirty="0">
              <a:solidFill>
                <a:prstClr val="white"/>
              </a:solidFill>
            </a:endParaRPr>
          </a:p>
          <a:p>
            <a:endParaRPr lang="cs-CZ" sz="1400" b="1" dirty="0">
              <a:solidFill>
                <a:prstClr val="white"/>
              </a:solidFill>
            </a:endParaRPr>
          </a:p>
          <a:p>
            <a:endParaRPr lang="cs-CZ" sz="1600" b="1" dirty="0">
              <a:solidFill>
                <a:prstClr val="white"/>
              </a:solidFill>
            </a:endParaRPr>
          </a:p>
          <a:p>
            <a:pPr algn="ctr"/>
            <a:endParaRPr lang="cs-CZ" sz="1200" dirty="0">
              <a:solidFill>
                <a:prstClr val="white"/>
              </a:solidFill>
            </a:endParaRPr>
          </a:p>
          <a:p>
            <a:pPr algn="ctr"/>
            <a:endParaRPr lang="cs-CZ" b="1" dirty="0" smtClean="0">
              <a:solidFill>
                <a:prstClr val="white"/>
              </a:solidFill>
            </a:endParaRPr>
          </a:p>
          <a:p>
            <a:endParaRPr lang="cs-CZ" b="1" dirty="0">
              <a:solidFill>
                <a:prstClr val="white"/>
              </a:solidFill>
            </a:endParaRPr>
          </a:p>
          <a:p>
            <a:endParaRPr lang="cs-CZ" b="1" dirty="0">
              <a:solidFill>
                <a:prstClr val="white"/>
              </a:solidFill>
            </a:endParaRPr>
          </a:p>
          <a:p>
            <a:endParaRPr lang="cs-CZ" b="1" dirty="0">
              <a:solidFill>
                <a:prstClr val="white"/>
              </a:solidFill>
            </a:endParaRPr>
          </a:p>
          <a:p>
            <a:endParaRPr lang="cs-CZ" b="1" dirty="0">
              <a:solidFill>
                <a:prstClr val="white"/>
              </a:solidFill>
            </a:endParaRPr>
          </a:p>
          <a:p>
            <a:endParaRPr lang="cs-CZ" b="1" dirty="0">
              <a:solidFill>
                <a:prstClr val="white"/>
              </a:solidFill>
            </a:endParaRPr>
          </a:p>
        </p:txBody>
      </p:sp>
      <p:pic>
        <p:nvPicPr>
          <p:cNvPr id="9" name="Obrázek 1" descr="logolinkII_bar.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005064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03176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FFFF00"/>
                </a:solidFill>
                <a:latin typeface="Comic Sans MS" pitchFamily="66" charset="0"/>
              </a:rPr>
              <a:t>Bořivoj a Ludmila</a:t>
            </a:r>
          </a:p>
          <a:p>
            <a:pPr marL="0" indent="0">
              <a:buNone/>
            </a:pPr>
            <a:r>
              <a:rPr lang="cs-CZ" dirty="0">
                <a:latin typeface="Comic Sans MS" pitchFamily="66" charset="0"/>
                <a:hlinkClick r:id="rId2"/>
              </a:rPr>
              <a:t>http://www.ceskatelevize.cz/porady/10177109865-dejiny-udatneho-ceskeho-naroda/208552116230012-borivoj-a-ludmila</a:t>
            </a:r>
            <a:r>
              <a:rPr lang="cs-CZ" dirty="0" smtClean="0">
                <a:latin typeface="Comic Sans MS" pitchFamily="66" charset="0"/>
                <a:hlinkClick r:id="rId2"/>
              </a:rPr>
              <a:t>/</a:t>
            </a:r>
          </a:p>
          <a:p>
            <a:pPr marL="0" indent="0">
              <a:buNone/>
            </a:pPr>
            <a:endParaRPr lang="cs-CZ" dirty="0" smtClean="0">
              <a:latin typeface="Comic Sans MS" pitchFamily="66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-35768"/>
            <a:ext cx="8229600" cy="1219200"/>
          </a:xfrm>
        </p:spPr>
        <p:txBody>
          <a:bodyPr/>
          <a:lstStyle/>
          <a:p>
            <a:r>
              <a:rPr lang="cs-CZ" dirty="0" smtClean="0">
                <a:solidFill>
                  <a:srgbClr val="FFFF00"/>
                </a:solidFill>
                <a:latin typeface="Comic Sans MS" pitchFamily="66" charset="0"/>
              </a:rPr>
              <a:t>Dějiny udatného českého národa</a:t>
            </a:r>
            <a:endParaRPr lang="cs-CZ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3716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1196752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olidFill>
                  <a:srgbClr val="FFFF00"/>
                </a:solidFill>
                <a:latin typeface="Comic Sans MS" pitchFamily="66" charset="0"/>
              </a:rPr>
              <a:t>Obrázky:</a:t>
            </a:r>
          </a:p>
          <a:p>
            <a:pPr marL="0" indent="0">
              <a:buNone/>
            </a:pPr>
            <a:r>
              <a:rPr lang="cs-CZ" sz="1800" dirty="0">
                <a:latin typeface="Comic Sans MS" pitchFamily="66" charset="0"/>
                <a:hlinkClick r:id="rId2"/>
              </a:rPr>
              <a:t>http://</a:t>
            </a:r>
            <a:r>
              <a:rPr lang="cs-CZ" sz="1800" dirty="0" smtClean="0">
                <a:latin typeface="Comic Sans MS" pitchFamily="66" charset="0"/>
                <a:hlinkClick r:id="rId2"/>
              </a:rPr>
              <a:t>cs.wikipedia.org/wiki/Soubor:P%C5%99emyslovci_erb.svg</a:t>
            </a:r>
            <a:endParaRPr lang="cs-CZ" sz="1800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cs-CZ" sz="1800" dirty="0">
                <a:latin typeface="Comic Sans MS" pitchFamily="66" charset="0"/>
                <a:hlinkClick r:id="rId3"/>
              </a:rPr>
              <a:t>http://commons.wikimedia.org/wiki/File:Bo%C5%99ivoj.jpg?uselang=cs</a:t>
            </a:r>
            <a:endParaRPr lang="cs-CZ" sz="1800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cs-CZ" sz="1800" dirty="0">
                <a:latin typeface="Comic Sans MS" pitchFamily="66" charset="0"/>
                <a:hlinkClick r:id="rId4"/>
              </a:rPr>
              <a:t>http://</a:t>
            </a:r>
            <a:r>
              <a:rPr lang="cs-CZ" sz="1800" dirty="0" smtClean="0">
                <a:latin typeface="Comic Sans MS" pitchFamily="66" charset="0"/>
                <a:hlinkClick r:id="rId4"/>
              </a:rPr>
              <a:t>cs.wikipedia.org/wiki/Soubor:StLudmilaWindowCedarRapidsSep2001.jpg</a:t>
            </a:r>
            <a:endParaRPr lang="cs-CZ" sz="1800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cs-CZ" sz="1800" dirty="0">
                <a:latin typeface="Comic Sans MS" pitchFamily="66" charset="0"/>
                <a:hlinkClick r:id="rId5"/>
              </a:rPr>
              <a:t>http://</a:t>
            </a:r>
            <a:r>
              <a:rPr lang="cs-CZ" sz="1800" dirty="0" smtClean="0">
                <a:latin typeface="Comic Sans MS" pitchFamily="66" charset="0"/>
                <a:hlinkClick r:id="rId5"/>
              </a:rPr>
              <a:t>cs.wikipedia.org/wiki/Soubor:Kn%C3%AD%C5%BEe_Spytihn%C4%9Bv.jpg</a:t>
            </a:r>
            <a:endParaRPr lang="cs-CZ" sz="1800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cs-CZ" sz="1800" dirty="0">
                <a:latin typeface="Comic Sans MS" pitchFamily="66" charset="0"/>
                <a:hlinkClick r:id="rId6"/>
              </a:rPr>
              <a:t>http://</a:t>
            </a:r>
            <a:r>
              <a:rPr lang="cs-CZ" sz="1800" dirty="0" smtClean="0">
                <a:latin typeface="Comic Sans MS" pitchFamily="66" charset="0"/>
                <a:hlinkClick r:id="rId6"/>
              </a:rPr>
              <a:t>commons.wikimedia.org/wiki/File:Kn%C3%AD%C5%BEe_Vratislav.jpg?uselang=cs</a:t>
            </a:r>
            <a:endParaRPr lang="cs-CZ" sz="1800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cs-CZ" sz="1800" dirty="0">
                <a:latin typeface="Comic Sans MS" pitchFamily="66" charset="0"/>
                <a:hlinkClick r:id="rId7"/>
              </a:rPr>
              <a:t>http://cs.wikipedia.org/wiki/Soubor:Drahomira_knezna.jpg</a:t>
            </a:r>
            <a:endParaRPr lang="cs-CZ" sz="1800" dirty="0" smtClean="0">
              <a:latin typeface="Comic Sans MS" pitchFamily="66" charset="0"/>
            </a:endParaRPr>
          </a:p>
          <a:p>
            <a:pPr marL="0" indent="0">
              <a:buNone/>
            </a:pPr>
            <a:endParaRPr lang="cs-CZ" sz="1800" dirty="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395536" y="-99392"/>
            <a:ext cx="8229600" cy="1219200"/>
          </a:xfrm>
        </p:spPr>
        <p:txBody>
          <a:bodyPr/>
          <a:lstStyle/>
          <a:p>
            <a:r>
              <a:rPr lang="cs-CZ" dirty="0" smtClean="0">
                <a:solidFill>
                  <a:srgbClr val="FFFF00"/>
                </a:solidFill>
                <a:latin typeface="Comic Sans MS" pitchFamily="66" charset="0"/>
              </a:rPr>
              <a:t>Zdroje</a:t>
            </a:r>
            <a:endParaRPr lang="cs-CZ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4066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4572000"/>
          </a:xfrm>
        </p:spPr>
        <p:txBody>
          <a:bodyPr>
            <a:normAutofit/>
          </a:bodyPr>
          <a:lstStyle/>
          <a:p>
            <a:pPr algn="ctr"/>
            <a:endParaRPr lang="cs-CZ" sz="2800" b="1" dirty="0">
              <a:solidFill>
                <a:prstClr val="white"/>
              </a:solidFill>
            </a:endParaRPr>
          </a:p>
          <a:p>
            <a:pPr algn="ctr"/>
            <a:r>
              <a:rPr lang="cs-CZ" sz="1400" b="1" dirty="0" smtClean="0"/>
              <a:t>Sada č. XIX</a:t>
            </a:r>
            <a:endParaRPr lang="cs-CZ" sz="1400" dirty="0" smtClean="0"/>
          </a:p>
          <a:p>
            <a:pPr algn="ctr"/>
            <a:r>
              <a:rPr lang="cs-CZ" sz="1400" b="1" dirty="0" smtClean="0"/>
              <a:t>Identifikátor sady: VY_32_INOVACE_Sada XIX _ </a:t>
            </a:r>
            <a:r>
              <a:rPr lang="cs-CZ" sz="1400" b="1" dirty="0" smtClean="0"/>
              <a:t>ČJ, DUM </a:t>
            </a:r>
            <a:r>
              <a:rPr lang="cs-CZ" sz="1800" b="1" dirty="0" smtClean="0"/>
              <a:t>11</a:t>
            </a:r>
            <a:endParaRPr lang="cs-CZ" sz="1800" dirty="0" smtClean="0"/>
          </a:p>
          <a:p>
            <a:pPr algn="ctr"/>
            <a:r>
              <a:rPr lang="cs-CZ" sz="1400" b="1" dirty="0" smtClean="0"/>
              <a:t>Vzdělávací oblast: Člověk a jeho svět</a:t>
            </a:r>
            <a:endParaRPr lang="cs-CZ" sz="1400" dirty="0" smtClean="0"/>
          </a:p>
          <a:p>
            <a:pPr algn="ctr"/>
            <a:r>
              <a:rPr lang="cs-CZ" sz="1400" b="1" dirty="0" smtClean="0"/>
              <a:t>Vzdělávací </a:t>
            </a:r>
            <a:r>
              <a:rPr lang="cs-CZ" sz="1400" b="1" dirty="0" smtClean="0"/>
              <a:t>obor: Člověk a jeho svět</a:t>
            </a:r>
            <a:endParaRPr lang="cs-CZ" sz="1400" dirty="0" smtClean="0"/>
          </a:p>
          <a:p>
            <a:pPr marL="0" indent="0" algn="ctr">
              <a:buNone/>
            </a:pPr>
            <a:endParaRPr lang="cs-CZ" sz="1400" b="1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cs-CZ" sz="1400" b="1" dirty="0">
                <a:solidFill>
                  <a:prstClr val="white"/>
                </a:solidFill>
              </a:rPr>
              <a:t>Název: Vznik českého státu</a:t>
            </a:r>
          </a:p>
          <a:p>
            <a:pPr marL="0" indent="0">
              <a:buNone/>
            </a:pPr>
            <a:r>
              <a:rPr lang="cs-CZ" sz="1400" b="1" dirty="0">
                <a:solidFill>
                  <a:prstClr val="white"/>
                </a:solidFill>
              </a:rPr>
              <a:t>Autor: Zuzana Řípová</a:t>
            </a:r>
            <a:endParaRPr lang="cs-CZ" sz="1400" dirty="0">
              <a:solidFill>
                <a:prstClr val="white"/>
              </a:solidFill>
            </a:endParaRPr>
          </a:p>
          <a:p>
            <a:pPr marL="0" indent="0">
              <a:buNone/>
            </a:pPr>
            <a:r>
              <a:rPr lang="cs-CZ" sz="1400" b="1" dirty="0">
                <a:solidFill>
                  <a:prstClr val="white"/>
                </a:solidFill>
              </a:rPr>
              <a:t>Stručná anotace: Výuková prezentace pro 4.a 5.ročník</a:t>
            </a:r>
          </a:p>
          <a:p>
            <a:pPr marL="0" indent="0">
              <a:buNone/>
            </a:pPr>
            <a:r>
              <a:rPr lang="cs-CZ" sz="1400" b="1" dirty="0">
                <a:solidFill>
                  <a:prstClr val="white"/>
                </a:solidFill>
              </a:rPr>
              <a:t>Metodické zhodnocení: Seznámení s rodem Přemyslovců a jeho významem v českých dějinách</a:t>
            </a:r>
          </a:p>
          <a:p>
            <a:pPr marL="0" indent="0">
              <a:buNone/>
            </a:pPr>
            <a:r>
              <a:rPr lang="cs-CZ" sz="1400" b="1" dirty="0" err="1">
                <a:solidFill>
                  <a:prstClr val="white"/>
                </a:solidFill>
              </a:rPr>
              <a:t>Odpilotováno</a:t>
            </a:r>
            <a:r>
              <a:rPr lang="cs-CZ" sz="1400" b="1" dirty="0">
                <a:solidFill>
                  <a:prstClr val="white"/>
                </a:solidFill>
              </a:rPr>
              <a:t>:  </a:t>
            </a:r>
            <a:r>
              <a:rPr lang="cs-CZ" sz="1400" b="1" dirty="0" smtClean="0">
                <a:solidFill>
                  <a:prstClr val="white"/>
                </a:solidFill>
              </a:rPr>
              <a:t> 6.4. 2012 ve 4.A</a:t>
            </a:r>
            <a:endParaRPr lang="cs-CZ" sz="1400" b="1" dirty="0">
              <a:solidFill>
                <a:prstClr val="white"/>
              </a:solidFill>
            </a:endParaRP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67544" y="-609600"/>
            <a:ext cx="8229600" cy="1219200"/>
          </a:xfrm>
        </p:spPr>
        <p:txBody>
          <a:bodyPr/>
          <a:lstStyle/>
          <a:p>
            <a:r>
              <a:rPr lang="cs-CZ" smtClean="0"/>
              <a:t>s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286992" y="573325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Autorem materiálu a všech jeho částí, není-li uvedeno jinak, je </a:t>
            </a:r>
            <a:r>
              <a:rPr lang="cs-CZ" dirty="0" smtClean="0"/>
              <a:t> Zuzana Řípová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777826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3200" b="1" dirty="0" smtClean="0">
                <a:latin typeface="Comic Sans MS" pitchFamily="66" charset="0"/>
              </a:rPr>
              <a:t>POČÁTEK VLÁDY PŘEMYSLOVSKÝCH KNÍŽAT U NÁS</a:t>
            </a:r>
          </a:p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FF00"/>
                </a:solidFill>
                <a:latin typeface="Comic Sans MS" pitchFamily="66" charset="0"/>
              </a:rPr>
              <a:t>VZNIK ČESKÉHO STÁTU</a:t>
            </a:r>
            <a:endParaRPr lang="cs-CZ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985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29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latin typeface="Comic Sans MS" pitchFamily="66" charset="0"/>
              </a:rPr>
              <a:t>Na začátku </a:t>
            </a:r>
            <a:r>
              <a:rPr lang="cs-CZ" dirty="0" smtClean="0">
                <a:solidFill>
                  <a:srgbClr val="FFFF00"/>
                </a:solidFill>
                <a:latin typeface="Comic Sans MS" pitchFamily="66" charset="0"/>
              </a:rPr>
              <a:t>10. století </a:t>
            </a:r>
            <a:r>
              <a:rPr lang="cs-CZ" dirty="0" smtClean="0">
                <a:latin typeface="Comic Sans MS" pitchFamily="66" charset="0"/>
              </a:rPr>
              <a:t>se projevuje jako nejsilnější na našem území </a:t>
            </a:r>
            <a:r>
              <a:rPr lang="cs-CZ" dirty="0" smtClean="0">
                <a:solidFill>
                  <a:srgbClr val="FFFF00"/>
                </a:solidFill>
                <a:latin typeface="Comic Sans MS" pitchFamily="66" charset="0"/>
              </a:rPr>
              <a:t>kmen Čechů </a:t>
            </a:r>
            <a:r>
              <a:rPr lang="cs-CZ" dirty="0">
                <a:latin typeface="Comic Sans MS" pitchFamily="66" charset="0"/>
              </a:rPr>
              <a:t>s</a:t>
            </a:r>
            <a:r>
              <a:rPr lang="cs-CZ" dirty="0" smtClean="0">
                <a:latin typeface="Comic Sans MS" pitchFamily="66" charset="0"/>
              </a:rPr>
              <a:t> </a:t>
            </a:r>
            <a:r>
              <a:rPr lang="cs-CZ" dirty="0" smtClean="0">
                <a:solidFill>
                  <a:srgbClr val="FFFF00"/>
                </a:solidFill>
                <a:latin typeface="Comic Sans MS" pitchFamily="66" charset="0"/>
              </a:rPr>
              <a:t>vládnoucím rodem Přemyslovců.</a:t>
            </a:r>
          </a:p>
          <a:p>
            <a:pPr marL="0" indent="0">
              <a:buNone/>
            </a:pPr>
            <a:endParaRPr lang="cs-CZ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cs-CZ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cs-CZ" dirty="0">
              <a:solidFill>
                <a:srgbClr val="FFFF00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cs-CZ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cs-CZ" dirty="0">
              <a:solidFill>
                <a:srgbClr val="FFFF00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cs-CZ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marL="0" indent="0">
              <a:buNone/>
            </a:pPr>
            <a:r>
              <a:rPr lang="cs-CZ" dirty="0" smtClean="0">
                <a:solidFill>
                  <a:srgbClr val="FFFF00"/>
                </a:solidFill>
                <a:latin typeface="Comic Sans MS" pitchFamily="66" charset="0"/>
              </a:rPr>
              <a:t>Během 10. století </a:t>
            </a:r>
            <a:r>
              <a:rPr lang="cs-CZ" dirty="0" smtClean="0">
                <a:latin typeface="Comic Sans MS" pitchFamily="66" charset="0"/>
              </a:rPr>
              <a:t>začíná tedy vznikat </a:t>
            </a:r>
            <a:r>
              <a:rPr lang="cs-CZ" b="1" dirty="0" smtClean="0">
                <a:solidFill>
                  <a:srgbClr val="FFFF00"/>
                </a:solidFill>
                <a:latin typeface="Comic Sans MS" pitchFamily="66" charset="0"/>
              </a:rPr>
              <a:t>český stát</a:t>
            </a:r>
            <a:r>
              <a:rPr lang="cs-CZ" dirty="0" smtClean="0">
                <a:latin typeface="Comic Sans MS" pitchFamily="66" charset="0"/>
              </a:rPr>
              <a:t>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Počátek Přemyslovců u nás</a:t>
            </a:r>
            <a:endParaRPr lang="cs-CZ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636912"/>
            <a:ext cx="2520280" cy="259965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82284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7504" y="5589240"/>
            <a:ext cx="8579296" cy="50676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dirty="0" smtClean="0">
                <a:solidFill>
                  <a:schemeClr val="bg1">
                    <a:lumMod val="85000"/>
                    <a:lumOff val="15000"/>
                  </a:schemeClr>
                </a:solidFill>
                <a:latin typeface="Comic Sans MS" pitchFamily="66" charset="0"/>
              </a:rPr>
              <a:t>kníže Bořivoj I. – první písemně doložený český kníže</a:t>
            </a:r>
            <a:endParaRPr lang="cs-CZ" dirty="0">
              <a:solidFill>
                <a:schemeClr val="bg1">
                  <a:lumMod val="85000"/>
                  <a:lumOff val="15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3" y="260648"/>
            <a:ext cx="1919461" cy="52456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1863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5732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>
                <a:latin typeface="Comic Sans MS" pitchFamily="66" charset="0"/>
              </a:rPr>
              <a:t>Prvním známým knížetem z rodu Přemyslovců, </a:t>
            </a:r>
          </a:p>
          <a:p>
            <a:pPr marL="0" indent="0">
              <a:buNone/>
            </a:pPr>
            <a:r>
              <a:rPr lang="cs-CZ" dirty="0" smtClean="0">
                <a:latin typeface="Comic Sans MS" pitchFamily="66" charset="0"/>
              </a:rPr>
              <a:t>o kterém se dochovaly písemné zprávy, je </a:t>
            </a:r>
          </a:p>
          <a:p>
            <a:pPr marL="0" indent="0">
              <a:buNone/>
            </a:pPr>
            <a:r>
              <a:rPr lang="cs-CZ" sz="3200" dirty="0" smtClean="0">
                <a:solidFill>
                  <a:srgbClr val="FFFF00"/>
                </a:solidFill>
                <a:latin typeface="Comic Sans MS" pitchFamily="66" charset="0"/>
              </a:rPr>
              <a:t>kníže Bořivoj </a:t>
            </a:r>
            <a:r>
              <a:rPr lang="cs-CZ" dirty="0" smtClean="0">
                <a:latin typeface="Comic Sans MS" pitchFamily="66" charset="0"/>
              </a:rPr>
              <a:t>(Bořivoj I.).</a:t>
            </a:r>
          </a:p>
          <a:p>
            <a:pPr marL="0" indent="0">
              <a:buNone/>
            </a:pPr>
            <a:r>
              <a:rPr lang="cs-CZ" dirty="0" smtClean="0">
                <a:latin typeface="Comic Sans MS" pitchFamily="66" charset="0"/>
              </a:rPr>
              <a:t>Bořivoj vládl na </a:t>
            </a:r>
            <a:r>
              <a:rPr lang="cs-CZ" dirty="0" smtClean="0">
                <a:solidFill>
                  <a:srgbClr val="FFFF00"/>
                </a:solidFill>
                <a:latin typeface="Comic Sans MS" pitchFamily="66" charset="0"/>
              </a:rPr>
              <a:t>konci 9. století</a:t>
            </a:r>
            <a:r>
              <a:rPr lang="cs-CZ" dirty="0" smtClean="0">
                <a:latin typeface="Comic Sans MS" pitchFamily="66" charset="0"/>
              </a:rPr>
              <a:t>, tedy v době kdy ještě ve Velkomoravské říši vládl Svatopluk I.</a:t>
            </a:r>
          </a:p>
          <a:p>
            <a:pPr marL="0" indent="0">
              <a:buNone/>
            </a:pPr>
            <a:r>
              <a:rPr lang="cs-CZ" dirty="0" smtClean="0">
                <a:latin typeface="Comic Sans MS" pitchFamily="66" charset="0"/>
              </a:rPr>
              <a:t>Společně s </a:t>
            </a:r>
            <a:r>
              <a:rPr lang="cs-CZ" dirty="0" smtClean="0">
                <a:solidFill>
                  <a:srgbClr val="FFFF00"/>
                </a:solidFill>
                <a:latin typeface="Comic Sans MS" pitchFamily="66" charset="0"/>
              </a:rPr>
              <a:t>manželkou Ludmilou </a:t>
            </a:r>
            <a:r>
              <a:rPr lang="cs-CZ" dirty="0" smtClean="0">
                <a:latin typeface="Comic Sans MS" pitchFamily="66" charset="0"/>
              </a:rPr>
              <a:t>se nechali na Moravě pokřtít.</a:t>
            </a:r>
          </a:p>
          <a:p>
            <a:pPr marL="0" indent="0">
              <a:buNone/>
            </a:pPr>
            <a:r>
              <a:rPr lang="cs-CZ" dirty="0" smtClean="0">
                <a:latin typeface="Comic Sans MS" pitchFamily="66" charset="0"/>
              </a:rPr>
              <a:t>A pak společně </a:t>
            </a:r>
            <a:r>
              <a:rPr lang="cs-CZ" dirty="0" smtClean="0">
                <a:solidFill>
                  <a:srgbClr val="FFFF00"/>
                </a:solidFill>
                <a:latin typeface="Comic Sans MS" pitchFamily="66" charset="0"/>
              </a:rPr>
              <a:t>šířili křesťanství a zakládali první kostely.</a:t>
            </a:r>
          </a:p>
          <a:p>
            <a:pPr marL="0" indent="0">
              <a:buNone/>
            </a:pPr>
            <a:r>
              <a:rPr lang="cs-CZ" dirty="0" smtClean="0">
                <a:latin typeface="Comic Sans MS" pitchFamily="66" charset="0"/>
              </a:rPr>
              <a:t>Za jeho vlády bylo knížecí sídlo na </a:t>
            </a:r>
            <a:r>
              <a:rPr lang="cs-CZ" dirty="0" smtClean="0">
                <a:solidFill>
                  <a:srgbClr val="FFFF00"/>
                </a:solidFill>
                <a:latin typeface="Comic Sans MS" pitchFamily="66" charset="0"/>
              </a:rPr>
              <a:t>Pražském hradě</a:t>
            </a:r>
            <a:r>
              <a:rPr lang="cs-CZ" dirty="0" smtClean="0">
                <a:latin typeface="Comic Sans MS" pitchFamily="66" charset="0"/>
              </a:rPr>
              <a:t>, kde byl také založen kostel.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755576" y="188640"/>
            <a:ext cx="8229600" cy="1219200"/>
          </a:xfrm>
        </p:spPr>
        <p:txBody>
          <a:bodyPr/>
          <a:lstStyle/>
          <a:p>
            <a:r>
              <a:rPr lang="cs-CZ" dirty="0" smtClean="0">
                <a:solidFill>
                  <a:srgbClr val="FFFF00"/>
                </a:solidFill>
                <a:latin typeface="Comic Sans MS" pitchFamily="66" charset="0"/>
              </a:rPr>
              <a:t>Bořivoj a Ludmila</a:t>
            </a:r>
            <a:endParaRPr lang="cs-CZ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3584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251520" y="5589240"/>
            <a:ext cx="8579296" cy="93610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dirty="0" smtClean="0">
                <a:solidFill>
                  <a:srgbClr val="FFFF00"/>
                </a:solidFill>
                <a:latin typeface="Comic Sans MS" pitchFamily="66" charset="0"/>
              </a:rPr>
              <a:t>svatá Ludmila 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FF00"/>
                </a:solidFill>
                <a:latin typeface="Comic Sans MS" pitchFamily="66" charset="0"/>
              </a:rPr>
              <a:t>     manželka Bořivoje I. a babička svatého Václava</a:t>
            </a:r>
            <a:endParaRPr lang="cs-CZ" dirty="0"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5" y="366766"/>
            <a:ext cx="2579538" cy="498628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89895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013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>
                <a:latin typeface="Comic Sans MS" pitchFamily="66" charset="0"/>
              </a:rPr>
              <a:t>Po Bořivojově smrti se stal knížetem </a:t>
            </a:r>
          </a:p>
          <a:p>
            <a:pPr marL="0" indent="0">
              <a:buNone/>
            </a:pPr>
            <a:r>
              <a:rPr lang="cs-CZ" dirty="0" smtClean="0">
                <a:latin typeface="Comic Sans MS" pitchFamily="66" charset="0"/>
              </a:rPr>
              <a:t>jeho syn </a:t>
            </a:r>
            <a:r>
              <a:rPr lang="cs-CZ" dirty="0" smtClean="0">
                <a:solidFill>
                  <a:srgbClr val="FFFF00"/>
                </a:solidFill>
                <a:latin typeface="Comic Sans MS" pitchFamily="66" charset="0"/>
              </a:rPr>
              <a:t>Spytihněv</a:t>
            </a:r>
            <a:r>
              <a:rPr lang="cs-CZ" dirty="0" smtClean="0">
                <a:latin typeface="Comic Sans MS" pitchFamily="66" charset="0"/>
              </a:rPr>
              <a:t>.</a:t>
            </a:r>
          </a:p>
          <a:p>
            <a:pPr marL="0" indent="0">
              <a:buNone/>
            </a:pPr>
            <a:endParaRPr lang="cs-CZ" dirty="0">
              <a:latin typeface="Comic Sans MS" pitchFamily="66" charset="0"/>
            </a:endParaRPr>
          </a:p>
          <a:p>
            <a:pPr marL="0" indent="0">
              <a:buNone/>
            </a:pPr>
            <a:endParaRPr lang="cs-CZ" dirty="0" smtClean="0">
              <a:latin typeface="Comic Sans MS" pitchFamily="66" charset="0"/>
            </a:endParaRPr>
          </a:p>
          <a:p>
            <a:pPr marL="0" indent="0">
              <a:buNone/>
            </a:pPr>
            <a:endParaRPr lang="cs-CZ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cs-CZ" dirty="0" smtClean="0">
                <a:latin typeface="Comic Sans MS" pitchFamily="66" charset="0"/>
              </a:rPr>
              <a:t>Ten zemřel bezdětný, a tak </a:t>
            </a:r>
          </a:p>
          <a:p>
            <a:pPr marL="0" indent="0">
              <a:buNone/>
            </a:pPr>
            <a:r>
              <a:rPr lang="cs-CZ" dirty="0" smtClean="0">
                <a:latin typeface="Comic Sans MS" pitchFamily="66" charset="0"/>
              </a:rPr>
              <a:t>se po něm ujal vlády jeho 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FF00"/>
                </a:solidFill>
                <a:latin typeface="Comic Sans MS" pitchFamily="66" charset="0"/>
              </a:rPr>
              <a:t>bratr Vratislav I.</a:t>
            </a:r>
          </a:p>
          <a:p>
            <a:pPr marL="0" indent="0">
              <a:buNone/>
            </a:pPr>
            <a:endParaRPr lang="cs-CZ" dirty="0" smtClean="0">
              <a:solidFill>
                <a:srgbClr val="FFC000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cs-CZ" dirty="0" smtClean="0">
              <a:latin typeface="Comic Sans MS" pitchFamily="66" charset="0"/>
            </a:endParaRPr>
          </a:p>
          <a:p>
            <a:pPr marL="0" indent="0" algn="ctr">
              <a:buNone/>
            </a:pPr>
            <a:r>
              <a:rPr lang="cs-CZ" dirty="0" smtClean="0">
                <a:solidFill>
                  <a:srgbClr val="FFFF00"/>
                </a:solidFill>
                <a:latin typeface="Comic Sans MS" pitchFamily="66" charset="0"/>
              </a:rPr>
              <a:t>                                                           Spytihněv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FF00"/>
                </a:solidFill>
                <a:latin typeface="Comic Sans MS" pitchFamily="66" charset="0"/>
              </a:rPr>
              <a:t>Spytihněv a Vratislav I.</a:t>
            </a:r>
            <a:endParaRPr lang="cs-CZ" dirty="0"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548680"/>
            <a:ext cx="1872208" cy="485795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5537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185592" y="2860327"/>
            <a:ext cx="5994920" cy="119409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cs-CZ" dirty="0" smtClean="0">
                <a:solidFill>
                  <a:srgbClr val="FFFF00"/>
                </a:solidFill>
                <a:latin typeface="Comic Sans MS" pitchFamily="66" charset="0"/>
              </a:rPr>
              <a:t>               manželka Vratislava </a:t>
            </a:r>
          </a:p>
          <a:p>
            <a:pPr marL="0" indent="0" algn="ctr">
              <a:buNone/>
            </a:pPr>
            <a:r>
              <a:rPr lang="cs-CZ" dirty="0" smtClean="0">
                <a:solidFill>
                  <a:srgbClr val="FFFF00"/>
                </a:solidFill>
                <a:latin typeface="Comic Sans MS" pitchFamily="66" charset="0"/>
              </a:rPr>
              <a:t>                 Drahomíra</a:t>
            </a:r>
            <a:endParaRPr lang="cs-CZ" dirty="0">
              <a:solidFill>
                <a:srgbClr val="FFFF00"/>
              </a:solidFill>
              <a:latin typeface="Comic Sans MS" pitchFamily="66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718" y="141368"/>
            <a:ext cx="1728192" cy="3913057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125" y="548680"/>
            <a:ext cx="2232248" cy="2165281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683568" y="4077177"/>
            <a:ext cx="284084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00"/>
              </a:spcBef>
              <a:buClr>
                <a:srgbClr val="F3A447"/>
              </a:buClr>
              <a:buSzPct val="85000"/>
            </a:pPr>
            <a:r>
              <a:rPr lang="cs-CZ" sz="2600" dirty="0">
                <a:solidFill>
                  <a:srgbClr val="FFFF00"/>
                </a:solidFill>
                <a:latin typeface="Comic Sans MS" pitchFamily="66" charset="0"/>
              </a:rPr>
              <a:t>k</a:t>
            </a:r>
            <a:r>
              <a:rPr lang="cs-CZ" sz="2600" dirty="0" smtClean="0">
                <a:solidFill>
                  <a:srgbClr val="FFFF00"/>
                </a:solidFill>
                <a:latin typeface="Comic Sans MS" pitchFamily="66" charset="0"/>
              </a:rPr>
              <a:t>níže Vratislav I.</a:t>
            </a:r>
            <a:endParaRPr lang="cs-CZ" sz="2600" dirty="0">
              <a:solidFill>
                <a:srgbClr val="FFFF00"/>
              </a:solidFill>
              <a:latin typeface="Comic Sans MS" pitchFamily="66" charset="0"/>
            </a:endParaRPr>
          </a:p>
          <a:p>
            <a:endParaRPr lang="cs-CZ" dirty="0">
              <a:latin typeface="Comic Sans MS" pitchFamily="66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51520" y="5401444"/>
            <a:ext cx="87129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>
                <a:latin typeface="Comic Sans MS" pitchFamily="66" charset="0"/>
              </a:rPr>
              <a:t>Jejich syn </a:t>
            </a:r>
            <a:r>
              <a:rPr lang="cs-CZ" sz="2800" dirty="0">
                <a:solidFill>
                  <a:srgbClr val="FFFF00"/>
                </a:solidFill>
                <a:latin typeface="Comic Sans MS" pitchFamily="66" charset="0"/>
              </a:rPr>
              <a:t>Václav</a:t>
            </a:r>
            <a:r>
              <a:rPr lang="cs-CZ" sz="2800" dirty="0">
                <a:latin typeface="Comic Sans MS" pitchFamily="66" charset="0"/>
              </a:rPr>
              <a:t> (svatý Václav) byl vychováván </a:t>
            </a:r>
            <a:r>
              <a:rPr lang="cs-CZ" sz="2800" dirty="0">
                <a:solidFill>
                  <a:srgbClr val="FFFF00"/>
                </a:solidFill>
                <a:latin typeface="Comic Sans MS" pitchFamily="66" charset="0"/>
              </a:rPr>
              <a:t>babičkou Ludmilou </a:t>
            </a:r>
            <a:r>
              <a:rPr lang="cs-CZ" sz="2800" dirty="0">
                <a:latin typeface="Comic Sans MS" pitchFamily="66" charset="0"/>
              </a:rPr>
              <a:t>a veden ke zbožnosti a </a:t>
            </a:r>
            <a:r>
              <a:rPr lang="cs-CZ" sz="2800" dirty="0" smtClean="0">
                <a:latin typeface="Comic Sans MS" pitchFamily="66" charset="0"/>
              </a:rPr>
              <a:t>vzdělání.</a:t>
            </a:r>
            <a:endParaRPr lang="cs-CZ" sz="2800" dirty="0"/>
          </a:p>
        </p:txBody>
      </p:sp>
    </p:spTree>
    <p:extLst>
      <p:ext uri="{BB962C8B-B14F-4D97-AF65-F5344CB8AC3E}">
        <p14:creationId xmlns="" xmlns:p14="http://schemas.microsoft.com/office/powerpoint/2010/main" val="211022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ír">
  <a:themeElements>
    <a:clrScheme name="Vlastní 6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FFFFFF"/>
      </a:hlink>
      <a:folHlink>
        <a:srgbClr val="7F6F6F"/>
      </a:folHlink>
    </a:clrScheme>
    <a:fontScheme name="Papí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apír">
  <a:themeElements>
    <a:clrScheme name="Vlastní 2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FFFFFF"/>
      </a:hlink>
      <a:folHlink>
        <a:srgbClr val="7F6F6F"/>
      </a:folHlink>
    </a:clrScheme>
    <a:fontScheme name="Papí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í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237</TotalTime>
  <Words>360</Words>
  <Application>Microsoft Office PowerPoint</Application>
  <PresentationFormat>Předvádění na obrazovce (4:3)</PresentationFormat>
  <Paragraphs>92</Paragraphs>
  <Slides>11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11</vt:i4>
      </vt:variant>
    </vt:vector>
  </HeadingPairs>
  <TitlesOfParts>
    <vt:vector size="13" baseType="lpstr">
      <vt:lpstr>Papír</vt:lpstr>
      <vt:lpstr>1_Papír</vt:lpstr>
      <vt:lpstr>Snímek 1</vt:lpstr>
      <vt:lpstr>s</vt:lpstr>
      <vt:lpstr>VZNIK ČESKÉHO STÁTU</vt:lpstr>
      <vt:lpstr>Počátek Přemyslovců u nás</vt:lpstr>
      <vt:lpstr>Snímek 5</vt:lpstr>
      <vt:lpstr>Bořivoj a Ludmila</vt:lpstr>
      <vt:lpstr>Snímek 7</vt:lpstr>
      <vt:lpstr>Spytihněv a Vratislav I.</vt:lpstr>
      <vt:lpstr>Snímek 9</vt:lpstr>
      <vt:lpstr>Dějiny udatného českého národa</vt:lpstr>
      <vt:lpstr>Zdroje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VZNIK ČESKÉHO STÁTU</dc:title>
  <dc:creator>ucitel</dc:creator>
  <cp:lastModifiedBy>Iva9889</cp:lastModifiedBy>
  <cp:revision>44</cp:revision>
  <dcterms:created xsi:type="dcterms:W3CDTF">2012-03-18T17:18:05Z</dcterms:created>
  <dcterms:modified xsi:type="dcterms:W3CDTF">2012-05-04T16:35:23Z</dcterms:modified>
</cp:coreProperties>
</file>