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2" r:id="rId1"/>
  </p:sldMasterIdLst>
  <p:notesMasterIdLst>
    <p:notesMasterId r:id="rId15"/>
  </p:notesMasterIdLst>
  <p:sldIdLst>
    <p:sldId id="269" r:id="rId2"/>
    <p:sldId id="270" r:id="rId3"/>
    <p:sldId id="256" r:id="rId4"/>
    <p:sldId id="257" r:id="rId5"/>
    <p:sldId id="258" r:id="rId6"/>
    <p:sldId id="259" r:id="rId7"/>
    <p:sldId id="264" r:id="rId8"/>
    <p:sldId id="260" r:id="rId9"/>
    <p:sldId id="268" r:id="rId10"/>
    <p:sldId id="261" r:id="rId11"/>
    <p:sldId id="262" r:id="rId12"/>
    <p:sldId id="263" r:id="rId13"/>
    <p:sldId id="265" r:id="rId14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62E1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25" autoAdjust="0"/>
    <p:restoredTop sz="94660"/>
  </p:normalViewPr>
  <p:slideViewPr>
    <p:cSldViewPr>
      <p:cViewPr varScale="1">
        <p:scale>
          <a:sx n="74" d="100"/>
          <a:sy n="74" d="100"/>
        </p:scale>
        <p:origin x="-100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C38430-ABB3-4345-A908-632741F68B32}" type="datetimeFigureOut">
              <a:rPr lang="cs-CZ" smtClean="0"/>
              <a:pPr/>
              <a:t>4.5.2012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96A16D-323C-4259-B72A-042958D3056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55016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/>
              <a:t>EU Peníze školám	                                       Inovace ve vzdělávání na naší škole ZŠ Studánka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9C07B16-2487-43EB-AD4B-5EF3C5DD1D65}" type="datetime1">
              <a:rPr lang="cs-CZ"/>
              <a:pPr eaLnBrk="1" hangingPunct="1"/>
              <a:t>4.5.2012</a:t>
            </a:fld>
            <a:endParaRPr lang="cs-CZ"/>
          </a:p>
        </p:txBody>
      </p:sp>
      <p:sp>
        <p:nvSpPr>
          <p:cNvPr id="410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/>
              <a:t>Autorem materiálu a všech jeho částí, není-li uvedeno jinak, je</a:t>
            </a:r>
          </a:p>
        </p:txBody>
      </p:sp>
      <p:sp>
        <p:nvSpPr>
          <p:cNvPr id="41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s-CZ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Kliknutím lze upravit styl předlohy.</a:t>
            </a:r>
            <a:endParaRPr kumimoji="0" lang="en-US"/>
          </a:p>
        </p:txBody>
      </p:sp>
      <p:sp>
        <p:nvSpPr>
          <p:cNvPr id="28" name="Nadpis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cxnSp>
        <p:nvCxnSpPr>
          <p:cNvPr id="8" name="Přímá spojnice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nice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á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Zástupný symbol pro datum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503D0-5187-4D34-9C64-F02E9033E24D}" type="datetimeFigureOut">
              <a:rPr lang="cs-CZ" smtClean="0"/>
              <a:pPr/>
              <a:t>4.5.2012</a:t>
            </a:fld>
            <a:endParaRPr lang="cs-CZ"/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DCC8AB-44E2-4D1C-93E6-F28C1C00D846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pro obsah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D4503D0-5187-4D34-9C64-F02E9033E24D}" type="datetimeFigureOut">
              <a:rPr lang="cs-CZ" smtClean="0"/>
              <a:pPr/>
              <a:t>4.5.2012</a:t>
            </a:fld>
            <a:endParaRPr lang="cs-CZ"/>
          </a:p>
        </p:txBody>
      </p:sp>
      <p:sp>
        <p:nvSpPr>
          <p:cNvPr id="15" name="Zástupný symbol pro číslo snímku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4DCC8AB-44E2-4D1C-93E6-F28C1C00D846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6" name="Zástupný symbol pro zápatí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7" name="Nadpis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503D0-5187-4D34-9C64-F02E9033E24D}" type="datetimeFigureOut">
              <a:rPr lang="cs-CZ" smtClean="0"/>
              <a:pPr/>
              <a:t>4.5.2012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CC8AB-44E2-4D1C-93E6-F28C1C00D846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cxnSp>
        <p:nvCxnSpPr>
          <p:cNvPr id="7" name="Přímá spojnice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503D0-5187-4D34-9C64-F02E9033E24D}" type="datetimeFigureOut">
              <a:rPr lang="cs-CZ" smtClean="0"/>
              <a:pPr/>
              <a:t>4.5.2012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CC8AB-44E2-4D1C-93E6-F28C1C00D846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11" name="Zástupný symbol pro obsah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CC8AB-44E2-4D1C-93E6-F28C1C00D846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503D0-5187-4D34-9C64-F02E9033E24D}" type="datetimeFigureOut">
              <a:rPr lang="cs-CZ" smtClean="0"/>
              <a:pPr/>
              <a:t>4.5.2012</a:t>
            </a:fld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32" name="Zástupný symbol pro obsah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34" name="Zástupný symbol pro obsah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12" name="Zástupný symbol pro text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cxnSp>
        <p:nvCxnSpPr>
          <p:cNvPr id="10" name="Přímá spojnice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nice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503D0-5187-4D34-9C64-F02E9033E24D}" type="datetimeFigureOut">
              <a:rPr lang="cs-CZ" smtClean="0"/>
              <a:pPr/>
              <a:t>4.5.2012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CC8AB-44E2-4D1C-93E6-F28C1C00D846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503D0-5187-4D34-9C64-F02E9033E24D}" type="datetimeFigureOut">
              <a:rPr lang="cs-CZ" smtClean="0"/>
              <a:pPr/>
              <a:t>4.5.2012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CC8AB-44E2-4D1C-93E6-F28C1C00D84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ástupný symbol pro obsah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31" name="Nadpis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8" name="Zástupný symbol pro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D4503D0-5187-4D34-9C64-F02E9033E24D}" type="datetimeFigureOut">
              <a:rPr lang="cs-CZ" smtClean="0"/>
              <a:pPr/>
              <a:t>4.5.2012</a:t>
            </a:fld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4DCC8AB-44E2-4D1C-93E6-F28C1C00D846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cs-CZ" smtClean="0"/>
              <a:t>Kliknutím na ikonu přidáte obrázek.</a:t>
            </a:r>
            <a:endParaRPr kumimoji="0"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8" name="Zástupný symbol pro datum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503D0-5187-4D34-9C64-F02E9033E24D}" type="datetimeFigureOut">
              <a:rPr lang="cs-CZ" smtClean="0"/>
              <a:pPr/>
              <a:t>4.5.2012</a:t>
            </a:fld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DCC8AB-44E2-4D1C-93E6-F28C1C00D846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503D0-5187-4D34-9C64-F02E9033E24D}" type="datetimeFigureOut">
              <a:rPr lang="cs-CZ" smtClean="0"/>
              <a:pPr/>
              <a:t>4.5.2012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CC8AB-44E2-4D1C-93E6-F28C1C00D84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503D0-5187-4D34-9C64-F02E9033E24D}" type="datetimeFigureOut">
              <a:rPr lang="cs-CZ" smtClean="0"/>
              <a:pPr/>
              <a:t>4.5.2012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CC8AB-44E2-4D1C-93E6-F28C1C00D84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pro text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24" name="Zástupný symbol pro datum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D4503D0-5187-4D34-9C64-F02E9033E24D}" type="datetimeFigureOut">
              <a:rPr lang="cs-CZ" smtClean="0"/>
              <a:pPr/>
              <a:t>4.5.2012</a:t>
            </a:fld>
            <a:endParaRPr lang="cs-CZ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22" name="Zástupný symbol pro číslo snímku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4DCC8AB-44E2-4D1C-93E6-F28C1C00D846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5" name="Zástupný symbol pro nadpis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eP2sTS0-hck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eskatelevize.cz/porady/10177109865-dejiny-udatneho-ceskeho-naroda/208552116230013-svaty-vaclav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cs.wikipedia.org/wiki/Soubor:Saint_Venceslas_grave.JPG" TargetMode="External"/><Relationship Id="rId2" Type="http://schemas.openxmlformats.org/officeDocument/2006/relationships/hyperlink" Target="http://cs.wikipedia.org/wiki/Soubor:Wenceslaus_I_Duke_of_Bohemia_equestrian_statue_in_Prague_1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cs.wikipedia.org/wiki/Soubor:BazilikasvVaclavasb.jpg" TargetMode="External"/><Relationship Id="rId4" Type="http://schemas.openxmlformats.org/officeDocument/2006/relationships/hyperlink" Target="http://cs.wikipedia.org/wiki/Soubor:Vasik_kaple_200px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6"/>
          <p:cNvSpPr>
            <a:spLocks noChangeArrowheads="1"/>
          </p:cNvSpPr>
          <p:nvPr/>
        </p:nvSpPr>
        <p:spPr bwMode="auto">
          <a:xfrm>
            <a:off x="0" y="6699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cs-CZ"/>
          </a:p>
        </p:txBody>
      </p:sp>
      <p:sp>
        <p:nvSpPr>
          <p:cNvPr id="2053" name="Rectangle 58"/>
          <p:cNvSpPr>
            <a:spLocks noChangeArrowheads="1"/>
          </p:cNvSpPr>
          <p:nvPr/>
        </p:nvSpPr>
        <p:spPr bwMode="auto">
          <a:xfrm>
            <a:off x="468313" y="3011488"/>
            <a:ext cx="84248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hangingPunct="0"/>
            <a:endParaRPr lang="cs-CZ" sz="1800"/>
          </a:p>
        </p:txBody>
      </p:sp>
      <p:sp>
        <p:nvSpPr>
          <p:cNvPr id="2054" name="Rectangle 59"/>
          <p:cNvSpPr>
            <a:spLocks noChangeArrowheads="1"/>
          </p:cNvSpPr>
          <p:nvPr/>
        </p:nvSpPr>
        <p:spPr bwMode="auto">
          <a:xfrm>
            <a:off x="0" y="39719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cs-CZ" sz="1800"/>
          </a:p>
        </p:txBody>
      </p:sp>
      <p:pic>
        <p:nvPicPr>
          <p:cNvPr id="2055" name="Picture 63" descr="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42593" y="1097120"/>
            <a:ext cx="658813" cy="65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6" name="Rectangle 64"/>
          <p:cNvSpPr>
            <a:spLocks noChangeArrowheads="1"/>
          </p:cNvSpPr>
          <p:nvPr/>
        </p:nvSpPr>
        <p:spPr bwMode="auto">
          <a:xfrm>
            <a:off x="1052781" y="2276872"/>
            <a:ext cx="6913562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cs-CZ" sz="1400" b="1" dirty="0"/>
              <a:t>Tento materiál byl vytvořen v rámci projektu  Operačního programu Vzdělávání pro konkurenceschopnost.</a:t>
            </a:r>
          </a:p>
        </p:txBody>
      </p:sp>
      <p:graphicFrame>
        <p:nvGraphicFramePr>
          <p:cNvPr id="2165" name="Group 1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3615629"/>
              </p:ext>
            </p:extLst>
          </p:nvPr>
        </p:nvGraphicFramePr>
        <p:xfrm>
          <a:off x="1262063" y="3971924"/>
          <a:ext cx="6837362" cy="1097176"/>
        </p:xfrm>
        <a:graphic>
          <a:graphicData uri="http://schemas.openxmlformats.org/drawingml/2006/table">
            <a:tbl>
              <a:tblPr/>
              <a:tblGrid>
                <a:gridCol w="2243137"/>
                <a:gridCol w="4594225"/>
              </a:tblGrid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Projekt MŠMT ČR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T="45707" marB="45707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EU PENÍZE ŠKOLÁM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T="45707" marB="45707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Číslo projektu</a:t>
                      </a:r>
                      <a:endParaRPr kumimoji="0" lang="cs-C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T="45707" marB="45707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CZ.1.07/1.4.00/21.2146</a:t>
                      </a:r>
                      <a:endParaRPr kumimoji="0" lang="cs-C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T="45707" marB="45707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Název projektu školy</a:t>
                      </a:r>
                      <a:endParaRPr kumimoji="0" lang="cs-C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T="45707" marB="45707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Inovace ve vzdělávání na naší škole ZŠ Studánka</a:t>
                      </a:r>
                      <a:endParaRPr kumimoji="0" lang="cs-C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T="45707" marB="45707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Šablona  III/2</a:t>
                      </a:r>
                      <a:endParaRPr kumimoji="0" lang="cs-C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T="45707" marB="45707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Inovace a zkvalitnění výuky prostřednictvím ICT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T="45707" marB="45707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74" name="Rectangle 116"/>
          <p:cNvSpPr>
            <a:spLocks noChangeArrowheads="1"/>
          </p:cNvSpPr>
          <p:nvPr/>
        </p:nvSpPr>
        <p:spPr bwMode="auto">
          <a:xfrm>
            <a:off x="260619" y="1755933"/>
            <a:ext cx="8497887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endParaRPr lang="cs-CZ" b="1" dirty="0"/>
          </a:p>
          <a:p>
            <a:pPr algn="ctr"/>
            <a:endParaRPr lang="cs-CZ" b="1" dirty="0"/>
          </a:p>
          <a:p>
            <a:pPr algn="ctr"/>
            <a:endParaRPr lang="cs-CZ" b="1" dirty="0"/>
          </a:p>
          <a:p>
            <a:pPr algn="ctr"/>
            <a:endParaRPr lang="cs-CZ" b="1" dirty="0" smtClean="0"/>
          </a:p>
          <a:p>
            <a:pPr algn="ctr"/>
            <a:endParaRPr lang="cs-CZ" sz="1200" b="1" dirty="0" smtClean="0"/>
          </a:p>
          <a:p>
            <a:pPr algn="ctr"/>
            <a:endParaRPr lang="cs-CZ" sz="1200" b="1" dirty="0"/>
          </a:p>
          <a:p>
            <a:pPr algn="ctr"/>
            <a:endParaRPr lang="cs-CZ" sz="1200" b="1" dirty="0" smtClean="0"/>
          </a:p>
          <a:p>
            <a:pPr algn="ctr"/>
            <a:endParaRPr lang="cs-CZ" sz="1200" b="1" dirty="0"/>
          </a:p>
          <a:p>
            <a:pPr algn="ctr"/>
            <a:endParaRPr lang="cs-CZ" sz="1200" b="1" dirty="0" smtClean="0"/>
          </a:p>
          <a:p>
            <a:endParaRPr lang="cs-CZ" sz="1400" b="1" dirty="0"/>
          </a:p>
          <a:p>
            <a:endParaRPr lang="cs-CZ" sz="1600" b="1" dirty="0"/>
          </a:p>
          <a:p>
            <a:pPr algn="ctr"/>
            <a:endParaRPr lang="cs-CZ" sz="1200" dirty="0"/>
          </a:p>
          <a:p>
            <a:pPr algn="ctr"/>
            <a:endParaRPr lang="cs-CZ" b="1" dirty="0" smtClean="0"/>
          </a:p>
          <a:p>
            <a:endParaRPr lang="cs-CZ" b="1" dirty="0"/>
          </a:p>
          <a:p>
            <a:endParaRPr lang="cs-CZ" b="1" dirty="0"/>
          </a:p>
          <a:p>
            <a:endParaRPr lang="cs-CZ" b="1" dirty="0"/>
          </a:p>
          <a:p>
            <a:endParaRPr lang="cs-CZ" b="1" dirty="0"/>
          </a:p>
          <a:p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xmlns="" val="632722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474948" y="764704"/>
            <a:ext cx="8229600" cy="5544616"/>
          </a:xfrm>
        </p:spPr>
        <p:txBody>
          <a:bodyPr>
            <a:normAutofit/>
          </a:bodyPr>
          <a:lstStyle/>
          <a:p>
            <a:r>
              <a:rPr lang="cs-CZ" sz="1600" dirty="0"/>
              <a:t/>
            </a:r>
            <a:br>
              <a:rPr lang="cs-CZ" sz="1600" dirty="0"/>
            </a:br>
            <a:endParaRPr lang="cs-CZ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Obrázek 1" descr="logolinkII_bar.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077072"/>
            <a:ext cx="4746567" cy="135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bdélník 4"/>
          <p:cNvSpPr/>
          <p:nvPr/>
        </p:nvSpPr>
        <p:spPr>
          <a:xfrm>
            <a:off x="611560" y="764704"/>
            <a:ext cx="7956376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sz="1600" b="1" dirty="0"/>
          </a:p>
          <a:p>
            <a:pPr algn="ctr"/>
            <a:r>
              <a:rPr lang="cs-CZ" sz="1600" b="1" dirty="0" smtClean="0"/>
              <a:t>Sada č. XIX</a:t>
            </a:r>
            <a:endParaRPr lang="cs-CZ" sz="1600" dirty="0" smtClean="0"/>
          </a:p>
          <a:p>
            <a:pPr algn="ctr"/>
            <a:r>
              <a:rPr lang="cs-CZ" sz="1600" b="1" dirty="0" smtClean="0"/>
              <a:t>Identifikátor sady: VY_32_INOVACE_Sada XIX _ </a:t>
            </a:r>
            <a:r>
              <a:rPr lang="cs-CZ" sz="1600" b="1" dirty="0" smtClean="0"/>
              <a:t>ČJS, DUM 8</a:t>
            </a:r>
            <a:endParaRPr lang="cs-CZ" sz="1600" dirty="0" smtClean="0"/>
          </a:p>
          <a:p>
            <a:pPr algn="ctr"/>
            <a:r>
              <a:rPr lang="cs-CZ" sz="1600" b="1" dirty="0" smtClean="0"/>
              <a:t>Vzdělávací oblast: Člověk a jeho svět</a:t>
            </a:r>
            <a:endParaRPr lang="cs-CZ" sz="1600" dirty="0" smtClean="0"/>
          </a:p>
          <a:p>
            <a:pPr algn="ctr"/>
            <a:r>
              <a:rPr lang="cs-CZ" sz="1600" b="1" dirty="0" smtClean="0"/>
              <a:t>Vzdělávací </a:t>
            </a:r>
            <a:r>
              <a:rPr lang="cs-CZ" sz="1600" b="1" dirty="0" smtClean="0"/>
              <a:t>obor: Člověk a jeho </a:t>
            </a:r>
            <a:r>
              <a:rPr lang="cs-CZ" sz="1600" b="1" dirty="0" smtClean="0"/>
              <a:t>svět</a:t>
            </a:r>
          </a:p>
          <a:p>
            <a:pPr algn="ctr"/>
            <a:endParaRPr lang="cs-CZ" sz="1600" dirty="0" smtClean="0"/>
          </a:p>
          <a:p>
            <a:r>
              <a:rPr lang="cs-CZ" b="1" dirty="0" smtClean="0"/>
              <a:t>Název</a:t>
            </a:r>
            <a:r>
              <a:rPr lang="cs-CZ" b="1" dirty="0"/>
              <a:t>: Svatý Václav</a:t>
            </a:r>
          </a:p>
          <a:p>
            <a:r>
              <a:rPr lang="cs-CZ" b="1" dirty="0"/>
              <a:t>Autor: Zuzana Řípová</a:t>
            </a:r>
            <a:endParaRPr lang="cs-CZ" dirty="0"/>
          </a:p>
          <a:p>
            <a:r>
              <a:rPr lang="cs-CZ" b="1" dirty="0"/>
              <a:t>Stručná anotace: Výuková prezentace pro 4.a 5.ročník</a:t>
            </a:r>
          </a:p>
          <a:p>
            <a:r>
              <a:rPr lang="cs-CZ" b="1" dirty="0"/>
              <a:t>Metodické zhodnocení: Seznámení s osobností a významem </a:t>
            </a:r>
            <a:r>
              <a:rPr lang="cs-CZ" b="1" dirty="0" err="1"/>
              <a:t>sv.Václava</a:t>
            </a:r>
            <a:r>
              <a:rPr lang="cs-CZ" b="1" dirty="0"/>
              <a:t>  v českých dějinách</a:t>
            </a:r>
          </a:p>
          <a:p>
            <a:r>
              <a:rPr lang="cs-CZ" b="1" dirty="0" err="1"/>
              <a:t>Odpilotováno</a:t>
            </a:r>
            <a:r>
              <a:rPr lang="cs-CZ" b="1" dirty="0"/>
              <a:t>:  </a:t>
            </a:r>
            <a:r>
              <a:rPr lang="cs-CZ" b="1" dirty="0" smtClean="0"/>
              <a:t>4.4.2012 ve 4.A</a:t>
            </a:r>
            <a:endParaRPr lang="cs-CZ" b="1" dirty="0"/>
          </a:p>
        </p:txBody>
      </p:sp>
      <p:sp>
        <p:nvSpPr>
          <p:cNvPr id="2" name="Obdélník 1"/>
          <p:cNvSpPr/>
          <p:nvPr/>
        </p:nvSpPr>
        <p:spPr>
          <a:xfrm>
            <a:off x="2123728" y="566124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dirty="0"/>
              <a:t>Autorem materiálu a všech jeho částí, není-li uvedeno jinak, je Zuzana Řípová </a:t>
            </a:r>
          </a:p>
        </p:txBody>
      </p:sp>
    </p:spTree>
    <p:extLst>
      <p:ext uri="{BB962C8B-B14F-4D97-AF65-F5344CB8AC3E}">
        <p14:creationId xmlns:p14="http://schemas.microsoft.com/office/powerpoint/2010/main" xmlns="" val="2754629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FFFF00"/>
                </a:solidFill>
                <a:latin typeface="Comic Sans MS" pitchFamily="66" charset="0"/>
              </a:rPr>
              <a:t>907 - 935</a:t>
            </a:r>
            <a:endParaRPr lang="cs-CZ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67544" y="1052736"/>
            <a:ext cx="8305800" cy="1981200"/>
          </a:xfrm>
        </p:spPr>
        <p:txBody>
          <a:bodyPr/>
          <a:lstStyle/>
          <a:p>
            <a:r>
              <a:rPr lang="cs-CZ" b="1" dirty="0" smtClean="0">
                <a:solidFill>
                  <a:srgbClr val="FFFF00"/>
                </a:solidFill>
                <a:latin typeface="Comic Sans MS" pitchFamily="66" charset="0"/>
              </a:rPr>
              <a:t>SVATÝ VÁCLAV</a:t>
            </a:r>
            <a:endParaRPr lang="cs-CZ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5119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indent="0">
              <a:buNone/>
            </a:pPr>
            <a:r>
              <a:rPr lang="cs-CZ" sz="2600" b="1" dirty="0" smtClean="0">
                <a:solidFill>
                  <a:srgbClr val="FFFF00"/>
                </a:solidFill>
                <a:latin typeface="Comic Sans MS" pitchFamily="66" charset="0"/>
              </a:rPr>
              <a:t>Svatý Václav </a:t>
            </a:r>
            <a:r>
              <a:rPr lang="cs-CZ" sz="2600" dirty="0" smtClean="0">
                <a:latin typeface="Comic Sans MS" pitchFamily="66" charset="0"/>
              </a:rPr>
              <a:t>byl </a:t>
            </a:r>
            <a:r>
              <a:rPr lang="cs-CZ" sz="26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Comic Sans MS" pitchFamily="66" charset="0"/>
              </a:rPr>
              <a:t>český kníže a světec.</a:t>
            </a:r>
          </a:p>
          <a:p>
            <a:pPr indent="0">
              <a:buNone/>
            </a:pPr>
            <a:r>
              <a:rPr lang="cs-CZ" sz="2600" dirty="0" smtClean="0">
                <a:latin typeface="Comic Sans MS" pitchFamily="66" charset="0"/>
              </a:rPr>
              <a:t>Je považován za </a:t>
            </a:r>
            <a:r>
              <a:rPr lang="cs-CZ" sz="2600" dirty="0" smtClean="0">
                <a:solidFill>
                  <a:srgbClr val="FFFF00"/>
                </a:solidFill>
                <a:latin typeface="Comic Sans MS" pitchFamily="66" charset="0"/>
              </a:rPr>
              <a:t>českého patrona </a:t>
            </a:r>
            <a:r>
              <a:rPr lang="cs-CZ" sz="2600" dirty="0" smtClean="0">
                <a:latin typeface="Comic Sans MS" pitchFamily="66" charset="0"/>
              </a:rPr>
              <a:t>a znak české státnosti.</a:t>
            </a:r>
          </a:p>
          <a:p>
            <a:pPr indent="0">
              <a:buNone/>
            </a:pPr>
            <a:endParaRPr lang="cs-CZ" sz="2600" dirty="0" smtClean="0">
              <a:latin typeface="Comic Sans MS" pitchFamily="66" charset="0"/>
            </a:endParaRPr>
          </a:p>
          <a:p>
            <a:pPr indent="0">
              <a:buNone/>
            </a:pPr>
            <a:r>
              <a:rPr lang="cs-CZ" sz="2600" dirty="0" smtClean="0">
                <a:latin typeface="Comic Sans MS" pitchFamily="66" charset="0"/>
              </a:rPr>
              <a:t>Byl synem přemyslovského knížete Vratislava I. a Drahomíry.</a:t>
            </a:r>
          </a:p>
          <a:p>
            <a:pPr indent="0">
              <a:buNone/>
            </a:pPr>
            <a:endParaRPr lang="cs-CZ" sz="2600" dirty="0" smtClean="0">
              <a:latin typeface="Comic Sans MS" pitchFamily="66" charset="0"/>
            </a:endParaRPr>
          </a:p>
          <a:p>
            <a:pPr indent="0">
              <a:buNone/>
            </a:pPr>
            <a:r>
              <a:rPr lang="cs-CZ" sz="2600" dirty="0" smtClean="0">
                <a:latin typeface="Comic Sans MS" pitchFamily="66" charset="0"/>
              </a:rPr>
              <a:t>Byl vychováván </a:t>
            </a:r>
            <a:r>
              <a:rPr lang="cs-CZ" sz="2600" dirty="0" smtClean="0">
                <a:solidFill>
                  <a:srgbClr val="FFFF00"/>
                </a:solidFill>
                <a:latin typeface="Comic Sans MS" pitchFamily="66" charset="0"/>
              </a:rPr>
              <a:t>babičkou svatou Ludmilou.</a:t>
            </a:r>
          </a:p>
          <a:p>
            <a:pPr indent="0">
              <a:buNone/>
            </a:pPr>
            <a:endParaRPr lang="cs-CZ" sz="2600" dirty="0" smtClean="0">
              <a:solidFill>
                <a:srgbClr val="FFFF00"/>
              </a:solidFill>
              <a:latin typeface="Comic Sans MS" pitchFamily="66" charset="0"/>
            </a:endParaRPr>
          </a:p>
          <a:p>
            <a:pPr indent="0">
              <a:buNone/>
            </a:pPr>
            <a:r>
              <a:rPr lang="cs-CZ" sz="2600" dirty="0" smtClean="0">
                <a:latin typeface="Comic Sans MS" pitchFamily="66" charset="0"/>
              </a:rPr>
              <a:t>Tou byl veden ke zbožnosti a získával patřičné vzdělání.</a:t>
            </a:r>
          </a:p>
          <a:p>
            <a:pPr indent="0">
              <a:buNone/>
            </a:pPr>
            <a:endParaRPr lang="cs-CZ" dirty="0">
              <a:latin typeface="Comic Sans MS" pitchFamily="66" charset="0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FFFF00"/>
                </a:solidFill>
                <a:latin typeface="Comic Sans MS" pitchFamily="66" charset="0"/>
              </a:rPr>
              <a:t>Život sv. Václava</a:t>
            </a:r>
            <a:endParaRPr lang="cs-CZ" dirty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7556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-1260648" y="5157192"/>
            <a:ext cx="10945216" cy="1440160"/>
          </a:xfrm>
        </p:spPr>
        <p:txBody>
          <a:bodyPr>
            <a:noAutofit/>
          </a:bodyPr>
          <a:lstStyle/>
          <a:p>
            <a:pPr marL="2084832" lvl="8" indent="0">
              <a:buNone/>
            </a:pPr>
            <a:r>
              <a:rPr lang="cs-CZ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Socha sv. Václava od Petra Parléře</a:t>
            </a:r>
            <a:endParaRPr lang="cs-CZ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53680" y="620688"/>
            <a:ext cx="3810000" cy="417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91164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rmAutofit fontScale="92500"/>
          </a:bodyPr>
          <a:lstStyle/>
          <a:p>
            <a:pPr indent="0">
              <a:buNone/>
            </a:pPr>
            <a:r>
              <a:rPr lang="cs-CZ" dirty="0" smtClean="0">
                <a:latin typeface="Comic Sans MS" pitchFamily="66" charset="0"/>
              </a:rPr>
              <a:t>Když Vratislav I. zemřel, byl Václav ještě dítě.</a:t>
            </a:r>
          </a:p>
          <a:p>
            <a:pPr indent="0">
              <a:buNone/>
            </a:pPr>
            <a:r>
              <a:rPr lang="cs-CZ" dirty="0" smtClean="0">
                <a:latin typeface="Comic Sans MS" pitchFamily="66" charset="0"/>
              </a:rPr>
              <a:t>O vládu se tedy </a:t>
            </a:r>
            <a:r>
              <a:rPr lang="cs-CZ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Comic Sans MS" pitchFamily="66" charset="0"/>
              </a:rPr>
              <a:t>dělily dvě kněžny</a:t>
            </a:r>
            <a:r>
              <a:rPr lang="cs-CZ" dirty="0" smtClean="0">
                <a:latin typeface="Comic Sans MS" pitchFamily="66" charset="0"/>
              </a:rPr>
              <a:t>: Václavova matka </a:t>
            </a:r>
            <a:r>
              <a:rPr lang="cs-CZ" dirty="0" smtClean="0">
                <a:solidFill>
                  <a:srgbClr val="FFFF00"/>
                </a:solidFill>
                <a:latin typeface="Comic Sans MS" pitchFamily="66" charset="0"/>
              </a:rPr>
              <a:t>Drahomíra</a:t>
            </a:r>
            <a:r>
              <a:rPr lang="cs-CZ" dirty="0" smtClean="0">
                <a:latin typeface="Comic Sans MS" pitchFamily="66" charset="0"/>
              </a:rPr>
              <a:t> a Václavova babička </a:t>
            </a:r>
            <a:r>
              <a:rPr lang="cs-CZ" dirty="0" smtClean="0">
                <a:solidFill>
                  <a:srgbClr val="FFFF00"/>
                </a:solidFill>
                <a:latin typeface="Comic Sans MS" pitchFamily="66" charset="0"/>
              </a:rPr>
              <a:t>Ludmila.</a:t>
            </a:r>
          </a:p>
          <a:p>
            <a:pPr indent="0">
              <a:buNone/>
            </a:pPr>
            <a:endParaRPr lang="cs-CZ" dirty="0" smtClean="0">
              <a:solidFill>
                <a:srgbClr val="FFFF00"/>
              </a:solidFill>
              <a:latin typeface="Comic Sans MS" pitchFamily="66" charset="0"/>
            </a:endParaRPr>
          </a:p>
          <a:p>
            <a:pPr indent="0">
              <a:buNone/>
            </a:pPr>
            <a:r>
              <a:rPr lang="cs-CZ" dirty="0" smtClean="0">
                <a:latin typeface="Comic Sans MS" pitchFamily="66" charset="0"/>
              </a:rPr>
              <a:t>Drahomíra se však bála o svůj vliv, a tak </a:t>
            </a:r>
            <a:r>
              <a:rPr lang="cs-CZ" dirty="0" smtClean="0">
                <a:solidFill>
                  <a:srgbClr val="FFFF00"/>
                </a:solidFill>
                <a:latin typeface="Comic Sans MS" pitchFamily="66" charset="0"/>
              </a:rPr>
              <a:t>nechala Ludmilu zavraždit.</a:t>
            </a:r>
          </a:p>
          <a:p>
            <a:pPr indent="0">
              <a:buNone/>
            </a:pPr>
            <a:endParaRPr lang="cs-CZ" dirty="0" smtClean="0">
              <a:solidFill>
                <a:srgbClr val="FFFF00"/>
              </a:solidFill>
              <a:latin typeface="Comic Sans MS" pitchFamily="66" charset="0"/>
            </a:endParaRPr>
          </a:p>
          <a:p>
            <a:pPr indent="0">
              <a:buNone/>
            </a:pPr>
            <a:r>
              <a:rPr lang="cs-CZ" dirty="0" smtClean="0">
                <a:latin typeface="Comic Sans MS" pitchFamily="66" charset="0"/>
              </a:rPr>
              <a:t>Po několika letech se vlády chopil Václav.</a:t>
            </a:r>
          </a:p>
          <a:p>
            <a:pPr indent="0">
              <a:buNone/>
            </a:pPr>
            <a:r>
              <a:rPr lang="cs-CZ" dirty="0" smtClean="0">
                <a:latin typeface="Comic Sans MS" pitchFamily="66" charset="0"/>
              </a:rPr>
              <a:t>Byl velmi vzdělaný.</a:t>
            </a:r>
          </a:p>
          <a:p>
            <a:pPr indent="0">
              <a:buNone/>
            </a:pPr>
            <a:r>
              <a:rPr lang="cs-CZ" dirty="0" smtClean="0">
                <a:latin typeface="Comic Sans MS" pitchFamily="66" charset="0"/>
              </a:rPr>
              <a:t>Za nedlouho se ale dostal do </a:t>
            </a:r>
            <a:r>
              <a:rPr lang="cs-CZ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Comic Sans MS" pitchFamily="66" charset="0"/>
              </a:rPr>
              <a:t>sporů s německým králem.</a:t>
            </a:r>
          </a:p>
          <a:p>
            <a:pPr indent="0">
              <a:buNone/>
            </a:pPr>
            <a:r>
              <a:rPr lang="cs-CZ" dirty="0" smtClean="0">
                <a:latin typeface="Comic Sans MS" pitchFamily="66" charset="0"/>
              </a:rPr>
              <a:t>Aby zabránil válce, dohodl se s ním, že mu bude každý rok platit </a:t>
            </a:r>
            <a:r>
              <a:rPr lang="cs-CZ" dirty="0" smtClean="0">
                <a:solidFill>
                  <a:srgbClr val="FFFF00"/>
                </a:solidFill>
                <a:latin typeface="Comic Sans MS" pitchFamily="66" charset="0"/>
              </a:rPr>
              <a:t>poplatek za mír</a:t>
            </a:r>
            <a:r>
              <a:rPr lang="cs-CZ" dirty="0" smtClean="0">
                <a:latin typeface="Comic Sans MS" pitchFamily="66" charset="0"/>
              </a:rPr>
              <a:t>.</a:t>
            </a:r>
            <a:endParaRPr lang="cs-CZ" dirty="0">
              <a:latin typeface="Comic Sans MS" pitchFamily="66" charset="0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FFFF00"/>
                </a:solidFill>
                <a:latin typeface="Comic Sans MS" pitchFamily="66" charset="0"/>
              </a:rPr>
              <a:t>Vláda sv. Václava</a:t>
            </a:r>
            <a:endParaRPr lang="cs-CZ" dirty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6521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20065" y="6165304"/>
            <a:ext cx="8229600" cy="608931"/>
          </a:xfrm>
        </p:spPr>
        <p:txBody>
          <a:bodyPr>
            <a:normAutofit fontScale="92500"/>
          </a:bodyPr>
          <a:lstStyle/>
          <a:p>
            <a:pPr indent="0">
              <a:buNone/>
            </a:pPr>
            <a:r>
              <a:rPr lang="cs-CZ" b="1" dirty="0" smtClean="0">
                <a:solidFill>
                  <a:srgbClr val="FFFF00"/>
                </a:solidFill>
                <a:latin typeface="Comic Sans MS" pitchFamily="66" charset="0"/>
              </a:rPr>
              <a:t>Socha sv. Václava na Václavském náměstí v Praze</a:t>
            </a:r>
            <a:endParaRPr lang="cs-CZ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27784" y="260648"/>
            <a:ext cx="3096344" cy="5891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79774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indent="0">
              <a:buNone/>
            </a:pPr>
            <a:r>
              <a:rPr lang="cs-CZ" sz="2600" dirty="0" smtClean="0">
                <a:latin typeface="Comic Sans MS" pitchFamily="66" charset="0"/>
              </a:rPr>
              <a:t>Tento poplatek se ovšem nelíbil bratru Václava – </a:t>
            </a:r>
            <a:r>
              <a:rPr lang="cs-CZ" sz="26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Comic Sans MS" pitchFamily="66" charset="0"/>
              </a:rPr>
              <a:t>Boleslavovi I.</a:t>
            </a:r>
          </a:p>
          <a:p>
            <a:pPr indent="0">
              <a:buNone/>
            </a:pPr>
            <a:endParaRPr lang="cs-CZ" sz="2600" dirty="0" smtClean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  <a:p>
            <a:pPr indent="0">
              <a:buNone/>
            </a:pPr>
            <a:r>
              <a:rPr lang="cs-CZ" sz="2600" dirty="0" smtClean="0">
                <a:latin typeface="Comic Sans MS" pitchFamily="66" charset="0"/>
              </a:rPr>
              <a:t>Boleslav tedy pozval Václava do svého sídla </a:t>
            </a:r>
          </a:p>
          <a:p>
            <a:pPr indent="0">
              <a:buNone/>
            </a:pPr>
            <a:r>
              <a:rPr lang="cs-CZ" sz="2600" dirty="0" smtClean="0">
                <a:latin typeface="Comic Sans MS" pitchFamily="66" charset="0"/>
              </a:rPr>
              <a:t>ve </a:t>
            </a:r>
            <a:r>
              <a:rPr lang="cs-CZ" sz="26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Comic Sans MS" pitchFamily="66" charset="0"/>
              </a:rPr>
              <a:t>Staré Boleslavi.</a:t>
            </a:r>
          </a:p>
          <a:p>
            <a:pPr indent="0">
              <a:buNone/>
            </a:pPr>
            <a:endParaRPr lang="cs-CZ" sz="2600" dirty="0" smtClean="0">
              <a:latin typeface="Comic Sans MS" pitchFamily="66" charset="0"/>
            </a:endParaRPr>
          </a:p>
          <a:p>
            <a:pPr indent="0">
              <a:buNone/>
            </a:pPr>
            <a:r>
              <a:rPr lang="cs-CZ" sz="2600" dirty="0" smtClean="0">
                <a:latin typeface="Comic Sans MS" pitchFamily="66" charset="0"/>
              </a:rPr>
              <a:t>A tam ho také nechal </a:t>
            </a:r>
            <a:r>
              <a:rPr lang="cs-CZ" sz="2600" dirty="0" smtClean="0">
                <a:solidFill>
                  <a:srgbClr val="FFFF00"/>
                </a:solidFill>
                <a:latin typeface="Comic Sans MS" pitchFamily="66" charset="0"/>
              </a:rPr>
              <a:t>roku 935 zavraždit </a:t>
            </a:r>
            <a:r>
              <a:rPr lang="cs-CZ" sz="2600" dirty="0" smtClean="0">
                <a:latin typeface="Comic Sans MS" pitchFamily="66" charset="0"/>
              </a:rPr>
              <a:t>před branami kostela.</a:t>
            </a:r>
          </a:p>
          <a:p>
            <a:pPr indent="0">
              <a:buNone/>
            </a:pPr>
            <a:endParaRPr lang="cs-CZ" sz="2600" dirty="0" smtClean="0">
              <a:latin typeface="Comic Sans MS" pitchFamily="66" charset="0"/>
            </a:endParaRPr>
          </a:p>
          <a:p>
            <a:pPr indent="0">
              <a:buNone/>
            </a:pPr>
            <a:r>
              <a:rPr lang="cs-CZ" sz="2600" dirty="0" smtClean="0">
                <a:latin typeface="Comic Sans MS" pitchFamily="66" charset="0"/>
              </a:rPr>
              <a:t>Sám Boleslav I. se poté chopil moci.</a:t>
            </a:r>
            <a:endParaRPr lang="cs-CZ" sz="2600" dirty="0">
              <a:latin typeface="Comic Sans MS" pitchFamily="66" charset="0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Smrt sv. Václava</a:t>
            </a:r>
            <a:endParaRPr lang="cs-CZ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6574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23728" y="157367"/>
            <a:ext cx="4176464" cy="5581021"/>
          </a:xfrm>
          <a:prstGeom prst="rect">
            <a:avLst/>
          </a:prstGeom>
        </p:spPr>
      </p:pic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79512" y="5738388"/>
            <a:ext cx="9144000" cy="1010816"/>
          </a:xfrm>
        </p:spPr>
        <p:txBody>
          <a:bodyPr/>
          <a:lstStyle/>
          <a:p>
            <a:pPr marL="0" indent="0">
              <a:buNone/>
            </a:pPr>
            <a:r>
              <a:rPr lang="cs-CZ" dirty="0" smtClean="0">
                <a:solidFill>
                  <a:srgbClr val="FFFF00"/>
                </a:solidFill>
                <a:latin typeface="Comic Sans MS" pitchFamily="66" charset="0"/>
              </a:rPr>
              <a:t>Bazilika sv. Václava ve Staré Boleslavi – místo smrti 		sv. Václava</a:t>
            </a:r>
            <a:endParaRPr lang="cs-CZ" dirty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1751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-54260" y="5445224"/>
            <a:ext cx="9252520" cy="1224136"/>
          </a:xfrm>
        </p:spPr>
        <p:txBody>
          <a:bodyPr>
            <a:noAutofit/>
          </a:bodyPr>
          <a:lstStyle/>
          <a:p>
            <a:pPr indent="0" algn="ctr">
              <a:buNone/>
            </a:pPr>
            <a:r>
              <a:rPr lang="cs-CZ" sz="3600" b="1" dirty="0" smtClean="0">
                <a:solidFill>
                  <a:srgbClr val="FFFF00"/>
                </a:solidFill>
                <a:latin typeface="Comic Sans MS" pitchFamily="66" charset="0"/>
              </a:rPr>
              <a:t>Hrobka sv. Václava v katedrále </a:t>
            </a:r>
          </a:p>
          <a:p>
            <a:pPr indent="0" algn="ctr">
              <a:buNone/>
            </a:pPr>
            <a:r>
              <a:rPr lang="cs-CZ" sz="3600" b="1" dirty="0" smtClean="0">
                <a:solidFill>
                  <a:srgbClr val="FFFF00"/>
                </a:solidFill>
                <a:latin typeface="Comic Sans MS" pitchFamily="66" charset="0"/>
              </a:rPr>
              <a:t>sv. Víta na Pražském hradě.</a:t>
            </a:r>
            <a:endParaRPr lang="cs-CZ" sz="36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59632" y="203718"/>
            <a:ext cx="6624736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3978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00600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cs-CZ" sz="2600" dirty="0" smtClean="0">
                <a:latin typeface="Comic Sans MS" pitchFamily="66" charset="0"/>
              </a:rPr>
              <a:t>Václav se svou babičkou Ludmilou byli církví </a:t>
            </a:r>
            <a:r>
              <a:rPr lang="cs-CZ" sz="2600" dirty="0" smtClean="0">
                <a:solidFill>
                  <a:srgbClr val="FFFF00"/>
                </a:solidFill>
                <a:latin typeface="Comic Sans MS" pitchFamily="66" charset="0"/>
              </a:rPr>
              <a:t>prohlášeni za svaté.</a:t>
            </a:r>
          </a:p>
          <a:p>
            <a:pPr marL="457200" indent="-457200"/>
            <a:endParaRPr lang="cs-CZ" sz="2600" dirty="0" smtClean="0">
              <a:latin typeface="Comic Sans MS" pitchFamily="66" charset="0"/>
            </a:endParaRPr>
          </a:p>
          <a:p>
            <a:pPr indent="0">
              <a:buNone/>
            </a:pPr>
            <a:r>
              <a:rPr lang="cs-CZ" sz="2600" dirty="0" smtClean="0">
                <a:latin typeface="Comic Sans MS" pitchFamily="66" charset="0"/>
              </a:rPr>
              <a:t>Lidé se v dobách zlých často k sv. Václavovi obraceli jako ke svému </a:t>
            </a:r>
            <a:r>
              <a:rPr lang="cs-CZ" sz="2600" dirty="0" smtClean="0">
                <a:solidFill>
                  <a:srgbClr val="FFFF00"/>
                </a:solidFill>
                <a:latin typeface="Comic Sans MS" pitchFamily="66" charset="0"/>
              </a:rPr>
              <a:t>patronovi, ochránci.</a:t>
            </a:r>
          </a:p>
          <a:p>
            <a:pPr indent="0">
              <a:buNone/>
            </a:pPr>
            <a:endParaRPr lang="cs-CZ" sz="2600" dirty="0" smtClean="0">
              <a:latin typeface="Comic Sans MS" pitchFamily="66" charset="0"/>
            </a:endParaRPr>
          </a:p>
          <a:p>
            <a:pPr indent="0">
              <a:buNone/>
            </a:pPr>
            <a:r>
              <a:rPr lang="cs-CZ" sz="2600" dirty="0" smtClean="0">
                <a:latin typeface="Comic Sans MS" pitchFamily="66" charset="0"/>
              </a:rPr>
              <a:t>Památku sv. Václava si připomínáme </a:t>
            </a:r>
            <a:r>
              <a:rPr lang="cs-CZ" sz="2600" dirty="0" smtClean="0">
                <a:solidFill>
                  <a:srgbClr val="FFFF00"/>
                </a:solidFill>
                <a:latin typeface="Comic Sans MS" pitchFamily="66" charset="0"/>
              </a:rPr>
              <a:t>28. září státním svátkem.</a:t>
            </a:r>
          </a:p>
          <a:p>
            <a:pPr indent="0">
              <a:buNone/>
            </a:pPr>
            <a:endParaRPr lang="cs-CZ" sz="2600" dirty="0" smtClean="0">
              <a:latin typeface="Comic Sans MS" pitchFamily="66" charset="0"/>
            </a:endParaRPr>
          </a:p>
          <a:p>
            <a:pPr indent="0">
              <a:buNone/>
            </a:pPr>
            <a:r>
              <a:rPr lang="cs-CZ" sz="2600" dirty="0" smtClean="0">
                <a:latin typeface="Comic Sans MS" pitchFamily="66" charset="0"/>
              </a:rPr>
              <a:t>Ve středověku dokonce byla </a:t>
            </a:r>
            <a:r>
              <a:rPr lang="cs-CZ" sz="2600" dirty="0" smtClean="0">
                <a:solidFill>
                  <a:srgbClr val="462E16"/>
                </a:solidFill>
                <a:latin typeface="Comic Sans MS" pitchFamily="66" charset="0"/>
              </a:rPr>
              <a:t>píseň o sv. Václavovi národní hymnou.</a:t>
            </a:r>
          </a:p>
          <a:p>
            <a:pPr indent="0">
              <a:buNone/>
            </a:pPr>
            <a:r>
              <a:rPr lang="cs-CZ" dirty="0">
                <a:solidFill>
                  <a:schemeClr val="tx2">
                    <a:lumMod val="10000"/>
                  </a:schemeClr>
                </a:solidFill>
                <a:latin typeface="Comic Sans MS" pitchFamily="66" charset="0"/>
                <a:hlinkClick r:id="rId2"/>
              </a:rPr>
              <a:t>http://www.youtube.com/watch?v=eP2sTS0-hck</a:t>
            </a:r>
            <a:endParaRPr lang="cs-CZ" dirty="0">
              <a:solidFill>
                <a:schemeClr val="tx2">
                  <a:lumMod val="10000"/>
                </a:schemeClr>
              </a:solidFill>
              <a:latin typeface="Comic Sans MS" pitchFamily="66" charset="0"/>
            </a:endParaRPr>
          </a:p>
          <a:p>
            <a:pPr indent="0">
              <a:buNone/>
            </a:pPr>
            <a:endParaRPr lang="cs-CZ" sz="2600" dirty="0" smtClean="0">
              <a:latin typeface="Comic Sans MS" pitchFamily="66" charset="0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72344"/>
          </a:xfrm>
        </p:spPr>
        <p:txBody>
          <a:bodyPr/>
          <a:lstStyle/>
          <a:p>
            <a:r>
              <a:rPr lang="cs-CZ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sv. Václav</a:t>
            </a:r>
            <a:endParaRPr lang="cs-CZ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6817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sz="2600" b="1" dirty="0" smtClean="0">
                <a:solidFill>
                  <a:srgbClr val="FFFF00"/>
                </a:solidFill>
                <a:latin typeface="Comic Sans MS" pitchFamily="66" charset="0"/>
              </a:rPr>
              <a:t>Svatý Václav</a:t>
            </a:r>
          </a:p>
          <a:p>
            <a:pPr indent="0">
              <a:buNone/>
            </a:pPr>
            <a:r>
              <a:rPr lang="cs-CZ" sz="2400" dirty="0">
                <a:latin typeface="Comic Sans MS" pitchFamily="66" charset="0"/>
                <a:hlinkClick r:id="rId2"/>
              </a:rPr>
              <a:t>http://www.ceskatelevize.cz/porady/10177109865-dejiny-udatneho-ceskeho-naroda/208552116230013-svaty-vaclav/</a:t>
            </a:r>
            <a:endParaRPr lang="cs-CZ" sz="2600" dirty="0">
              <a:latin typeface="Comic Sans MS" pitchFamily="66" charset="0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Dějiny udatného českého národa</a:t>
            </a:r>
            <a:endParaRPr lang="cs-CZ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60582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smtClean="0">
                <a:solidFill>
                  <a:srgbClr val="FFFF00"/>
                </a:solidFill>
                <a:latin typeface="Comic Sans MS" pitchFamily="66" charset="0"/>
              </a:rPr>
              <a:t>Obrázky:</a:t>
            </a:r>
          </a:p>
          <a:p>
            <a:pPr marL="557784" lvl="1" indent="0">
              <a:buNone/>
            </a:pPr>
            <a:r>
              <a:rPr lang="cs-CZ" dirty="0">
                <a:solidFill>
                  <a:schemeClr val="tx1"/>
                </a:solidFill>
                <a:latin typeface="Comic Sans MS" pitchFamily="66" charset="0"/>
                <a:hlinkClick r:id="rId2"/>
              </a:rPr>
              <a:t>http://</a:t>
            </a:r>
            <a:r>
              <a:rPr lang="cs-CZ" dirty="0" smtClean="0">
                <a:solidFill>
                  <a:schemeClr val="tx1"/>
                </a:solidFill>
                <a:latin typeface="Comic Sans MS" pitchFamily="66" charset="0"/>
                <a:hlinkClick r:id="rId2"/>
              </a:rPr>
              <a:t>cs.wikipedia.org/wiki/Soubor:Wenceslaus_I_Duke_of_Bohemia_equestrian_statue_in_Prague_1.jpg</a:t>
            </a:r>
            <a:endParaRPr lang="cs-CZ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marL="557784" lvl="1" indent="0">
              <a:buNone/>
            </a:pPr>
            <a:r>
              <a:rPr lang="cs-CZ" dirty="0">
                <a:solidFill>
                  <a:schemeClr val="tx1"/>
                </a:solidFill>
                <a:latin typeface="Comic Sans MS" pitchFamily="66" charset="0"/>
                <a:hlinkClick r:id="rId3"/>
              </a:rPr>
              <a:t>http://</a:t>
            </a:r>
            <a:r>
              <a:rPr lang="cs-CZ" dirty="0" smtClean="0">
                <a:solidFill>
                  <a:schemeClr val="tx1"/>
                </a:solidFill>
                <a:latin typeface="Comic Sans MS" pitchFamily="66" charset="0"/>
                <a:hlinkClick r:id="rId3"/>
              </a:rPr>
              <a:t>cs.wikipedia.org/wiki/Soubor:Saint_Venceslas_grave.JPG</a:t>
            </a:r>
            <a:endParaRPr lang="cs-CZ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marL="557784" lvl="1" indent="0">
              <a:buNone/>
            </a:pPr>
            <a:r>
              <a:rPr lang="cs-CZ" dirty="0">
                <a:solidFill>
                  <a:schemeClr val="tx1"/>
                </a:solidFill>
                <a:latin typeface="Comic Sans MS" pitchFamily="66" charset="0"/>
                <a:hlinkClick r:id="rId4"/>
              </a:rPr>
              <a:t>http://</a:t>
            </a:r>
            <a:r>
              <a:rPr lang="cs-CZ" dirty="0" smtClean="0">
                <a:solidFill>
                  <a:schemeClr val="tx1"/>
                </a:solidFill>
                <a:latin typeface="Comic Sans MS" pitchFamily="66" charset="0"/>
                <a:hlinkClick r:id="rId4"/>
              </a:rPr>
              <a:t>cs.wikipedia.org/wiki/Soubor:Vasik_kaple_200px.jpg</a:t>
            </a:r>
            <a:endParaRPr lang="cs-CZ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marL="557784" lvl="1" indent="0">
              <a:buNone/>
            </a:pPr>
            <a:r>
              <a:rPr lang="cs-CZ" dirty="0">
                <a:latin typeface="Comic Sans MS" pitchFamily="66" charset="0"/>
                <a:hlinkClick r:id="rId5"/>
              </a:rPr>
              <a:t>http://cs.wikipedia.org/wiki/Soubor:BazilikasvVaclavasb.jpg</a:t>
            </a:r>
            <a:endParaRPr lang="cs-CZ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FFFF00"/>
                </a:solidFill>
                <a:latin typeface="Comic Sans MS" pitchFamily="66" charset="0"/>
              </a:rPr>
              <a:t>Zdroje</a:t>
            </a:r>
            <a:endParaRPr lang="cs-CZ" dirty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6087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ír">
  <a:themeElements>
    <a:clrScheme name="Vlastní 4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FFFFFF"/>
      </a:hlink>
      <a:folHlink>
        <a:srgbClr val="7F6F6F"/>
      </a:folHlink>
    </a:clrScheme>
    <a:fontScheme name="Papí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Papí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277</TotalTime>
  <Words>430</Words>
  <Application>Microsoft Office PowerPoint</Application>
  <PresentationFormat>Předvádění na obrazovce (4:3)</PresentationFormat>
  <Paragraphs>94</Paragraphs>
  <Slides>13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4" baseType="lpstr">
      <vt:lpstr>Papír</vt:lpstr>
      <vt:lpstr>Snímek 1</vt:lpstr>
      <vt:lpstr> </vt:lpstr>
      <vt:lpstr>SVATÝ VÁCLAV</vt:lpstr>
      <vt:lpstr>Život sv. Václava</vt:lpstr>
      <vt:lpstr>Snímek 5</vt:lpstr>
      <vt:lpstr>Vláda sv. Václava</vt:lpstr>
      <vt:lpstr>Snímek 7</vt:lpstr>
      <vt:lpstr>Smrt sv. Václava</vt:lpstr>
      <vt:lpstr>Snímek 9</vt:lpstr>
      <vt:lpstr>Snímek 10</vt:lpstr>
      <vt:lpstr>sv. Václav</vt:lpstr>
      <vt:lpstr>Dějiny udatného českého národa</vt:lpstr>
      <vt:lpstr>Zdroje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SVATÝ VÁCLAV</dc:title>
  <dc:creator>ucitel</dc:creator>
  <cp:lastModifiedBy>Iva9889</cp:lastModifiedBy>
  <cp:revision>44</cp:revision>
  <dcterms:created xsi:type="dcterms:W3CDTF">2012-03-25T16:47:10Z</dcterms:created>
  <dcterms:modified xsi:type="dcterms:W3CDTF">2012-05-04T16:20:35Z</dcterms:modified>
</cp:coreProperties>
</file>