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77" r:id="rId3"/>
    <p:sldId id="278" r:id="rId4"/>
    <p:sldId id="267" r:id="rId5"/>
    <p:sldId id="257" r:id="rId6"/>
    <p:sldId id="270" r:id="rId7"/>
    <p:sldId id="258" r:id="rId8"/>
    <p:sldId id="271" r:id="rId9"/>
    <p:sldId id="259" r:id="rId10"/>
    <p:sldId id="260" r:id="rId11"/>
    <p:sldId id="261" r:id="rId12"/>
    <p:sldId id="272" r:id="rId13"/>
    <p:sldId id="263" r:id="rId14"/>
    <p:sldId id="273" r:id="rId15"/>
    <p:sldId id="268" r:id="rId16"/>
    <p:sldId id="269" r:id="rId17"/>
    <p:sldId id="27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94660"/>
  </p:normalViewPr>
  <p:slideViewPr>
    <p:cSldViewPr>
      <p:cViewPr varScale="1">
        <p:scale>
          <a:sx n="74" d="100"/>
          <a:sy n="74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0F819-EEB6-4367-9915-83655F1180A5}" type="datetimeFigureOut">
              <a:rPr lang="cs-CZ" smtClean="0"/>
              <a:pPr/>
              <a:t>4.5.2012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4104F-89FE-4DFF-B5E6-B6186C5009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298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EU Peníze školám	                                       Inovace ve vzdělávání na naší škole ZŠ Studánka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9C07B16-2487-43EB-AD4B-5EF3C5DD1D65}" type="datetime1">
              <a:rPr lang="cs-CZ"/>
              <a:pPr eaLnBrk="1" hangingPunct="1"/>
              <a:t>4.5.2012</a:t>
            </a:fld>
            <a:endParaRPr lang="cs-CZ"/>
          </a:p>
        </p:txBody>
      </p:sp>
      <p:sp>
        <p:nvSpPr>
          <p:cNvPr id="41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/>
              <a:t>Autorem materiálu a všech jeho částí, není-li uvedeno jinak, je</a:t>
            </a:r>
          </a:p>
        </p:txBody>
      </p:sp>
      <p:sp>
        <p:nvSpPr>
          <p:cNvPr id="41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507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872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19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241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415456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0582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077895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4507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564010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962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06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969545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556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0329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46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248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8739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214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88433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69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204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702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FEFAC9"/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572726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93C64C-DDD5-4BED-89A6-40E87F037AD9}" type="datetimeFigureOut">
              <a:rPr lang="cs-CZ" smtClean="0">
                <a:solidFill>
                  <a:srgbClr val="FEFAC9"/>
                </a:solidFill>
              </a:rPr>
              <a:pPr/>
              <a:t>4.5.2012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FEFAC9"/>
              </a:solidFill>
            </a:endParaRPr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EB52A9-F145-4282-A4BE-4E92F320797A}" type="slidenum">
              <a:rPr lang="cs-CZ" smtClean="0">
                <a:solidFill>
                  <a:srgbClr val="FEFAC9"/>
                </a:solidFill>
              </a:rPr>
              <a:pPr/>
              <a:t>‹#›</a:t>
            </a:fld>
            <a:endParaRPr lang="cs-CZ">
              <a:solidFill>
                <a:srgbClr val="FEFAC9"/>
              </a:solidFill>
            </a:endParaRPr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353938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177109865-dejiny-udatneho-ceskeho-naroda/208552116230016-cechy-na-prelomu-tisicileti/" TargetMode="External"/><Relationship Id="rId2" Type="http://schemas.openxmlformats.org/officeDocument/2006/relationships/hyperlink" Target="http://www.ceskatelevize.cz/porady/10177109865-dejiny-udatneho-ceskeho-naroda/208552116230015-svaty-vojte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atelevize.cz/porady/10177109865-dejiny-udatneho-ceskeho-naroda/208552116230018-sazavsky-klaste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atelevize.cz/porady/10177109865-dejiny-udatneho-ceskeho-naroda/208552116230019-bretislav-a-jitka/" TargetMode="External"/><Relationship Id="rId2" Type="http://schemas.openxmlformats.org/officeDocument/2006/relationships/hyperlink" Target="http://www.ceskatelevize.cz/porady/10177109865-dejiny-udatneho-ceskeho-naroda/208552116230017-oldrich-a-boze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skatelevize.cz/porady/10177109865-dejiny-udatneho-ceskeho-naroda/208552116230020-vratislav-ii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B%C5%99etislav_I.-Chrudim2.jpg" TargetMode="External"/><Relationship Id="rId3" Type="http://schemas.openxmlformats.org/officeDocument/2006/relationships/hyperlink" Target="http://cs.wikipedia.org/wiki/Soubor:Drahomira_knezna.jpg" TargetMode="External"/><Relationship Id="rId7" Type="http://schemas.openxmlformats.org/officeDocument/2006/relationships/hyperlink" Target="http://commons.wikimedia.org/wiki/File:Oldrich_a_Bozena.jpg?uselang=cs" TargetMode="External"/><Relationship Id="rId2" Type="http://schemas.openxmlformats.org/officeDocument/2006/relationships/hyperlink" Target="http://cs.wikipedia.org/wiki/Soubor:StLudmilaWindowCedarRapidsSep200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Adalbert_of_Prague.jpg" TargetMode="External"/><Relationship Id="rId5" Type="http://schemas.openxmlformats.org/officeDocument/2006/relationships/hyperlink" Target="http://cs.wikipedia.org/wiki/Soubor:Z%C3%A1klady_Slavn%C3%ADkovsk%C3%A9ho_kostela_v_Libici.jpg" TargetMode="External"/><Relationship Id="rId4" Type="http://schemas.openxmlformats.org/officeDocument/2006/relationships/hyperlink" Target="http://cs.wikipedia.org/wiki/Soubor:Vasik_kaple_200px.jpg" TargetMode="External"/><Relationship Id="rId9" Type="http://schemas.openxmlformats.org/officeDocument/2006/relationships/hyperlink" Target="http://commons.wikimedia.org/wiki/File:Vratislav2.jpg?uselang=c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11708" y="6229350"/>
            <a:ext cx="8120583" cy="457200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dirty="0"/>
              <a:t>Autorem materiálu a všech jeho částí, není-li uvedeno jinak, </a:t>
            </a:r>
            <a:r>
              <a:rPr lang="cs-CZ" sz="1400" dirty="0" smtClean="0"/>
              <a:t>je Zuzana Řípová </a:t>
            </a:r>
            <a:endParaRPr lang="cs-CZ" sz="1400" dirty="0"/>
          </a:p>
        </p:txBody>
      </p:sp>
      <p:pic>
        <p:nvPicPr>
          <p:cNvPr id="2051" name="Obrázek 1" descr="logolinkII_bar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852209"/>
            <a:ext cx="4754290" cy="135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053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sp>
        <p:nvSpPr>
          <p:cNvPr id="2054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2055" name="Picture 63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4377" y="49429"/>
            <a:ext cx="658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64"/>
          <p:cNvSpPr>
            <a:spLocks noChangeArrowheads="1"/>
          </p:cNvSpPr>
          <p:nvPr/>
        </p:nvSpPr>
        <p:spPr bwMode="auto">
          <a:xfrm>
            <a:off x="723900" y="727004"/>
            <a:ext cx="69135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 dirty="0"/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2165" name="Group 117"/>
          <p:cNvGraphicFramePr>
            <a:graphicFrameLocks noGrp="1"/>
          </p:cNvGraphicFramePr>
          <p:nvPr/>
        </p:nvGraphicFramePr>
        <p:xfrm>
          <a:off x="611188" y="1700213"/>
          <a:ext cx="6837362" cy="1097176"/>
        </p:xfrm>
        <a:graphic>
          <a:graphicData uri="http://schemas.openxmlformats.org/drawingml/2006/table">
            <a:tbl>
              <a:tblPr/>
              <a:tblGrid>
                <a:gridCol w="2243137"/>
                <a:gridCol w="4594225"/>
              </a:tblGrid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2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45707" marB="45707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4" name="Rectangle 116"/>
          <p:cNvSpPr>
            <a:spLocks noChangeArrowheads="1"/>
          </p:cNvSpPr>
          <p:nvPr/>
        </p:nvSpPr>
        <p:spPr bwMode="auto">
          <a:xfrm>
            <a:off x="264245" y="822662"/>
            <a:ext cx="8497887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cs-CZ" b="1" dirty="0"/>
          </a:p>
          <a:p>
            <a:pPr algn="ctr"/>
            <a:endParaRPr lang="cs-CZ" b="1" dirty="0"/>
          </a:p>
          <a:p>
            <a:pPr algn="ctr"/>
            <a:endParaRPr lang="cs-CZ" b="1" dirty="0"/>
          </a:p>
          <a:p>
            <a:pPr algn="ctr"/>
            <a:endParaRPr lang="cs-CZ" b="1" dirty="0" smtClean="0"/>
          </a:p>
          <a:p>
            <a:pPr algn="ctr"/>
            <a:endParaRPr lang="cs-CZ" sz="1200" b="1" dirty="0" smtClean="0"/>
          </a:p>
          <a:p>
            <a:pPr algn="ctr"/>
            <a:endParaRPr lang="cs-CZ" sz="1200" b="1" dirty="0"/>
          </a:p>
          <a:p>
            <a:pPr algn="ctr"/>
            <a:endParaRPr lang="cs-CZ" sz="1200" b="1" dirty="0" smtClean="0"/>
          </a:p>
          <a:p>
            <a:pPr algn="ctr"/>
            <a:endParaRPr lang="cs-CZ" sz="1200" b="1" dirty="0"/>
          </a:p>
          <a:p>
            <a:pPr algn="ctr"/>
            <a:endParaRPr lang="cs-CZ" sz="1200" b="1" dirty="0" smtClean="0"/>
          </a:p>
          <a:p>
            <a:pPr algn="ctr"/>
            <a:endParaRPr lang="cs-CZ" sz="1200" b="1" dirty="0" smtClean="0"/>
          </a:p>
          <a:p>
            <a:pPr algn="ctr"/>
            <a:endParaRPr lang="cs-CZ" sz="1200" b="1" dirty="0" smtClean="0"/>
          </a:p>
          <a:p>
            <a:pPr algn="ctr"/>
            <a:endParaRPr lang="cs-CZ" sz="1200" b="1" dirty="0" smtClean="0"/>
          </a:p>
          <a:p>
            <a:pPr algn="ctr"/>
            <a:endParaRPr lang="cs-CZ" sz="1200" b="1" dirty="0" smtClean="0"/>
          </a:p>
          <a:p>
            <a:pPr algn="ctr"/>
            <a:r>
              <a:rPr lang="cs-CZ" sz="1200" b="1" dirty="0" smtClean="0"/>
              <a:t>Sada </a:t>
            </a:r>
            <a:r>
              <a:rPr lang="cs-CZ" sz="1200" b="1" dirty="0" smtClean="0"/>
              <a:t>č. XIX</a:t>
            </a:r>
            <a:endParaRPr lang="cs-CZ" sz="1200" dirty="0" smtClean="0"/>
          </a:p>
          <a:p>
            <a:pPr algn="ctr"/>
            <a:r>
              <a:rPr lang="cs-CZ" sz="1200" b="1" dirty="0" smtClean="0"/>
              <a:t>Identifikátor sady: VY_32_INOVACE_Sada XIX _ </a:t>
            </a:r>
            <a:r>
              <a:rPr lang="cs-CZ" sz="1200" b="1" dirty="0" smtClean="0"/>
              <a:t>ČJS, DUM 9  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oblast: Člověk a jeho svět</a:t>
            </a:r>
            <a:endParaRPr lang="cs-CZ" sz="1200" dirty="0" smtClean="0"/>
          </a:p>
          <a:p>
            <a:pPr algn="ctr"/>
            <a:r>
              <a:rPr lang="cs-CZ" sz="1200" b="1" dirty="0" smtClean="0"/>
              <a:t>Vzdělávací </a:t>
            </a:r>
            <a:r>
              <a:rPr lang="cs-CZ" sz="1200" b="1" dirty="0" smtClean="0"/>
              <a:t>obor: Člověk a jeho svět</a:t>
            </a:r>
            <a:endParaRPr lang="cs-CZ" sz="1200" dirty="0" smtClean="0"/>
          </a:p>
          <a:p>
            <a:endParaRPr lang="cs-CZ" sz="1400" b="1" dirty="0"/>
          </a:p>
          <a:p>
            <a:endParaRPr lang="cs-CZ" sz="1600" b="1" dirty="0"/>
          </a:p>
          <a:p>
            <a:pPr algn="ctr"/>
            <a:endParaRPr lang="cs-CZ" sz="1200" dirty="0"/>
          </a:p>
          <a:p>
            <a:pPr algn="ctr"/>
            <a:endParaRPr lang="cs-CZ" b="1" dirty="0" smtClean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8122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Boje o moc v rodě Přemyslovců i útoky cizích nepřátel způsobovaly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hodně bídy a utrpení</a:t>
            </a:r>
            <a:r>
              <a:rPr lang="cs-CZ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Až za panování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knížete Oldřicha </a:t>
            </a:r>
            <a:r>
              <a:rPr lang="cs-CZ" dirty="0" smtClean="0">
                <a:latin typeface="Comic Sans MS" pitchFamily="66" charset="0"/>
              </a:rPr>
              <a:t>a jeho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syna Břetislava </a:t>
            </a:r>
            <a:r>
              <a:rPr lang="cs-CZ" dirty="0" smtClean="0">
                <a:latin typeface="Comic Sans MS" pitchFamily="66" charset="0"/>
              </a:rPr>
              <a:t>se situace poněkud zlepšila.</a:t>
            </a:r>
          </a:p>
          <a:p>
            <a:pPr marL="0" indent="0">
              <a:buNone/>
            </a:pP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Podařilo se jim znovu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dobýt</a:t>
            </a:r>
            <a:r>
              <a:rPr lang="cs-CZ" dirty="0" smtClean="0">
                <a:latin typeface="Comic Sans MS" pitchFamily="66" charset="0"/>
              </a:rPr>
              <a:t> Poláky zabranou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Moravu</a:t>
            </a:r>
            <a:r>
              <a:rPr lang="cs-CZ" dirty="0" smtClean="0">
                <a:latin typeface="Comic Sans MS" pitchFamily="66" charset="0"/>
              </a:rPr>
              <a:t> a s konečnou platností ji připojit k českému státu.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-35768"/>
            <a:ext cx="8229600" cy="121920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Další  Přemyslovci</a:t>
            </a:r>
            <a:endParaRPr lang="cs-CZ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2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Podle pověsti Oldřich při lovu spatřil prát prádlo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krásnou Boženu</a:t>
            </a:r>
            <a:r>
              <a:rPr lang="cs-CZ" dirty="0" smtClean="0">
                <a:latin typeface="Comic Sans MS" pitchFamily="66" charset="0"/>
              </a:rPr>
              <a:t>, do které se zamiloval. Tudíž zapudil svou první ženu a s Boženou měl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syna Břetislava</a:t>
            </a:r>
            <a:r>
              <a:rPr lang="cs-CZ" dirty="0" smtClean="0">
                <a:latin typeface="Comic Sans MS" pitchFamily="66" charset="0"/>
              </a:rPr>
              <a:t>, svého nástupce.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-35768"/>
            <a:ext cx="8229600" cy="121920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Oldřich a Božena</a:t>
            </a:r>
            <a:endParaRPr lang="cs-CZ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4350" y="2924944"/>
            <a:ext cx="4601121" cy="341269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707904" y="6247995"/>
            <a:ext cx="38940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cs-CZ" sz="2600" dirty="0">
                <a:solidFill>
                  <a:prstClr val="white"/>
                </a:solidFill>
                <a:latin typeface="Comic Sans MS" pitchFamily="66" charset="0"/>
              </a:rPr>
              <a:t>kníže Oldřich s Boženou</a:t>
            </a:r>
          </a:p>
        </p:txBody>
      </p:sp>
    </p:spTree>
    <p:extLst>
      <p:ext uri="{BB962C8B-B14F-4D97-AF65-F5344CB8AC3E}">
        <p14:creationId xmlns:p14="http://schemas.microsoft.com/office/powerpoint/2010/main" xmlns="" val="177623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Kníže Břetislav </a:t>
            </a:r>
            <a:r>
              <a:rPr lang="cs-CZ" dirty="0" smtClean="0">
                <a:latin typeface="Comic Sans MS" pitchFamily="66" charset="0"/>
              </a:rPr>
              <a:t>se snažil skoncovat s boji o vládu.</a:t>
            </a:r>
          </a:p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Proto určil, že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po smrti panovníka má nastoupit na trůn nejstarší člen rodu</a:t>
            </a:r>
            <a:r>
              <a:rPr lang="cs-CZ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-35768"/>
            <a:ext cx="8229600" cy="121920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00"/>
                </a:solidFill>
                <a:latin typeface="Comic Sans MS" pitchFamily="66" charset="0"/>
              </a:rPr>
              <a:t>k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níže Břetislav</a:t>
            </a:r>
            <a:endParaRPr lang="cs-CZ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132856"/>
            <a:ext cx="3201820" cy="426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65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196752"/>
            <a:ext cx="849694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Nejúspěšnější ze synů Břetislava byl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Vratislav II.</a:t>
            </a:r>
          </a:p>
          <a:p>
            <a:pPr marL="0" indent="0">
              <a:buNone/>
            </a:pP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Ten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roku 1085 </a:t>
            </a:r>
            <a:r>
              <a:rPr lang="cs-CZ" dirty="0" smtClean="0">
                <a:latin typeface="Comic Sans MS" pitchFamily="66" charset="0"/>
              </a:rPr>
              <a:t>získal </a:t>
            </a:r>
          </a:p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od německého císaře </a:t>
            </a:r>
          </a:p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za pomoc ve válce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královský titul</a:t>
            </a:r>
            <a:r>
              <a:rPr lang="cs-CZ" dirty="0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(pouze pro svoji osobu </a:t>
            </a:r>
          </a:p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= nedědičný)</a:t>
            </a:r>
          </a:p>
          <a:p>
            <a:pPr marL="0" indent="0">
              <a:buNone/>
            </a:pP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Tudíž se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Vratislav II.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stal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prvním českým králem</a:t>
            </a:r>
            <a:r>
              <a:rPr lang="cs-CZ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-35768"/>
            <a:ext cx="8229600" cy="12192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král Vratislav II.</a:t>
            </a:r>
            <a:endParaRPr lang="cs-CZ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700808"/>
            <a:ext cx="3334204" cy="482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39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Svatý Vojtěch</a:t>
            </a:r>
          </a:p>
          <a:p>
            <a:pPr marL="0" indent="0">
              <a:buNone/>
            </a:pPr>
            <a:r>
              <a:rPr lang="cs-CZ" dirty="0" smtClean="0">
                <a:latin typeface="Comic Sans MS" pitchFamily="66" charset="0"/>
                <a:hlinkClick r:id="rId2"/>
              </a:rPr>
              <a:t>http://www.ceskatelevize.cz/porady/10177109865-dejiny-udatneho-ceskeho-naroda/208552116230015-svaty-vojtech/</a:t>
            </a: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Čechy na přelomu tisíciletí</a:t>
            </a:r>
          </a:p>
          <a:p>
            <a:pPr marL="0" indent="0">
              <a:buNone/>
            </a:pPr>
            <a:r>
              <a:rPr lang="cs-CZ" dirty="0" smtClean="0">
                <a:latin typeface="Comic Sans MS" pitchFamily="66" charset="0"/>
                <a:hlinkClick r:id="rId3"/>
              </a:rPr>
              <a:t>http://www.ceskatelevize.cz/porady/10177109865-dejiny-udatneho-ceskeho-naroda/208552116230016-cechy-na-prelomu-tisicileti/</a:t>
            </a: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Sázavský klášter</a:t>
            </a:r>
          </a:p>
          <a:p>
            <a:pPr marL="0" indent="0">
              <a:buNone/>
            </a:pPr>
            <a:r>
              <a:rPr lang="cs-CZ" dirty="0">
                <a:latin typeface="Comic Sans MS" pitchFamily="66" charset="0"/>
                <a:hlinkClick r:id="rId4"/>
              </a:rPr>
              <a:t>http://www.ceskatelevize.cz/porady/10177109865-dejiny-udatneho-ceskeho-naroda/208552116230018-sazavsky-klaster/</a:t>
            </a: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latin typeface="Comic Sans MS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-35768"/>
            <a:ext cx="8229600" cy="121920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Dějiny udatného českého národa</a:t>
            </a:r>
            <a:endParaRPr lang="cs-CZ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68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Oldřich a Božena</a:t>
            </a:r>
          </a:p>
          <a:p>
            <a:pPr marL="0" indent="0">
              <a:buNone/>
            </a:pPr>
            <a:r>
              <a:rPr lang="cs-CZ" dirty="0">
                <a:latin typeface="Comic Sans MS" pitchFamily="66" charset="0"/>
                <a:hlinkClick r:id="rId2"/>
              </a:rPr>
              <a:t>http://www.ceskatelevize.cz/porady/10177109865-dejiny-udatneho-ceskeho-naroda/208552116230017-oldrich-a-bozena</a:t>
            </a:r>
            <a:r>
              <a:rPr lang="cs-CZ" dirty="0" smtClean="0">
                <a:latin typeface="Comic Sans MS" pitchFamily="66" charset="0"/>
                <a:hlinkClick r:id="rId2"/>
              </a:rPr>
              <a:t>/</a:t>
            </a: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Břetislav a Jitka</a:t>
            </a:r>
          </a:p>
          <a:p>
            <a:pPr marL="0" indent="0">
              <a:buNone/>
            </a:pPr>
            <a:r>
              <a:rPr lang="cs-CZ" dirty="0">
                <a:latin typeface="Comic Sans MS" pitchFamily="66" charset="0"/>
                <a:hlinkClick r:id="rId3"/>
              </a:rPr>
              <a:t>http://www.ceskatelevize.cz/porady/10177109865-dejiny-udatneho-ceskeho-naroda/208552116230019-bretislav-a-jitka</a:t>
            </a:r>
            <a:r>
              <a:rPr lang="cs-CZ" dirty="0" smtClean="0">
                <a:latin typeface="Comic Sans MS" pitchFamily="66" charset="0"/>
                <a:hlinkClick r:id="rId3"/>
              </a:rPr>
              <a:t>/</a:t>
            </a: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Vratislav II.</a:t>
            </a:r>
          </a:p>
          <a:p>
            <a:pPr marL="0" indent="0">
              <a:buNone/>
            </a:pPr>
            <a:r>
              <a:rPr lang="cs-CZ" dirty="0">
                <a:latin typeface="Comic Sans MS" pitchFamily="66" charset="0"/>
                <a:hlinkClick r:id="rId4"/>
              </a:rPr>
              <a:t>http://www.ceskatelevize.cz/porady/10177109865-dejiny-udatneho-ceskeho-naroda/208552116230020-vratislav-ii/</a:t>
            </a:r>
            <a:endParaRPr lang="cs-CZ" dirty="0" smtClean="0">
              <a:latin typeface="Comic Sans MS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-35768"/>
            <a:ext cx="8229600" cy="121920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Dějiny udatného českého národa</a:t>
            </a:r>
            <a:endParaRPr lang="cs-CZ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1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Obrázky:</a:t>
            </a:r>
          </a:p>
          <a:p>
            <a:pPr marL="0" indent="0">
              <a:buNone/>
            </a:pPr>
            <a:r>
              <a:rPr lang="cs-CZ" sz="1800" dirty="0">
                <a:latin typeface="Comic Sans MS" pitchFamily="66" charset="0"/>
                <a:hlinkClick r:id="rId2"/>
              </a:rPr>
              <a:t>http://cs.wikipedia.org/wiki/Soubor:StLudmilaWindowCedarRapidsSep2001.jpg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>
                <a:latin typeface="Comic Sans MS" pitchFamily="66" charset="0"/>
                <a:hlinkClick r:id="rId3"/>
              </a:rPr>
              <a:t>http://</a:t>
            </a:r>
            <a:r>
              <a:rPr lang="cs-CZ" sz="1800" dirty="0" smtClean="0">
                <a:latin typeface="Comic Sans MS" pitchFamily="66" charset="0"/>
                <a:hlinkClick r:id="rId3"/>
              </a:rPr>
              <a:t>cs.wikipedia.org/wiki/Soubor:Drahomira_knezna.jpg</a:t>
            </a:r>
            <a:endParaRPr lang="cs-CZ" sz="1800" dirty="0" smtClean="0">
              <a:latin typeface="Comic Sans MS" pitchFamily="66" charset="0"/>
            </a:endParaRPr>
          </a:p>
          <a:p>
            <a:pPr marL="0" lvl="1" inden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cs-CZ" sz="1800" dirty="0">
                <a:solidFill>
                  <a:schemeClr val="tx1"/>
                </a:solidFill>
                <a:latin typeface="Comic Sans MS" pitchFamily="66" charset="0"/>
                <a:hlinkClick r:id="rId4"/>
              </a:rPr>
              <a:t>http://cs.wikipedia.org/wiki/Soubor:Vasik_kaple_200px.jpg</a:t>
            </a:r>
            <a:endParaRPr lang="cs-CZ" sz="1800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>
                <a:latin typeface="Comic Sans MS" pitchFamily="66" charset="0"/>
                <a:hlinkClick r:id="rId5"/>
              </a:rPr>
              <a:t>http://</a:t>
            </a:r>
            <a:r>
              <a:rPr lang="cs-CZ" sz="1800" dirty="0" smtClean="0">
                <a:latin typeface="Comic Sans MS" pitchFamily="66" charset="0"/>
                <a:hlinkClick r:id="rId5"/>
              </a:rPr>
              <a:t>cs.wikipedia.org/wiki/Soubor:Z%C3%A1klady_Slavn%C3%ADkovsk%C3%A9ho_kostela_v_Libici.jpg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>
                <a:latin typeface="Comic Sans MS" pitchFamily="66" charset="0"/>
                <a:hlinkClick r:id="rId6"/>
              </a:rPr>
              <a:t>http://</a:t>
            </a:r>
            <a:r>
              <a:rPr lang="cs-CZ" sz="1800" dirty="0" smtClean="0">
                <a:latin typeface="Comic Sans MS" pitchFamily="66" charset="0"/>
                <a:hlinkClick r:id="rId6"/>
              </a:rPr>
              <a:t>cs.wikipedia.org/wiki/Soubor:Adalbert_of_Prague.jpg</a:t>
            </a:r>
            <a:endParaRPr lang="cs-CZ" sz="1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>
                <a:latin typeface="Comic Sans MS" pitchFamily="66" charset="0"/>
                <a:hlinkClick r:id="rId7"/>
              </a:rPr>
              <a:t>http://commons.wikimedia.org/wiki/File:Oldrich_a_Bozena.jpg?uselang=cs</a:t>
            </a:r>
          </a:p>
          <a:p>
            <a:pPr marL="0" indent="0">
              <a:buNone/>
            </a:pPr>
            <a:r>
              <a:rPr lang="cs-CZ" sz="1800" dirty="0">
                <a:latin typeface="Comic Sans MS" pitchFamily="66" charset="0"/>
                <a:hlinkClick r:id="rId7"/>
              </a:rPr>
              <a:t>http://commons.wikimedia.org/wiki/File:Oldrich_a_Bozena.jpg?uselang=cs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>
                <a:latin typeface="Comic Sans MS" pitchFamily="66" charset="0"/>
                <a:hlinkClick r:id="rId8"/>
              </a:rPr>
              <a:t>http://cs.wikipedia.org/wiki/Soubor:B%C5%99etislav_I.-Chrudim2.jpg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sz="1800" dirty="0">
                <a:latin typeface="Comic Sans MS" pitchFamily="66" charset="0"/>
                <a:hlinkClick r:id="rId9"/>
              </a:rPr>
              <a:t>http://commons.wikimedia.org/wiki/File:Vratislav2.jpg?uselang=cs</a:t>
            </a:r>
            <a:endParaRPr lang="cs-CZ" sz="18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cs-CZ" sz="1800" dirty="0">
              <a:latin typeface="Comic Sans MS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-35768"/>
            <a:ext cx="8229600" cy="121920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Zdroje</a:t>
            </a:r>
            <a:endParaRPr lang="cs-CZ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3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b="1" dirty="0" smtClean="0"/>
              <a:t>Název: Přemyslovci a </a:t>
            </a:r>
            <a:r>
              <a:rPr lang="cs-CZ" sz="1200" b="1" dirty="0" err="1" smtClean="0"/>
              <a:t>Slavníkovci</a:t>
            </a:r>
            <a:endParaRPr lang="cs-CZ" sz="1200" b="1" dirty="0" smtClean="0"/>
          </a:p>
          <a:p>
            <a:r>
              <a:rPr lang="cs-CZ" sz="1200" b="1" dirty="0" smtClean="0"/>
              <a:t>Autor: Zuzana Řípová</a:t>
            </a:r>
            <a:endParaRPr lang="cs-CZ" sz="1200" dirty="0" smtClean="0"/>
          </a:p>
          <a:p>
            <a:r>
              <a:rPr lang="cs-CZ" sz="1200" b="1" dirty="0" smtClean="0"/>
              <a:t>Stručná anotace: Výuková prezentace pro 4.a 5.ročník</a:t>
            </a:r>
          </a:p>
          <a:p>
            <a:r>
              <a:rPr lang="cs-CZ" sz="1200" b="1" dirty="0" smtClean="0"/>
              <a:t>Metodické zhodnocení: Seznámení s rody Přemyslovců a </a:t>
            </a:r>
            <a:r>
              <a:rPr lang="cs-CZ" sz="1200" b="1" dirty="0" err="1" smtClean="0"/>
              <a:t>Slavníkovců</a:t>
            </a:r>
            <a:r>
              <a:rPr lang="cs-CZ" sz="1200" b="1" dirty="0" smtClean="0"/>
              <a:t> v českých dějinách</a:t>
            </a:r>
          </a:p>
          <a:p>
            <a:r>
              <a:rPr lang="cs-CZ" sz="1200" b="1" dirty="0" err="1" smtClean="0"/>
              <a:t>Odpilotováno</a:t>
            </a:r>
            <a:r>
              <a:rPr lang="cs-CZ" sz="1200" b="1" dirty="0" smtClean="0"/>
              <a:t>:  17.4.2012 ve 4.A</a:t>
            </a:r>
          </a:p>
          <a:p>
            <a:endParaRPr lang="cs-CZ" sz="2800" b="1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48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FF0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mic Sans MS" pitchFamily="66" charset="0"/>
                <a:ea typeface="+mj-ea"/>
                <a:cs typeface="+mj-cs"/>
              </a:rPr>
              <a:t>SLAVNÍKOVCI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latin typeface="Comic Sans MS" pitchFamily="66" charset="0"/>
              </a:rPr>
              <a:t>PŘEMYSLOVCI</a:t>
            </a:r>
            <a:endParaRPr lang="cs-CZ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575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29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Po Vratislavově smrti byl Václav ještě dítě, o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vládu se dělily dvě kněžny</a:t>
            </a:r>
            <a:r>
              <a:rPr lang="cs-CZ" dirty="0" smtClean="0">
                <a:latin typeface="Comic Sans MS" pitchFamily="66" charset="0"/>
              </a:rPr>
              <a:t>: kněžna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Drahomíra</a:t>
            </a:r>
            <a:r>
              <a:rPr lang="cs-CZ" dirty="0" smtClean="0">
                <a:latin typeface="Comic Sans MS" pitchFamily="66" charset="0"/>
              </a:rPr>
              <a:t> a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Ludmila</a:t>
            </a:r>
            <a:r>
              <a:rPr lang="cs-CZ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Drahomíra se však bála o svůj vliv a 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nechala Ludmilu zavraždit</a:t>
            </a:r>
            <a:r>
              <a:rPr lang="cs-CZ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Přemyslovci</a:t>
            </a:r>
            <a:endParaRPr lang="cs-CZ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996952"/>
            <a:ext cx="1905000" cy="1847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1816" y="2535957"/>
            <a:ext cx="1630685" cy="3152138"/>
          </a:xfrm>
          <a:prstGeom prst="rect">
            <a:avLst/>
          </a:prstGeom>
        </p:spPr>
      </p:pic>
      <p:cxnSp>
        <p:nvCxnSpPr>
          <p:cNvPr id="7" name="Přímá spojnice se šipkou 6"/>
          <p:cNvCxnSpPr/>
          <p:nvPr/>
        </p:nvCxnSpPr>
        <p:spPr>
          <a:xfrm flipH="1">
            <a:off x="3274301" y="2341914"/>
            <a:ext cx="2088232" cy="72008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7164288" y="2341914"/>
            <a:ext cx="576064" cy="51102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70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507288" cy="5073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Poté se ujal vlády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Václav</a:t>
            </a:r>
            <a:r>
              <a:rPr lang="cs-CZ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cs-CZ" dirty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>
              <a:latin typeface="Comic Sans MS" pitchFamily="66" charset="0"/>
            </a:endParaRPr>
          </a:p>
          <a:p>
            <a:pPr marL="0" indent="0">
              <a:buNone/>
            </a:pP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To se však nelíbilo jeho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bratrovi Boleslavovi</a:t>
            </a:r>
            <a:r>
              <a:rPr lang="cs-CZ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a tak nechal Václava roku 935 zabít.</a:t>
            </a:r>
          </a:p>
          <a:p>
            <a:pPr marL="0" indent="0">
              <a:buNone/>
            </a:pP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FFFF00"/>
                </a:solidFill>
                <a:latin typeface="Comic Sans MS" pitchFamily="66" charset="0"/>
              </a:rPr>
              <a:t>V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áclav</a:t>
            </a:r>
            <a:r>
              <a:rPr lang="cs-CZ" dirty="0" smtClean="0">
                <a:latin typeface="Comic Sans MS" pitchFamily="66" charset="0"/>
              </a:rPr>
              <a:t> a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Ludmila</a:t>
            </a:r>
            <a:r>
              <a:rPr lang="cs-CZ" dirty="0" smtClean="0">
                <a:latin typeface="Comic Sans MS" pitchFamily="66" charset="0"/>
              </a:rPr>
              <a:t> byli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prohlášeni za svaté</a:t>
            </a:r>
            <a:r>
              <a:rPr lang="cs-CZ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a z Václava se stal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patron českého národa</a:t>
            </a:r>
            <a:r>
              <a:rPr lang="cs-CZ" dirty="0" smtClean="0">
                <a:latin typeface="Comic Sans MS" pitchFamily="66" charset="0"/>
              </a:rPr>
              <a:t>.</a:t>
            </a:r>
          </a:p>
          <a:p>
            <a:endParaRPr lang="cs-CZ" dirty="0" smtClean="0">
              <a:latin typeface="Comic Sans MS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Svatý Václav</a:t>
            </a:r>
            <a:endParaRPr lang="cs-CZ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548680"/>
            <a:ext cx="2985120" cy="3273682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4355976" y="1700808"/>
            <a:ext cx="1008112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47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Ve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2. polovině 10. století </a:t>
            </a:r>
            <a:r>
              <a:rPr lang="cs-CZ" dirty="0" smtClean="0">
                <a:latin typeface="Comic Sans MS" pitchFamily="66" charset="0"/>
              </a:rPr>
              <a:t>měl rod Přemyslovců jen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jediného významného soupeře </a:t>
            </a:r>
            <a:r>
              <a:rPr lang="cs-CZ" dirty="0" smtClean="0">
                <a:latin typeface="Comic Sans MS" pitchFamily="66" charset="0"/>
              </a:rPr>
              <a:t>=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kmen Slavníkovců</a:t>
            </a:r>
            <a:r>
              <a:rPr lang="cs-CZ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Ti, sídlili na hradišti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Libice nad Cidlinou</a:t>
            </a:r>
            <a:r>
              <a:rPr lang="cs-CZ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cs-CZ" dirty="0" smtClean="0">
              <a:latin typeface="Comic Sans MS" pitchFamily="66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Slavníkovci</a:t>
            </a:r>
            <a:endParaRPr lang="cs-CZ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068960"/>
            <a:ext cx="4572000" cy="304609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67544" y="6147750"/>
            <a:ext cx="77586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cs-CZ" sz="2600" dirty="0">
                <a:solidFill>
                  <a:prstClr val="white"/>
                </a:solidFill>
                <a:latin typeface="Comic Sans MS" pitchFamily="66" charset="0"/>
              </a:rPr>
              <a:t>Základy slavníkovského kostela v Libici.</a:t>
            </a:r>
          </a:p>
        </p:txBody>
      </p:sp>
    </p:spTree>
    <p:extLst>
      <p:ext uri="{BB962C8B-B14F-4D97-AF65-F5344CB8AC3E}">
        <p14:creationId xmlns:p14="http://schemas.microsoft.com/office/powerpoint/2010/main" xmlns="" val="405395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Aby si Přemyslovci zajistili skutečnou nadvládu, byl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hrad Libice zničen </a:t>
            </a:r>
            <a:r>
              <a:rPr lang="cs-CZ" dirty="0" smtClean="0">
                <a:latin typeface="Comic Sans MS" pitchFamily="66" charset="0"/>
              </a:rPr>
              <a:t>a všichni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Slavníkovci roku 995 vyvražděni</a:t>
            </a:r>
            <a:r>
              <a:rPr lang="cs-CZ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Tím byl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český stát sjednocen</a:t>
            </a:r>
            <a:r>
              <a:rPr lang="cs-CZ" dirty="0" smtClean="0">
                <a:latin typeface="Comic Sans MS" pitchFamily="66" charset="0"/>
              </a:rPr>
              <a:t> a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jedinými vládci </a:t>
            </a:r>
            <a:r>
              <a:rPr lang="cs-CZ" dirty="0" smtClean="0">
                <a:latin typeface="Comic Sans MS" pitchFamily="66" charset="0"/>
              </a:rPr>
              <a:t>se stali</a:t>
            </a:r>
            <a:r>
              <a:rPr lang="cs-CZ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Přemyslovci</a:t>
            </a:r>
            <a:r>
              <a:rPr lang="cs-CZ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Z rodu Slavníkovců přežil jen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biskup Vojtěch</a:t>
            </a:r>
            <a:r>
              <a:rPr lang="cs-CZ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Vyvraždění Slavníkovců</a:t>
            </a:r>
            <a:endParaRPr lang="cs-CZ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69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Biskup Vojtěch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přežil vyvražďování Slavníkovců</a:t>
            </a:r>
            <a:r>
              <a:rPr lang="cs-CZ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díky </a:t>
            </a:r>
            <a:r>
              <a:rPr lang="cs-CZ" dirty="0" err="1" smtClean="0">
                <a:latin typeface="Comic Sans MS" pitchFamily="66" charset="0"/>
              </a:rPr>
              <a:t>tomu,že</a:t>
            </a:r>
            <a:r>
              <a:rPr lang="cs-CZ" dirty="0" smtClean="0">
                <a:latin typeface="Comic Sans MS" pitchFamily="66" charset="0"/>
              </a:rPr>
              <a:t> pobýval v Polsku.</a:t>
            </a:r>
          </a:p>
          <a:p>
            <a:pPr marL="0" indent="0">
              <a:buNone/>
            </a:pP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Později také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opustil úřad biskupa</a:t>
            </a:r>
            <a:r>
              <a:rPr lang="cs-CZ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cs-CZ" dirty="0" smtClean="0">
                <a:latin typeface="Comic Sans MS" pitchFamily="66" charset="0"/>
              </a:rPr>
              <a:t>a vydal se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šířit křesťanství mezi pohany do Pruska</a:t>
            </a:r>
            <a:r>
              <a:rPr lang="cs-CZ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endParaRPr lang="cs-CZ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Tam byl ale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zavražděn</a:t>
            </a:r>
            <a:r>
              <a:rPr lang="cs-CZ" dirty="0" smtClean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Později byl </a:t>
            </a:r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prohlášen za svatého</a:t>
            </a:r>
            <a:r>
              <a:rPr lang="cs-CZ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latin typeface="Comic Sans MS" pitchFamily="66" charset="0"/>
              </a:rPr>
              <a:t>biskup Vojtěch = svatý Vojtěch</a:t>
            </a:r>
            <a:endParaRPr lang="cs-CZ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0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5661248"/>
            <a:ext cx="8928992" cy="5067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dirty="0" smtClean="0">
                <a:latin typeface="Comic Sans MS" pitchFamily="66" charset="0"/>
              </a:rPr>
              <a:t>	svatý Vojtěch na pomníku svatého Václava </a:t>
            </a:r>
            <a:r>
              <a:rPr lang="cs-CZ" dirty="0">
                <a:latin typeface="Comic Sans MS" pitchFamily="66" charset="0"/>
              </a:rPr>
              <a:t>	</a:t>
            </a:r>
            <a:r>
              <a:rPr lang="cs-CZ" dirty="0" smtClean="0">
                <a:latin typeface="Comic Sans MS" pitchFamily="66" charset="0"/>
              </a:rPr>
              <a:t>		na Václavském náměstí v Praze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7771" y="260648"/>
            <a:ext cx="36004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06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Vlastní 8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FFFFFF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551</Words>
  <Application>Microsoft Office PowerPoint</Application>
  <PresentationFormat>Předvádění na obrazovce (4:3)</PresentationFormat>
  <Paragraphs>134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Papír</vt:lpstr>
      <vt:lpstr>1_Papír</vt:lpstr>
      <vt:lpstr>Snímek 1</vt:lpstr>
      <vt:lpstr>Snímek 2</vt:lpstr>
      <vt:lpstr>PŘEMYSLOVCI</vt:lpstr>
      <vt:lpstr>Přemyslovci</vt:lpstr>
      <vt:lpstr>Svatý Václav</vt:lpstr>
      <vt:lpstr>Slavníkovci</vt:lpstr>
      <vt:lpstr>Vyvraždění Slavníkovců</vt:lpstr>
      <vt:lpstr>biskup Vojtěch = svatý Vojtěch</vt:lpstr>
      <vt:lpstr>Snímek 9</vt:lpstr>
      <vt:lpstr>Další  Přemyslovci</vt:lpstr>
      <vt:lpstr>Oldřich a Božena</vt:lpstr>
      <vt:lpstr>kníže Břetislav</vt:lpstr>
      <vt:lpstr>král Vratislav II.</vt:lpstr>
      <vt:lpstr>Dějiny udatného českého národa</vt:lpstr>
      <vt:lpstr>Dějiny udatného českého národa</vt:lpstr>
      <vt:lpstr>Zdroje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PŘEMYSLOVCI</dc:title>
  <dc:creator>ucitel</dc:creator>
  <cp:lastModifiedBy>Iva9889</cp:lastModifiedBy>
  <cp:revision>20</cp:revision>
  <dcterms:created xsi:type="dcterms:W3CDTF">2012-03-28T20:47:46Z</dcterms:created>
  <dcterms:modified xsi:type="dcterms:W3CDTF">2012-05-04T16:28:25Z</dcterms:modified>
</cp:coreProperties>
</file>