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1"/>
  </p:notesMasterIdLst>
  <p:sldIdLst>
    <p:sldId id="273" r:id="rId2"/>
    <p:sldId id="274" r:id="rId3"/>
    <p:sldId id="256" r:id="rId4"/>
    <p:sldId id="257" r:id="rId5"/>
    <p:sldId id="258" r:id="rId6"/>
    <p:sldId id="260" r:id="rId7"/>
    <p:sldId id="261" r:id="rId8"/>
    <p:sldId id="269" r:id="rId9"/>
    <p:sldId id="259" r:id="rId10"/>
    <p:sldId id="262" r:id="rId11"/>
    <p:sldId id="264" r:id="rId12"/>
    <p:sldId id="266" r:id="rId13"/>
    <p:sldId id="263" r:id="rId14"/>
    <p:sldId id="265" r:id="rId15"/>
    <p:sldId id="267" r:id="rId16"/>
    <p:sldId id="268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5C506-8063-4FF9-AB02-81DE4DEE481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6597-18E8-4217-9C43-E3B2B1EC16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1842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EU Peníze školám	                                       Inovace ve vzdělávání na naší škole ZŠ Studánka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4F699F-E359-4899-825F-1A8C9FA854EA}" type="datetime1">
              <a:rPr lang="cs-CZ"/>
              <a:pPr eaLnBrk="1" hangingPunct="1"/>
              <a:t>7.5.2012</a:t>
            </a:fld>
            <a:endParaRPr lang="cs-CZ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Autorem materiálu a všech jeho částí, není-li uvedeno jinak, je</a:t>
            </a:r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52B2AF-E694-4FF7-A886-3BA4660088B1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DD237B-CAB4-4CEE-8EF7-A536A2ACAE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Ud8FHA9PC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koIqWSOCA8&amp;feature=relat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edrich_Smetana.jpg" TargetMode="External"/><Relationship Id="rId7" Type="http://schemas.openxmlformats.org/officeDocument/2006/relationships/hyperlink" Target="http://commons.wikimedia.org/wiki/File:SmetanaStatuePilsen.jpg?uselang=cs" TargetMode="External"/><Relationship Id="rId2" Type="http://schemas.openxmlformats.org/officeDocument/2006/relationships/hyperlink" Target="http://cs.wikipedia.org/wiki/Soubor:Smetana_signatur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Bedrich-Smetana-Litomisl.jpg" TargetMode="External"/><Relationship Id="rId5" Type="http://schemas.openxmlformats.org/officeDocument/2006/relationships/hyperlink" Target="http://cs.wikipedia.org/wiki/Soubor:SmetanaGrammarSchool.jpg" TargetMode="External"/><Relationship Id="rId4" Type="http://schemas.openxmlformats.org/officeDocument/2006/relationships/hyperlink" Target="http://cs.wikipedia.org/wiki/Soubor:Rodn%C3%A1_sv%C4%9Btni%C4%8Dka_Bed%C5%99icha_Smetany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%C3%A1_vlast_-_plak%C3%A1t_k_prvn%C3%ADmu_p%C5%99edstaven%C3%AD.jpg" TargetMode="External"/><Relationship Id="rId2" Type="http://schemas.openxmlformats.org/officeDocument/2006/relationships/hyperlink" Target="http://cs.wikipedia.org/wiki/Soubor:Bohumil_Roubal%C3%ADk_Divadlo_prozat%C3%ADmn%C3%A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Bedrich_Smetana_memorial.jpg" TargetMode="External"/><Relationship Id="rId5" Type="http://schemas.openxmlformats.org/officeDocument/2006/relationships/hyperlink" Target="http://cs.wikipedia.org/wiki/Soubor:Bed%C5%99ich_Smetana,_tituln%C3%AD_strana_k_T%C3%A1boru.jpg" TargetMode="External"/><Relationship Id="rId4" Type="http://schemas.openxmlformats.org/officeDocument/2006/relationships/hyperlink" Target="http://cs.wikipedia.org/wiki/Soubor:Partitura,_Vltav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C1XYoKqBi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43" y="777428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1223963" y="1863408"/>
            <a:ext cx="69135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</a:t>
            </a:r>
            <a:r>
              <a:rPr lang="cs-CZ" sz="1400" b="1" dirty="0" smtClean="0"/>
              <a:t>.</a:t>
            </a:r>
            <a:endParaRPr lang="cs-CZ" sz="1400" b="1" dirty="0"/>
          </a:p>
          <a:p>
            <a:pPr algn="ctr"/>
            <a:endParaRPr lang="cs-CZ" sz="1400" b="1" dirty="0"/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9260948"/>
              </p:ext>
            </p:extLst>
          </p:nvPr>
        </p:nvGraphicFramePr>
        <p:xfrm>
          <a:off x="979270" y="3933157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149007" y="3065984"/>
            <a:ext cx="849788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endParaRPr lang="cs-CZ" b="1" dirty="0"/>
          </a:p>
          <a:p>
            <a:endParaRPr lang="cs-CZ" b="1" i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5803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348880"/>
            <a:ext cx="8049217" cy="3877815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SYMFONICKÉ BÁSNĚ:</a:t>
            </a:r>
          </a:p>
          <a:p>
            <a:pPr lvl="2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cyklus Má Vlast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Dílo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124744"/>
            <a:ext cx="3600400" cy="460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Comic Sans MS" pitchFamily="66" charset="0"/>
              </a:rPr>
              <a:t>Plakát k prvnímu provedení Mé Vlasti</a:t>
            </a:r>
            <a:r>
              <a:rPr lang="cs-CZ" dirty="0" smtClean="0">
                <a:latin typeface="Comic Sans MS" pitchFamily="66" charset="0"/>
              </a:rPr>
              <a:t>.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8894"/>
            <a:ext cx="3988664" cy="6655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3877815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1"/>
                </a:solidFill>
                <a:latin typeface="Comic Sans MS" pitchFamily="66" charset="0"/>
              </a:rPr>
              <a:t>báseň: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Vyšehrad</a:t>
            </a:r>
          </a:p>
          <a:p>
            <a:pPr marL="0" indent="0">
              <a:buNone/>
            </a:pPr>
            <a:r>
              <a:rPr lang="cs-CZ" sz="2600" dirty="0">
                <a:latin typeface="Comic Sans MS" pitchFamily="66" charset="0"/>
                <a:hlinkClick r:id="rId2"/>
              </a:rPr>
              <a:t>http://</a:t>
            </a:r>
            <a:r>
              <a:rPr lang="cs-CZ" sz="2600" dirty="0" smtClean="0">
                <a:latin typeface="Comic Sans MS" pitchFamily="66" charset="0"/>
                <a:hlinkClick r:id="rId2"/>
              </a:rPr>
              <a:t>www.youtube.com/watch?v=KUd8FHA9PCk</a:t>
            </a:r>
            <a:endParaRPr lang="cs-CZ" sz="2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600" dirty="0">
                <a:latin typeface="Comic Sans MS" pitchFamily="66" charset="0"/>
              </a:rPr>
              <a:t>„Harfy věštců začnou; zpěv věštců o dějích na Vyšehradě o slávě, lesku, turnajích, bojích až konečné úpadku a zříceninách. Skladba končí v elegickém tónu</a:t>
            </a:r>
            <a:r>
              <a:rPr lang="cs-CZ" sz="2600" dirty="0" smtClean="0">
                <a:latin typeface="Comic Sans MS" pitchFamily="66" charset="0"/>
              </a:rPr>
              <a:t>...“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Dílo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8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412776"/>
            <a:ext cx="8049217" cy="3877815"/>
          </a:xfrm>
          <a:ln>
            <a:noFill/>
          </a:ln>
        </p:spPr>
        <p:txBody>
          <a:bodyPr>
            <a:noAutofit/>
          </a:bodyPr>
          <a:lstStyle/>
          <a:p>
            <a:r>
              <a:rPr lang="cs-CZ" sz="2600" dirty="0" smtClean="0">
                <a:solidFill>
                  <a:schemeClr val="tx1"/>
                </a:solidFill>
                <a:latin typeface="Comic Sans MS" pitchFamily="66" charset="0"/>
              </a:rPr>
              <a:t>báseň: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Vltava</a:t>
            </a:r>
          </a:p>
          <a:p>
            <a:pPr marL="0" indent="0">
              <a:buNone/>
            </a:pPr>
            <a:r>
              <a:rPr lang="cs-CZ" sz="2600" dirty="0" smtClean="0">
                <a:latin typeface="Comic Sans MS" pitchFamily="66" charset="0"/>
                <a:hlinkClick r:id="rId2"/>
              </a:rPr>
              <a:t>http</a:t>
            </a:r>
            <a:r>
              <a:rPr lang="cs-CZ" sz="2600" dirty="0">
                <a:latin typeface="Comic Sans MS" pitchFamily="66" charset="0"/>
                <a:hlinkClick r:id="rId2"/>
              </a:rPr>
              <a:t>://www.youtube.com/watch?v=_</a:t>
            </a:r>
            <a:r>
              <a:rPr lang="cs-CZ" sz="2600" dirty="0" smtClean="0">
                <a:latin typeface="Comic Sans MS" pitchFamily="66" charset="0"/>
                <a:hlinkClick r:id="rId2"/>
              </a:rPr>
              <a:t>koIqWSOCA8&amp;feature=related</a:t>
            </a:r>
            <a:endParaRPr lang="cs-CZ" sz="2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600" dirty="0">
                <a:solidFill>
                  <a:schemeClr val="tx1"/>
                </a:solidFill>
                <a:latin typeface="Comic Sans MS" pitchFamily="66" charset="0"/>
              </a:rPr>
              <a:t>„Skladba líčí běh Vltavy, začínaje od prvních obou praménků, chladná a teplá Vltava, spojení obou potůčků do jednoho proudu; pak tok Vltavy v hájích a po lučinách, krajinami, kde zrovna se slaví veselé hody; při noční záři lůny rej rusalek; na blízkých skalách vypínají se pyšně hrady, zámky a zříceniny, Vltava víří v proudech Svatojánských; teče v širokém toku dále ku Praze. Vyšehrad se objeví, konečně mizí v dálce v majestátním toku svém v Labi</a:t>
            </a:r>
            <a:r>
              <a:rPr lang="cs-CZ" sz="2600" dirty="0" smtClean="0">
                <a:solidFill>
                  <a:schemeClr val="tx1"/>
                </a:solidFill>
                <a:latin typeface="Comic Sans MS" pitchFamily="66" charset="0"/>
              </a:rPr>
              <a:t>.“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Dílo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1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36883"/>
            <a:ext cx="5210319" cy="6810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09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3877815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1"/>
                </a:solidFill>
                <a:latin typeface="Comic Sans MS" pitchFamily="66" charset="0"/>
              </a:rPr>
              <a:t>Další básně Mé Vlasti: </a:t>
            </a:r>
          </a:p>
          <a:p>
            <a:pPr lvl="8"/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Šárka</a:t>
            </a:r>
          </a:p>
          <a:p>
            <a:pPr lvl="8"/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Z českých luhů a hájů</a:t>
            </a:r>
          </a:p>
          <a:p>
            <a:pPr lvl="8"/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Tábor </a:t>
            </a:r>
          </a:p>
          <a:p>
            <a:pPr lvl="8"/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Blaník</a:t>
            </a:r>
          </a:p>
          <a:p>
            <a:pPr marL="0" indent="0">
              <a:buNone/>
            </a:pPr>
            <a:endParaRPr lang="cs-CZ" sz="26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Dílo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" y="2924944"/>
            <a:ext cx="2736304" cy="3718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8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3877815"/>
          </a:xfrm>
        </p:spPr>
        <p:txBody>
          <a:bodyPr>
            <a:noAutofit/>
          </a:bodyPr>
          <a:lstStyle/>
          <a:p>
            <a:r>
              <a:rPr lang="cs-CZ" sz="2600" dirty="0" smtClean="0">
                <a:latin typeface="Comic Sans MS" pitchFamily="66" charset="0"/>
              </a:rPr>
              <a:t> S Bedřichem Smetanou spojujeme hned dva české festivaly.</a:t>
            </a:r>
          </a:p>
          <a:p>
            <a:pPr lvl="2"/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Smetanova Litomyšl </a:t>
            </a:r>
            <a:r>
              <a:rPr lang="cs-CZ" sz="2600" dirty="0" smtClean="0">
                <a:latin typeface="Comic Sans MS" pitchFamily="66" charset="0"/>
              </a:rPr>
              <a:t>-  operní festival konající se každoročně v Litomyšli</a:t>
            </a:r>
            <a:endParaRPr lang="cs-CZ" sz="2600" dirty="0">
              <a:latin typeface="Comic Sans MS" pitchFamily="66" charset="0"/>
            </a:endParaRPr>
          </a:p>
          <a:p>
            <a:pPr lvl="2"/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Pražské jaro </a:t>
            </a:r>
            <a:r>
              <a:rPr lang="cs-CZ" sz="2600" dirty="0" smtClean="0">
                <a:latin typeface="Comic Sans MS" pitchFamily="66" charset="0"/>
              </a:rPr>
              <a:t>– nejstarší mezinárodní hudební festival v ČR, který se koná každoročně 12. května, tedy v den výročí Smetanovy smrti</a:t>
            </a:r>
          </a:p>
          <a:p>
            <a:pPr lvl="0">
              <a:buClr>
                <a:srgbClr val="873624"/>
              </a:buClr>
            </a:pPr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itchFamily="66" charset="0"/>
              </a:rPr>
              <a:t>Životem Bedřicha Smetany se nechal inspirovat také Václav Krška, který natočil roku 1955 životopisný film „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Z mého života</a:t>
            </a:r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itchFamily="66" charset="0"/>
              </a:rPr>
              <a:t>“.</a:t>
            </a:r>
            <a:endParaRPr lang="cs-CZ" sz="2600" dirty="0" smtClean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Zajímavosti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4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mic Sans MS" pitchFamily="66" charset="0"/>
              </a:rPr>
              <a:t>Smetana má také spoustu muzeí a pomníků.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Zajímavosti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60575"/>
            <a:ext cx="2859782" cy="38130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60575"/>
            <a:ext cx="2870026" cy="38267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60575"/>
            <a:ext cx="2769571" cy="3803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3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939550"/>
            <a:ext cx="8337249" cy="4941168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Comic Sans MS" pitchFamily="66" charset="0"/>
              </a:rPr>
              <a:t>Obrázky:</a:t>
            </a:r>
            <a:r>
              <a:rPr lang="cs-CZ" dirty="0" smtClean="0"/>
              <a:t>[cit. 2012- 02 -20].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 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2"/>
              </a:rPr>
              <a:t>http://</a:t>
            </a:r>
            <a:r>
              <a:rPr lang="cs-CZ" dirty="0" smtClean="0">
                <a:latin typeface="Comic Sans MS" pitchFamily="66" charset="0"/>
                <a:hlinkClick r:id="rId2"/>
              </a:rPr>
              <a:t>cs.wikipedia.org/wiki/Soubor:Smetana_signature.jpg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3"/>
              </a:rPr>
              <a:t>http://</a:t>
            </a:r>
            <a:r>
              <a:rPr lang="cs-CZ" dirty="0" smtClean="0">
                <a:latin typeface="Comic Sans MS" pitchFamily="66" charset="0"/>
                <a:hlinkClick r:id="rId3"/>
              </a:rPr>
              <a:t>cs.wikipedia.org/wiki/Soubor:Bedrich_Smetana.jpg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4"/>
              </a:rPr>
              <a:t>http://</a:t>
            </a:r>
            <a:r>
              <a:rPr lang="cs-CZ" dirty="0" smtClean="0">
                <a:latin typeface="Comic Sans MS" pitchFamily="66" charset="0"/>
                <a:hlinkClick r:id="rId4"/>
              </a:rPr>
              <a:t>cs.wikipedia.org/wiki/Soubor:Rodn%C3%A1_sv%C4%9Btni%C4%8Dka_Bed%C5%99icha_Smetany.jpg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5"/>
              </a:rPr>
              <a:t>http://</a:t>
            </a:r>
            <a:r>
              <a:rPr lang="cs-CZ" dirty="0" smtClean="0">
                <a:latin typeface="Comic Sans MS" pitchFamily="66" charset="0"/>
                <a:hlinkClick r:id="rId5"/>
              </a:rPr>
              <a:t>cs.wikipedia.org/wiki/Soubor:SmetanaGrammarSchool.jpg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6"/>
              </a:rPr>
              <a:t>http://</a:t>
            </a:r>
            <a:r>
              <a:rPr lang="cs-CZ" dirty="0" smtClean="0">
                <a:latin typeface="Comic Sans MS" pitchFamily="66" charset="0"/>
                <a:hlinkClick r:id="rId6"/>
              </a:rPr>
              <a:t>cs.wikipedia.org/wiki/Soubor:Bedrich-Smetana-Litomisl.jpg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7"/>
              </a:rPr>
              <a:t>http://commons.wikimedia.org/wiki/File:SmetanaStatuePilsen.jpg?uselang=cs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Zdroje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060848"/>
            <a:ext cx="8193233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2"/>
              </a:rPr>
              <a:t>http://</a:t>
            </a:r>
            <a:r>
              <a:rPr lang="cs-CZ" dirty="0" smtClean="0">
                <a:latin typeface="Comic Sans MS" pitchFamily="66" charset="0"/>
                <a:hlinkClick r:id="rId2"/>
              </a:rPr>
              <a:t>cs.wikipedia.org/wiki/Soubor:Bohumil_Roubal%C3%ADk_Divadlo_prozat%C3%ADmn%C3%A9.jpg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3"/>
              </a:rPr>
              <a:t>http://cs.wikipedia.org/wiki/Soubor:M%C3%A1_vlast_-_</a:t>
            </a:r>
            <a:r>
              <a:rPr lang="cs-CZ" dirty="0" smtClean="0">
                <a:latin typeface="Comic Sans MS" pitchFamily="66" charset="0"/>
                <a:hlinkClick r:id="rId3"/>
              </a:rPr>
              <a:t>plak%C3%A1t_k_prvn%C3%ADmu_p%C5%99edstaven%C3%AD.jpg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4"/>
              </a:rPr>
              <a:t>http://cs.wikipedia.org/wiki/Soubor:Partitura,_</a:t>
            </a:r>
            <a:r>
              <a:rPr lang="cs-CZ" dirty="0" smtClean="0">
                <a:latin typeface="Comic Sans MS" pitchFamily="66" charset="0"/>
                <a:hlinkClick r:id="rId4"/>
              </a:rPr>
              <a:t>Vltava.jpg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5"/>
              </a:rPr>
              <a:t>http://cs.wikipedia.org/wiki/Soubor:Bed%C5%99ich_Smetana,_</a:t>
            </a:r>
            <a:r>
              <a:rPr lang="cs-CZ" dirty="0" smtClean="0">
                <a:latin typeface="Comic Sans MS" pitchFamily="66" charset="0"/>
                <a:hlinkClick r:id="rId5"/>
              </a:rPr>
              <a:t>tituln%C3%AD_strana_k_T%C3%A1boru.jpg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6"/>
              </a:rPr>
              <a:t>http://</a:t>
            </a:r>
            <a:r>
              <a:rPr lang="cs-CZ" dirty="0" smtClean="0">
                <a:latin typeface="Comic Sans MS" pitchFamily="66" charset="0"/>
                <a:hlinkClick r:id="rId6"/>
              </a:rPr>
              <a:t>cs.wikipedia.org/wiki/Soubor:Bedrich_Smetana_memorial.jpg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Zdroje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6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3015" y="2132856"/>
            <a:ext cx="7745505" cy="5472608"/>
          </a:xfrm>
        </p:spPr>
        <p:txBody>
          <a:bodyPr/>
          <a:lstStyle/>
          <a:p>
            <a:r>
              <a:rPr lang="cs-CZ" sz="1200" b="1" dirty="0"/>
              <a:t>Název: Bedřich Smetana</a:t>
            </a:r>
            <a:endParaRPr lang="cs-CZ" sz="1200" dirty="0"/>
          </a:p>
          <a:p>
            <a:r>
              <a:rPr lang="cs-CZ" sz="1200" b="1" dirty="0"/>
              <a:t>Autor: Zuzana Řípová</a:t>
            </a:r>
            <a:endParaRPr lang="cs-CZ" sz="1200" dirty="0"/>
          </a:p>
          <a:p>
            <a:r>
              <a:rPr lang="cs-CZ" sz="1200" b="1" dirty="0"/>
              <a:t>Stručná anotace:  Výuková prezentace díla  Bedřicha Smetany pro 4.a5.ročník</a:t>
            </a:r>
          </a:p>
          <a:p>
            <a:r>
              <a:rPr lang="cs-CZ" sz="1200" b="1" dirty="0"/>
              <a:t>Metodické zhodnocení:  Žáci se seznámí s dílem  a hudebními ukázkami tvorby B. Smetany</a:t>
            </a:r>
          </a:p>
          <a:p>
            <a:r>
              <a:rPr lang="cs-CZ" sz="1200" b="1" dirty="0" err="1"/>
              <a:t>Odpilotováno</a:t>
            </a:r>
            <a:r>
              <a:rPr lang="cs-CZ" sz="1200" b="1" dirty="0"/>
              <a:t>: </a:t>
            </a:r>
            <a:r>
              <a:rPr lang="cs-CZ" sz="1200" b="1" dirty="0" smtClean="0"/>
              <a:t>24.2.2012 ve 4.A</a:t>
            </a:r>
            <a:endParaRPr lang="cs-CZ" sz="12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1860" y="188640"/>
            <a:ext cx="7756263" cy="2016224"/>
          </a:xfrm>
        </p:spPr>
        <p:txBody>
          <a:bodyPr/>
          <a:lstStyle/>
          <a:p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 smtClean="0"/>
              <a:t> Sada č. XII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 smtClean="0"/>
              <a:t>Identifikátor sady: VY_32_INOVACE_Sada XII_ </a:t>
            </a:r>
            <a:r>
              <a:rPr lang="cs-CZ" sz="1200" b="1" dirty="0" smtClean="0"/>
              <a:t>HV, DUM 10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 smtClean="0"/>
              <a:t>Vzdělávací oblast: Umění a kultura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 smtClean="0"/>
              <a:t>Vzdělávací </a:t>
            </a:r>
            <a:r>
              <a:rPr lang="cs-CZ" sz="1200" b="1" dirty="0" smtClean="0"/>
              <a:t>obor: Hudební výchova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/>
              <a:t/>
            </a:r>
            <a:br>
              <a:rPr lang="cs-CZ" sz="1200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7544" y="55892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Autorem materiálu a všech jeho částí, není-li uvedeno jinak, </a:t>
            </a:r>
            <a:r>
              <a:rPr lang="cs-CZ" dirty="0" smtClean="0"/>
              <a:t>je Zuzana Řípová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433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Bedřich Smetana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9" y="4293096"/>
            <a:ext cx="4637029" cy="1561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0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132856"/>
            <a:ext cx="6400800" cy="3048001"/>
          </a:xfrm>
        </p:spPr>
        <p:txBody>
          <a:bodyPr>
            <a:noAutofit/>
          </a:bodyPr>
          <a:lstStyle/>
          <a:p>
            <a:r>
              <a:rPr lang="cs-CZ" sz="2600" dirty="0" smtClean="0">
                <a:latin typeface="Comic Sans MS" pitchFamily="66" charset="0"/>
              </a:rPr>
              <a:t>Bedřich Smetana se narodil 2. března 1824 v Litomyšli.</a:t>
            </a:r>
          </a:p>
          <a:p>
            <a:r>
              <a:rPr lang="cs-CZ" sz="2600" dirty="0" smtClean="0">
                <a:latin typeface="Comic Sans MS" pitchFamily="66" charset="0"/>
              </a:rPr>
              <a:t>Smetana je jeden z nejvýznamnějších českých skladatelů.</a:t>
            </a:r>
          </a:p>
          <a:p>
            <a:r>
              <a:rPr lang="cs-CZ" sz="2600" dirty="0" smtClean="0">
                <a:latin typeface="Comic Sans MS" pitchFamily="66" charset="0"/>
              </a:rPr>
              <a:t>Skládal v období romantismu.</a:t>
            </a:r>
          </a:p>
          <a:p>
            <a:r>
              <a:rPr lang="cs-CZ" sz="2600" dirty="0" smtClean="0">
                <a:latin typeface="Comic Sans MS" pitchFamily="66" charset="0"/>
              </a:rPr>
              <a:t>Zemřel 12. května 1884 v Praze.</a:t>
            </a:r>
            <a:endParaRPr lang="cs-CZ" sz="2600" dirty="0">
              <a:latin typeface="Comic Sans MS" pitchFamily="66" charset="0"/>
            </a:endParaRPr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Bedřich Smetana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557253" cy="2985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5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>
                <a:latin typeface="Comic Sans MS" pitchFamily="66" charset="0"/>
              </a:rPr>
              <a:t>Narodil se do rodiny sládka společně se svými 17 sourozenci, z kterých ale 7 umřelo v raném věku. </a:t>
            </a:r>
          </a:p>
          <a:p>
            <a:r>
              <a:rPr lang="cs-CZ" sz="2600" dirty="0" smtClean="0">
                <a:latin typeface="Comic Sans MS" pitchFamily="66" charset="0"/>
              </a:rPr>
              <a:t>Vystudoval gymnázium.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Život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50260"/>
            <a:ext cx="4224469" cy="316835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52398" y="6318612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Rodná světnička v Litomyšli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67344"/>
            <a:ext cx="1944216" cy="253593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99592" y="6362546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Smetana v době studií.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4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060848"/>
            <a:ext cx="7745505" cy="3877815"/>
          </a:xfrm>
        </p:spPr>
        <p:txBody>
          <a:bodyPr>
            <a:noAutofit/>
          </a:bodyPr>
          <a:lstStyle/>
          <a:p>
            <a:r>
              <a:rPr lang="cs-CZ" sz="2600" dirty="0" smtClean="0">
                <a:latin typeface="Comic Sans MS" pitchFamily="66" charset="0"/>
              </a:rPr>
              <a:t>Roku 1849 se oženil se svoji láskou Kateřinu </a:t>
            </a:r>
            <a:r>
              <a:rPr lang="cs-CZ" sz="2600" dirty="0" err="1" smtClean="0">
                <a:latin typeface="Comic Sans MS" pitchFamily="66" charset="0"/>
              </a:rPr>
              <a:t>Otillií</a:t>
            </a:r>
            <a:r>
              <a:rPr lang="cs-CZ" sz="2600" dirty="0" smtClean="0">
                <a:latin typeface="Comic Sans MS" pitchFamily="66" charset="0"/>
              </a:rPr>
              <a:t> Kolářovou. S ní měl 4 dcery. Bohužel tři z jeho dcer roku 1855 zemřeli. Tyto rány ovlivnily nejen jeho tvorbu, ale také manželství s Kateřinou.</a:t>
            </a:r>
          </a:p>
          <a:p>
            <a:r>
              <a:rPr lang="cs-CZ" sz="2600" dirty="0" smtClean="0">
                <a:latin typeface="Comic Sans MS" pitchFamily="66" charset="0"/>
              </a:rPr>
              <a:t>Kateřina umírá roku 1859 kvůli tuberkulóze.</a:t>
            </a:r>
          </a:p>
          <a:p>
            <a:r>
              <a:rPr lang="cs-CZ" sz="2600" dirty="0" smtClean="0">
                <a:latin typeface="Comic Sans MS" pitchFamily="66" charset="0"/>
              </a:rPr>
              <a:t>Bedřich Smetana  také pobýval několik let ve Švédsku.</a:t>
            </a:r>
          </a:p>
          <a:p>
            <a:r>
              <a:rPr lang="cs-CZ" sz="2600" dirty="0" smtClean="0">
                <a:latin typeface="Comic Sans MS" pitchFamily="66" charset="0"/>
              </a:rPr>
              <a:t>Znovu se oženil s Barborou </a:t>
            </a:r>
            <a:r>
              <a:rPr lang="cs-CZ" sz="2600" dirty="0" err="1" smtClean="0">
                <a:latin typeface="Comic Sans MS" pitchFamily="66" charset="0"/>
              </a:rPr>
              <a:t>Ferdinandiovou</a:t>
            </a:r>
            <a:r>
              <a:rPr lang="cs-CZ" sz="2600" dirty="0">
                <a:latin typeface="Comic Sans MS" pitchFamily="66" charset="0"/>
              </a:rPr>
              <a:t> </a:t>
            </a:r>
            <a:r>
              <a:rPr lang="cs-CZ" sz="2600" dirty="0" smtClean="0">
                <a:latin typeface="Comic Sans MS" pitchFamily="66" charset="0"/>
              </a:rPr>
              <a:t>a měl s ní 2 dcery. Toto manželství bylo, jak se později ukázalo, nešťastné.</a:t>
            </a:r>
            <a:endParaRPr lang="cs-CZ" sz="2600" dirty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Život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8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>
                <a:latin typeface="Comic Sans MS" pitchFamily="66" charset="0"/>
              </a:rPr>
              <a:t>Po návratu zpátky do Prahy se stal kapelníkem Prozatímního divadla.</a:t>
            </a:r>
          </a:p>
          <a:p>
            <a:r>
              <a:rPr lang="cs-CZ" sz="2600" dirty="0" smtClean="0">
                <a:latin typeface="Comic Sans MS" pitchFamily="66" charset="0"/>
              </a:rPr>
              <a:t>Roku 1870 se začal zhoršovat jeho zdravotní stav. Postihovaly ho kožní záněty, mdloby… Nakonec jeho záněty zasáhly jak ušní kůstky (postupně ohluchl) tak jeho mozek – začal nesmyslně blábolit, stával u okna a mával neexistujícím lidem. Trpěl halucinacemi.</a:t>
            </a:r>
          </a:p>
          <a:p>
            <a:r>
              <a:rPr lang="cs-CZ" sz="2600" dirty="0" smtClean="0">
                <a:latin typeface="Comic Sans MS" pitchFamily="66" charset="0"/>
              </a:rPr>
              <a:t>Roku 1884 umírá.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Život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1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056784" cy="5997267"/>
          </a:xfrm>
        </p:spPr>
      </p:pic>
      <p:sp>
        <p:nvSpPr>
          <p:cNvPr id="5" name="Obdélník 4"/>
          <p:cNvSpPr/>
          <p:nvPr/>
        </p:nvSpPr>
        <p:spPr>
          <a:xfrm>
            <a:off x="1619672" y="6237312"/>
            <a:ext cx="5732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dirty="0" smtClean="0">
                <a:latin typeface="Comic Sans MS" pitchFamily="66" charset="0"/>
              </a:rPr>
              <a:t>Dobová kresba Prozatímního </a:t>
            </a:r>
            <a:r>
              <a:rPr lang="cs-CZ" sz="2600" dirty="0">
                <a:latin typeface="Comic Sans MS" pitchFamily="66" charset="0"/>
              </a:rPr>
              <a:t>divadla</a:t>
            </a:r>
            <a:endParaRPr lang="cs-CZ" sz="2600" dirty="0"/>
          </a:p>
        </p:txBody>
      </p:sp>
    </p:spTree>
    <p:extLst>
      <p:ext uri="{BB962C8B-B14F-4D97-AF65-F5344CB8AC3E}">
        <p14:creationId xmlns="" xmlns:p14="http://schemas.microsoft.com/office/powerpoint/2010/main" val="12880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latin typeface="Comic Sans MS" pitchFamily="66" charset="0"/>
              </a:rPr>
              <a:t>Nejznámějším dílem jsou Smetanovy opery a cykly symfonických básní.</a:t>
            </a:r>
          </a:p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OPERY:</a:t>
            </a:r>
          </a:p>
          <a:p>
            <a:pPr lvl="2"/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Braniboři v Čechách</a:t>
            </a:r>
          </a:p>
          <a:p>
            <a:pPr lvl="2"/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Libuše</a:t>
            </a:r>
          </a:p>
          <a:p>
            <a:pPr lvl="2"/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Dalibor</a:t>
            </a:r>
          </a:p>
          <a:p>
            <a:pPr lvl="2"/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Prodaná nevěsta a další…</a:t>
            </a:r>
          </a:p>
          <a:p>
            <a:r>
              <a:rPr lang="cs-CZ" sz="2800" dirty="0" smtClean="0">
                <a:latin typeface="Comic Sans MS" pitchFamily="66" charset="0"/>
              </a:rPr>
              <a:t>Ukázka z opery Prodaná nevěsta:</a:t>
            </a:r>
          </a:p>
          <a:p>
            <a:pPr marL="0" indent="0">
              <a:buNone/>
            </a:pPr>
            <a:r>
              <a:rPr lang="cs-CZ" sz="2800" dirty="0" smtClean="0">
                <a:latin typeface="Comic Sans MS" pitchFamily="66" charset="0"/>
                <a:hlinkClick r:id="rId2"/>
              </a:rPr>
              <a:t>http</a:t>
            </a:r>
            <a:r>
              <a:rPr lang="cs-CZ" sz="2800" dirty="0">
                <a:latin typeface="Comic Sans MS" pitchFamily="66" charset="0"/>
                <a:hlinkClick r:id="rId2"/>
              </a:rPr>
              <a:t>://www.youtube.com/watch?v=AC1XYoKqBiw</a:t>
            </a:r>
            <a:endParaRPr lang="cs-CZ" sz="2800" dirty="0" smtClean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Dílo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2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161</TotalTime>
  <Words>649</Words>
  <Application>Microsoft Office PowerPoint</Application>
  <PresentationFormat>Předvádění na obrazovce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Tvrdý obal</vt:lpstr>
      <vt:lpstr>Snímek 1</vt:lpstr>
      <vt:lpstr>           Sada č. XII Identifikátor sady: VY_32_INOVACE_Sada XII_ HV, DUM 10 Vzdělávací oblast: Umění a kultura Vzdělávací obor: Hudební výchova   </vt:lpstr>
      <vt:lpstr>Bedřich Smetana</vt:lpstr>
      <vt:lpstr>Bedřich Smetana</vt:lpstr>
      <vt:lpstr>Život</vt:lpstr>
      <vt:lpstr>Život</vt:lpstr>
      <vt:lpstr>Život</vt:lpstr>
      <vt:lpstr>Snímek 8</vt:lpstr>
      <vt:lpstr>Dílo</vt:lpstr>
      <vt:lpstr>Dílo</vt:lpstr>
      <vt:lpstr>Snímek 11</vt:lpstr>
      <vt:lpstr>Dílo</vt:lpstr>
      <vt:lpstr>Dílo</vt:lpstr>
      <vt:lpstr>Snímek 14</vt:lpstr>
      <vt:lpstr>Dílo</vt:lpstr>
      <vt:lpstr>Zajímavosti</vt:lpstr>
      <vt:lpstr>Zajímavosti</vt:lpstr>
      <vt:lpstr>Zdroje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Bedřich Smetana</dc:title>
  <dc:creator>ucitel</dc:creator>
  <cp:lastModifiedBy>Iva9889</cp:lastModifiedBy>
  <cp:revision>29</cp:revision>
  <dcterms:created xsi:type="dcterms:W3CDTF">2012-03-17T08:23:16Z</dcterms:created>
  <dcterms:modified xsi:type="dcterms:W3CDTF">2012-05-07T12:51:07Z</dcterms:modified>
</cp:coreProperties>
</file>