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258" r:id="rId3"/>
    <p:sldId id="256" r:id="rId4"/>
    <p:sldId id="259" r:id="rId5"/>
    <p:sldId id="290" r:id="rId6"/>
    <p:sldId id="261" r:id="rId7"/>
    <p:sldId id="263" r:id="rId8"/>
    <p:sldId id="264" r:id="rId9"/>
    <p:sldId id="280" r:id="rId10"/>
    <p:sldId id="265" r:id="rId11"/>
    <p:sldId id="266" r:id="rId12"/>
    <p:sldId id="267" r:id="rId13"/>
    <p:sldId id="260" r:id="rId14"/>
    <p:sldId id="291" r:id="rId15"/>
    <p:sldId id="262" r:id="rId16"/>
    <p:sldId id="268" r:id="rId17"/>
    <p:sldId id="278" r:id="rId18"/>
    <p:sldId id="269" r:id="rId19"/>
    <p:sldId id="276" r:id="rId20"/>
    <p:sldId id="270" r:id="rId21"/>
    <p:sldId id="284" r:id="rId22"/>
    <p:sldId id="287" r:id="rId23"/>
    <p:sldId id="293" r:id="rId24"/>
    <p:sldId id="285" r:id="rId25"/>
    <p:sldId id="286" r:id="rId26"/>
    <p:sldId id="289" r:id="rId27"/>
    <p:sldId id="295" r:id="rId28"/>
    <p:sldId id="272" r:id="rId29"/>
    <p:sldId id="274" r:id="rId30"/>
    <p:sldId id="277" r:id="rId31"/>
    <p:sldId id="279" r:id="rId32"/>
    <p:sldId id="281" r:id="rId33"/>
    <p:sldId id="282" r:id="rId3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860E79-9C17-4BB5-B5BD-46616CFCAF77}" type="datetimeFigureOut">
              <a:rPr lang="cs-CZ" smtClean="0"/>
              <a:pPr/>
              <a:t>8.5.2012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7333C-9942-4112-9A69-6B734EC3E64C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mtClean="0"/>
              <a:t>EU Peníze školám	                                       Inovace ve vzdělávání na naší škole ZŠ Studánka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8D500D-EB1C-4F7C-A846-CF12BEB87B5F}" type="datetime1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8.5.2012</a:t>
            </a:fld>
            <a:endParaRPr lang="cs-CZ" smtClean="0"/>
          </a:p>
        </p:txBody>
      </p:sp>
      <p:sp>
        <p:nvSpPr>
          <p:cNvPr id="3379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mtClean="0"/>
              <a:t>Autorem materiálu a všech jeho částí, není-li uvedeno jinak, je</a:t>
            </a:r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/>
          </a:p>
        </p:txBody>
      </p:sp>
      <p:sp>
        <p:nvSpPr>
          <p:cNvPr id="3482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02AA87-DB43-49DF-AAF9-4FCD0BC91B2C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10</a:t>
            </a:fld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11</a:t>
            </a:fld>
            <a:endParaRPr 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12</a:t>
            </a:fld>
            <a:endParaRPr 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13</a:t>
            </a:fld>
            <a:endParaRPr lang="cs-C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14</a:t>
            </a:fld>
            <a:endParaRPr lang="cs-C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15</a:t>
            </a:fld>
            <a:endParaRPr lang="cs-C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16</a:t>
            </a:fld>
            <a:endParaRPr lang="cs-C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17</a:t>
            </a:fld>
            <a:endParaRPr lang="cs-C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18</a:t>
            </a:fld>
            <a:endParaRPr lang="cs-C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19</a:t>
            </a:fld>
            <a:endParaRPr lang="cs-CZ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20</a:t>
            </a:fld>
            <a:endParaRPr lang="cs-CZ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21</a:t>
            </a:fld>
            <a:endParaRPr lang="cs-CZ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22</a:t>
            </a:fld>
            <a:endParaRPr lang="cs-CZ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23</a:t>
            </a:fld>
            <a:endParaRPr lang="cs-CZ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24</a:t>
            </a:fld>
            <a:endParaRPr lang="cs-CZ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25</a:t>
            </a:fld>
            <a:endParaRPr lang="cs-CZ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26</a:t>
            </a:fld>
            <a:endParaRPr lang="cs-CZ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27</a:t>
            </a:fld>
            <a:endParaRPr lang="cs-CZ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28</a:t>
            </a:fld>
            <a:endParaRPr lang="cs-CZ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29</a:t>
            </a:fld>
            <a:endParaRPr lang="cs-CZ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30</a:t>
            </a:fld>
            <a:endParaRPr lang="cs-CZ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31</a:t>
            </a:fld>
            <a:endParaRPr lang="cs-CZ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32</a:t>
            </a:fld>
            <a:endParaRPr lang="cs-CZ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7333C-9942-4112-9A69-6B734EC3E64C}" type="slidenum">
              <a:rPr lang="cs-CZ" smtClean="0"/>
              <a:pPr/>
              <a:t>33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560E-A8E3-4404-8DBF-6DDD7AE5A41C}" type="datetime1">
              <a:rPr lang="cs-CZ" smtClean="0"/>
              <a:pPr/>
              <a:t>8.5.2012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0D8-F15D-4402-A687-95CE1008855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64A4-06C3-4B65-9361-67EF7DFD75C2}" type="datetime1">
              <a:rPr lang="cs-CZ" smtClean="0"/>
              <a:pPr/>
              <a:t>8.5.2012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0D8-F15D-4402-A687-95CE1008855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7C03A-9FC0-4A54-ADF6-EF256F00EBD5}" type="datetime1">
              <a:rPr lang="cs-CZ" smtClean="0"/>
              <a:pPr/>
              <a:t>8.5.2012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0D8-F15D-4402-A687-95CE1008855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012F-921B-4107-B06B-51C339758734}" type="datetime1">
              <a:rPr lang="cs-CZ" smtClean="0"/>
              <a:pPr/>
              <a:t>8.5.2012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0D8-F15D-4402-A687-95CE1008855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14E7-7A7D-4E00-BE25-5E271FD8851F}" type="datetime1">
              <a:rPr lang="cs-CZ" smtClean="0"/>
              <a:pPr/>
              <a:t>8.5.2012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0D8-F15D-4402-A687-95CE1008855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4642E-77AC-4D69-8F1E-24409DC7A06E}" type="datetime1">
              <a:rPr lang="cs-CZ" smtClean="0"/>
              <a:pPr/>
              <a:t>8.5.2012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0D8-F15D-4402-A687-95CE1008855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6C83-7E9E-4BDF-A6DB-FDA8FBDC44ED}" type="datetime1">
              <a:rPr lang="cs-CZ" smtClean="0"/>
              <a:pPr/>
              <a:t>8.5.2012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0D8-F15D-4402-A687-95CE1008855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C8FEE-DC74-476C-B3FE-6556BA72BD16}" type="datetime1">
              <a:rPr lang="cs-CZ" smtClean="0"/>
              <a:pPr/>
              <a:t>8.5.2012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0D8-F15D-4402-A687-95CE1008855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F5A42-6E45-4B3B-9B88-3BE01E9DCB2D}" type="datetime1">
              <a:rPr lang="cs-CZ" smtClean="0"/>
              <a:pPr/>
              <a:t>8.5.2012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0D8-F15D-4402-A687-95CE1008855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B1FC7-69F3-41E5-8A07-8F9C9286FCF3}" type="datetime1">
              <a:rPr lang="cs-CZ" smtClean="0"/>
              <a:pPr/>
              <a:t>8.5.2012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0D8-F15D-4402-A687-95CE1008855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7AC55-E23F-484C-9F92-2DECC9F8B868}" type="datetime1">
              <a:rPr lang="cs-CZ" smtClean="0"/>
              <a:pPr/>
              <a:t>8.5.2012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0D8-F15D-4402-A687-95CE1008855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EBB39-7493-41DB-8D06-55BD6A83C2BF}" type="datetime1">
              <a:rPr lang="cs-CZ" smtClean="0"/>
              <a:pPr/>
              <a:t>8.5.2012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AB0D8-F15D-4402-A687-95CE10088559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" Target="slide7.xml"/><Relationship Id="rId7" Type="http://schemas.openxmlformats.org/officeDocument/2006/relationships/slide" Target="slide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10.xml"/><Relationship Id="rId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slide" Target="slide20.xml"/><Relationship Id="rId4" Type="http://schemas.openxmlformats.org/officeDocument/2006/relationships/slide" Target="slide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0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0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Po%C4%8D%C3%ADta%C4%8Dov%C3%A1_kl%C3%A1vesnice" TargetMode="External"/><Relationship Id="rId7" Type="http://schemas.openxmlformats.org/officeDocument/2006/relationships/hyperlink" Target="http://cs.wikipedia.org/wiki/Po%C4%8D%C3%ADta%C4%8Dov%C3%A1_tisk%C3%A1rna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s.wikipedia.org/wiki/Monitor_(obrazovka)" TargetMode="External"/><Relationship Id="rId5" Type="http://schemas.openxmlformats.org/officeDocument/2006/relationships/hyperlink" Target="http://cs.wikipedia.org/wiki/Scanner" TargetMode="External"/><Relationship Id="rId4" Type="http://schemas.openxmlformats.org/officeDocument/2006/relationships/hyperlink" Target="http://cs.wikipedia.org/wiki/Po%C4%8D%C3%ADta%C4%8Dov%C3%A1_my%C5%A1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cs.wikipedia.org/wiki/Soubor:Epson-inkjet-printer.jpg" TargetMode="External"/><Relationship Id="rId3" Type="http://schemas.openxmlformats.org/officeDocument/2006/relationships/hyperlink" Target="http://cs.wikipedia.org/wiki/Reproduktor" TargetMode="External"/><Relationship Id="rId7" Type="http://schemas.openxmlformats.org/officeDocument/2006/relationships/hyperlink" Target="http://cs.wikipedia.org/wiki/Soubor:Tally_5040_Passbook_dot_matrix_printer.jpg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s.wikipedia.org/wiki/Soubor:Canon_S520_ink_jet_printer.jpg" TargetMode="External"/><Relationship Id="rId5" Type="http://schemas.openxmlformats.org/officeDocument/2006/relationships/hyperlink" Target="http://cs.wikipedia.org/wiki/Soubor:Geschlossenes3.png" TargetMode="External"/><Relationship Id="rId4" Type="http://schemas.openxmlformats.org/officeDocument/2006/relationships/hyperlink" Target="http://cs.wikipedia.org/wiki/Soubor:Akustischer_Kurzschluss4.png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Soubor:Apple_LaserWriter_Pro_630.jpg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s.wiktionary.org/wiki/Soubor:Cherry_keyboard_105_keys.jpg" TargetMode="External"/><Relationship Id="rId5" Type="http://schemas.openxmlformats.org/officeDocument/2006/relationships/hyperlink" Target="http://cs.wikipedia.org/wiki/Soubor:Monitor.arp.jpg" TargetMode="External"/><Relationship Id="rId4" Type="http://schemas.openxmlformats.org/officeDocument/2006/relationships/hyperlink" Target="http://cs.wikipedia.org/wiki/Soubor:LG_L194WT-SF_LCD_monitor.jpg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cs.wiktionary.org/wiki/Soubor:Cherry_keyboard_105_keys.jpg" TargetMode="External"/><Relationship Id="rId3" Type="http://schemas.openxmlformats.org/officeDocument/2006/relationships/hyperlink" Target="http://cs.wikipedia.org/wiki/Soubor:Oktava319-internal.jpg" TargetMode="External"/><Relationship Id="rId7" Type="http://schemas.openxmlformats.org/officeDocument/2006/relationships/hyperlink" Target="http://www.pdclipart.org/displayimage.php?album=search&amp;cat=0&amp;pos=15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s.wikipedia.org/wiki/Soubor:Scanner.view.750pix.jpg" TargetMode="External"/><Relationship Id="rId5" Type="http://schemas.openxmlformats.org/officeDocument/2006/relationships/hyperlink" Target="http://cs.wikipedia.org/wiki/Soubor:Creative.webcam.jpg" TargetMode="External"/><Relationship Id="rId4" Type="http://schemas.openxmlformats.org/officeDocument/2006/relationships/hyperlink" Target="http://cs.wikipedia.org/wiki/Soubor:Microsoft_Keyboard.jpg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Soubor:3-Tastenmaus_Microsoft.jpg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dclipart.org/displayimage.php?album=search&amp;cat=0&amp;pos=14" TargetMode="External"/><Relationship Id="rId5" Type="http://schemas.openxmlformats.org/officeDocument/2006/relationships/hyperlink" Target="http://cs.wikipedia.org/wiki/Soubor:Raton_optico.jpg" TargetMode="External"/><Relationship Id="rId4" Type="http://schemas.openxmlformats.org/officeDocument/2006/relationships/hyperlink" Target="http://cs.wikipedia.org/wiki/Soubor:Souris_ordinateur.png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dclipart.org/displayimage.php?album=search&amp;cat=0&amp;pos=4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dclipart.org/displayimage.php?album=search&amp;cat=0&amp;pos=11" TargetMode="External"/><Relationship Id="rId5" Type="http://schemas.openxmlformats.org/officeDocument/2006/relationships/hyperlink" Target="http://www.pdclipart.org/displayimage.php?album=search&amp;cat=0&amp;pos=9" TargetMode="External"/><Relationship Id="rId4" Type="http://schemas.openxmlformats.org/officeDocument/2006/relationships/hyperlink" Target="http://www.pdclipart.org/displayimage.php?album=search&amp;cat=0&amp;pos=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43063" y="6357938"/>
            <a:ext cx="5895975" cy="357187"/>
          </a:xfrm>
        </p:spPr>
        <p:txBody>
          <a:bodyPr/>
          <a:lstStyle/>
          <a:p>
            <a:pPr>
              <a:defRPr/>
            </a:pPr>
            <a:r>
              <a:rPr lang="cs-CZ" dirty="0">
                <a:latin typeface="Arial" charset="0"/>
              </a:rPr>
              <a:t>Autorem materiálu a všech jeho částí, není-li uvedeno jinak, je Mgr. Pavlína Marková</a:t>
            </a:r>
          </a:p>
        </p:txBody>
      </p:sp>
      <p:pic>
        <p:nvPicPr>
          <p:cNvPr id="2051" name="Obrázek 1" descr="logolinkII_bar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4581525"/>
            <a:ext cx="576262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0" y="669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cs-CZ">
              <a:latin typeface="Franklin Gothic Book" pitchFamily="34" charset="0"/>
            </a:endParaRPr>
          </a:p>
        </p:txBody>
      </p:sp>
      <p:sp>
        <p:nvSpPr>
          <p:cNvPr id="2053" name="Rectangle 58"/>
          <p:cNvSpPr>
            <a:spLocks noChangeArrowheads="1"/>
          </p:cNvSpPr>
          <p:nvPr/>
        </p:nvSpPr>
        <p:spPr bwMode="auto">
          <a:xfrm>
            <a:off x="468313" y="3011488"/>
            <a:ext cx="8424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cs-CZ">
              <a:latin typeface="Franklin Gothic Book" pitchFamily="34" charset="0"/>
            </a:endParaRPr>
          </a:p>
        </p:txBody>
      </p:sp>
      <p:sp>
        <p:nvSpPr>
          <p:cNvPr id="2054" name="Rectangle 59"/>
          <p:cNvSpPr>
            <a:spLocks noChangeArrowheads="1"/>
          </p:cNvSpPr>
          <p:nvPr/>
        </p:nvSpPr>
        <p:spPr bwMode="auto">
          <a:xfrm>
            <a:off x="0" y="3971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cs-CZ">
              <a:latin typeface="Franklin Gothic Book" pitchFamily="34" charset="0"/>
            </a:endParaRPr>
          </a:p>
        </p:txBody>
      </p:sp>
      <p:pic>
        <p:nvPicPr>
          <p:cNvPr id="2055" name="Picture 63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260350"/>
            <a:ext cx="658813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Rectangle 64"/>
          <p:cNvSpPr>
            <a:spLocks noChangeArrowheads="1"/>
          </p:cNvSpPr>
          <p:nvPr/>
        </p:nvSpPr>
        <p:spPr bwMode="auto">
          <a:xfrm>
            <a:off x="611188" y="1122363"/>
            <a:ext cx="69135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cs-CZ" sz="1400" b="1">
                <a:latin typeface="Franklin Gothic Book" pitchFamily="34" charset="0"/>
              </a:rPr>
              <a:t>Tento materiál byl vytvořen v rámci projektu  Operačního programu Vzdělávání pro konkurenceschopnost.</a:t>
            </a:r>
          </a:p>
        </p:txBody>
      </p:sp>
      <p:graphicFrame>
        <p:nvGraphicFramePr>
          <p:cNvPr id="2165" name="Group 117"/>
          <p:cNvGraphicFramePr>
            <a:graphicFrameLocks noGrp="1"/>
          </p:cNvGraphicFramePr>
          <p:nvPr/>
        </p:nvGraphicFramePr>
        <p:xfrm>
          <a:off x="611188" y="1700213"/>
          <a:ext cx="6837362" cy="1097280"/>
        </p:xfrm>
        <a:graphic>
          <a:graphicData uri="http://schemas.openxmlformats.org/drawingml/2006/table">
            <a:tbl>
              <a:tblPr/>
              <a:tblGrid>
                <a:gridCol w="2243137"/>
                <a:gridCol w="4594225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Projekt MŠMT ČR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EU PENÍZE ŠKOLÁM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Číslo projektu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CZ.1.07/1.4.00/21.2146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Název projektu školy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Inovace ve vzdělávání na naší škole ZŠ Studánka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Šablona  III/2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Inovace a zkvalitnění výuky prostřednictvím ICT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74" name="Rectangle 116"/>
          <p:cNvSpPr>
            <a:spLocks noChangeArrowheads="1"/>
          </p:cNvSpPr>
          <p:nvPr/>
        </p:nvSpPr>
        <p:spPr bwMode="auto">
          <a:xfrm>
            <a:off x="395288" y="3035697"/>
            <a:ext cx="8497887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cs-CZ" b="1" dirty="0">
              <a:latin typeface="Franklin Gothic Book" pitchFamily="34" charset="0"/>
            </a:endParaRPr>
          </a:p>
          <a:p>
            <a:pPr algn="ctr"/>
            <a:r>
              <a:rPr lang="cs-CZ" b="1" dirty="0" smtClean="0"/>
              <a:t>Sada č. XII</a:t>
            </a:r>
            <a:endParaRPr lang="cs-CZ" dirty="0" smtClean="0"/>
          </a:p>
          <a:p>
            <a:pPr algn="ctr"/>
            <a:r>
              <a:rPr lang="cs-CZ" b="1" dirty="0" smtClean="0"/>
              <a:t>Identifikátor sady: VY_32_INOVACE_Sada XII _ INF, DUM </a:t>
            </a:r>
            <a:r>
              <a:rPr lang="cs-CZ" b="1" dirty="0" smtClean="0"/>
              <a:t>č.20</a:t>
            </a:r>
            <a:endParaRPr lang="cs-CZ" dirty="0" smtClean="0"/>
          </a:p>
          <a:p>
            <a:pPr algn="ctr"/>
            <a:r>
              <a:rPr lang="cs-CZ" b="1" dirty="0" smtClean="0"/>
              <a:t>Vzdělávací oblast: Informační a komunikační technologie</a:t>
            </a:r>
            <a:endParaRPr lang="cs-CZ" dirty="0" smtClean="0"/>
          </a:p>
          <a:p>
            <a:pPr algn="ctr"/>
            <a:r>
              <a:rPr lang="cs-CZ" b="1" dirty="0" smtClean="0"/>
              <a:t>Vzdělávací obor: Informatika</a:t>
            </a:r>
          </a:p>
          <a:p>
            <a:pPr algn="ctr"/>
            <a:endParaRPr lang="cs-CZ" dirty="0">
              <a:latin typeface="Franklin Gothic Book" pitchFamily="34" charset="0"/>
            </a:endParaRPr>
          </a:p>
          <a:p>
            <a:endParaRPr lang="cs-CZ" b="1" dirty="0">
              <a:latin typeface="Franklin Gothic Book" pitchFamily="34" charset="0"/>
            </a:endParaRPr>
          </a:p>
          <a:p>
            <a:endParaRPr lang="cs-CZ" b="1" dirty="0">
              <a:latin typeface="Franklin Gothic Book" pitchFamily="34" charset="0"/>
            </a:endParaRPr>
          </a:p>
          <a:p>
            <a:endParaRPr lang="cs-CZ" b="1" dirty="0">
              <a:latin typeface="Franklin Gothic Book" pitchFamily="34" charset="0"/>
            </a:endParaRPr>
          </a:p>
          <a:p>
            <a:endParaRPr lang="cs-CZ" b="1" dirty="0">
              <a:latin typeface="Franklin Gothic Book" pitchFamily="34" charset="0"/>
            </a:endParaRPr>
          </a:p>
          <a:p>
            <a:endParaRPr lang="cs-CZ" b="1" dirty="0">
              <a:latin typeface="Franklin Gothic Book" pitchFamily="34" charset="0"/>
            </a:endParaRPr>
          </a:p>
          <a:p>
            <a:endParaRPr lang="cs-CZ" b="1" dirty="0">
              <a:latin typeface="Franklin Gothic Book" pitchFamily="34" charset="0"/>
            </a:endParaRPr>
          </a:p>
          <a:p>
            <a:endParaRPr lang="cs-CZ" b="1" dirty="0"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smtClean="0"/>
          </a:p>
        </p:txBody>
      </p:sp>
      <p:sp>
        <p:nvSpPr>
          <p:cNvPr id="3075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cs-CZ" sz="1600" b="1" dirty="0" smtClean="0"/>
              <a:t>Název:Vstupní a výstupní zařízení</a:t>
            </a:r>
            <a:endParaRPr lang="cs-CZ" sz="1600" dirty="0" smtClean="0"/>
          </a:p>
          <a:p>
            <a:pPr eaLnBrk="1" hangingPunct="1"/>
            <a:r>
              <a:rPr lang="cs-CZ" sz="1600" b="1" dirty="0" smtClean="0"/>
              <a:t>Autor: Mgr. Pavlína Marková</a:t>
            </a:r>
          </a:p>
          <a:p>
            <a:pPr eaLnBrk="1" hangingPunct="1"/>
            <a:endParaRPr lang="cs-CZ" sz="1600" b="1" dirty="0" smtClean="0"/>
          </a:p>
          <a:p>
            <a:pPr eaLnBrk="1" hangingPunct="1"/>
            <a:endParaRPr lang="cs-CZ" sz="1600" dirty="0" smtClean="0"/>
          </a:p>
          <a:p>
            <a:pPr eaLnBrk="1" hangingPunct="1"/>
            <a:r>
              <a:rPr lang="cs-CZ" sz="1600" b="1" dirty="0" smtClean="0"/>
              <a:t>Stručná anotace: </a:t>
            </a:r>
          </a:p>
          <a:p>
            <a:pPr eaLnBrk="1" hangingPunct="1"/>
            <a:r>
              <a:rPr lang="cs-CZ" sz="1600" b="1" dirty="0" smtClean="0"/>
              <a:t>Prezentace určená k vysvětlení učiva. Rozlišuje vstupní zařízení od výstupních. U jednotlivých zařízení popisuje stručně jejich funkci. </a:t>
            </a:r>
          </a:p>
          <a:p>
            <a:pPr eaLnBrk="1" hangingPunct="1"/>
            <a:endParaRPr lang="cs-CZ" sz="1600" b="1" dirty="0" smtClean="0"/>
          </a:p>
          <a:p>
            <a:pPr eaLnBrk="1" hangingPunct="1"/>
            <a:r>
              <a:rPr lang="cs-CZ" sz="1600" b="1" dirty="0" smtClean="0"/>
              <a:t>Metodické zhodnocení: </a:t>
            </a:r>
          </a:p>
          <a:p>
            <a:pPr eaLnBrk="1" hangingPunct="1"/>
            <a:r>
              <a:rPr lang="cs-CZ" sz="1600" b="1" dirty="0" smtClean="0"/>
              <a:t>Prezentace byla </a:t>
            </a:r>
            <a:r>
              <a:rPr lang="cs-CZ" sz="1600" b="1" dirty="0" err="1" smtClean="0"/>
              <a:t>odpilotována</a:t>
            </a:r>
            <a:r>
              <a:rPr lang="cs-CZ" sz="1600" b="1" dirty="0" smtClean="0"/>
              <a:t>  v 8.3.2012 ve 4.D v hodině informatiky. Časová dotace materiálu je 1 vyučovací hodina.  Materiál je vhodný i pro žáky s IVP. </a:t>
            </a:r>
            <a:endParaRPr lang="cs-CZ" dirty="0" smtClean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071688" y="6357938"/>
            <a:ext cx="5643562" cy="288925"/>
          </a:xfrm>
        </p:spPr>
        <p:txBody>
          <a:bodyPr/>
          <a:lstStyle/>
          <a:p>
            <a:pPr>
              <a:defRPr/>
            </a:pPr>
            <a:r>
              <a:rPr lang="cs-CZ" dirty="0"/>
              <a:t>Autorem materiálu a všech jeho částí, není-li uvedeno jinak, je Mgr. Pavlína Marková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/>
              <a:t>Vstupní a výstupní zařízení</a:t>
            </a:r>
            <a:endParaRPr lang="cs-CZ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3786190"/>
            <a:ext cx="369096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142852"/>
            <a:ext cx="5572164" cy="2375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1285852" y="500042"/>
            <a:ext cx="743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1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2143108" y="5786454"/>
            <a:ext cx="743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2</a:t>
            </a:r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Co jsou vstupní zařízení?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Technické zařízení (Hardware)</a:t>
            </a:r>
          </a:p>
          <a:p>
            <a:r>
              <a:rPr lang="cs-CZ" dirty="0" smtClean="0"/>
              <a:t>Počítač nebo jiný přístroj jimi pořizuje data</a:t>
            </a:r>
          </a:p>
          <a:p>
            <a:r>
              <a:rPr lang="cs-CZ" dirty="0" smtClean="0"/>
              <a:t>Data putující (= vstupující) do počítače 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3405190"/>
            <a:ext cx="3452810" cy="345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ovéPole 4"/>
          <p:cNvSpPr txBox="1"/>
          <p:nvPr/>
        </p:nvSpPr>
        <p:spPr>
          <a:xfrm>
            <a:off x="1785918" y="4714884"/>
            <a:ext cx="743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3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2428868"/>
            <a:ext cx="3452810" cy="345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3961964"/>
            <a:ext cx="1357290" cy="2896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Šipka doprava 5"/>
          <p:cNvSpPr/>
          <p:nvPr/>
        </p:nvSpPr>
        <p:spPr>
          <a:xfrm rot="11705435">
            <a:off x="4880731" y="4667033"/>
            <a:ext cx="2442615" cy="50006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911921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Šipka dolů 7"/>
          <p:cNvSpPr/>
          <p:nvPr/>
        </p:nvSpPr>
        <p:spPr>
          <a:xfrm rot="19220239">
            <a:off x="1422760" y="1974938"/>
            <a:ext cx="500066" cy="284784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0"/>
            <a:ext cx="4738694" cy="2019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Šipka dolů 9"/>
          <p:cNvSpPr/>
          <p:nvPr/>
        </p:nvSpPr>
        <p:spPr>
          <a:xfrm rot="1577087">
            <a:off x="5125751" y="1949221"/>
            <a:ext cx="500066" cy="261770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/>
          <p:cNvSpPr txBox="1"/>
          <p:nvPr/>
        </p:nvSpPr>
        <p:spPr>
          <a:xfrm>
            <a:off x="2000232" y="0"/>
            <a:ext cx="743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4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7715272" y="2143116"/>
            <a:ext cx="743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5</a:t>
            </a:r>
            <a:endParaRPr lang="cs-CZ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1500166" y="5000636"/>
            <a:ext cx="743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6</a:t>
            </a:r>
            <a:endParaRPr lang="cs-CZ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6357950" y="6357958"/>
            <a:ext cx="743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7</a:t>
            </a:r>
            <a:endParaRPr lang="cs-CZ" dirty="0"/>
          </a:p>
        </p:txBody>
      </p:sp>
      <p:sp>
        <p:nvSpPr>
          <p:cNvPr id="15" name="Zástupný symbol pro zápatí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Příklady vstupních zařízení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1.</a:t>
            </a:r>
            <a:r>
              <a:rPr lang="cs-CZ" dirty="0" smtClean="0">
                <a:hlinkClick r:id="rId3" action="ppaction://hlinksldjump"/>
              </a:rPr>
              <a:t>Klávesnice</a:t>
            </a:r>
            <a:endParaRPr lang="cs-CZ" dirty="0" smtClean="0"/>
          </a:p>
          <a:p>
            <a:r>
              <a:rPr lang="cs-CZ" dirty="0" smtClean="0"/>
              <a:t>2. </a:t>
            </a:r>
            <a:r>
              <a:rPr lang="cs-CZ" dirty="0" smtClean="0">
                <a:hlinkClick r:id="rId4" action="ppaction://hlinksldjump"/>
              </a:rPr>
              <a:t>Počítačová myš</a:t>
            </a:r>
            <a:endParaRPr lang="cs-CZ" dirty="0" smtClean="0"/>
          </a:p>
          <a:p>
            <a:r>
              <a:rPr lang="cs-CZ" dirty="0" smtClean="0"/>
              <a:t>3. </a:t>
            </a:r>
            <a:r>
              <a:rPr lang="cs-CZ" dirty="0" smtClean="0">
                <a:hlinkClick r:id="rId5" action="ppaction://hlinksldjump"/>
              </a:rPr>
              <a:t>Scanner</a:t>
            </a:r>
            <a:endParaRPr lang="cs-CZ" dirty="0" smtClean="0"/>
          </a:p>
          <a:p>
            <a:r>
              <a:rPr lang="cs-CZ" dirty="0" smtClean="0"/>
              <a:t>4. </a:t>
            </a:r>
            <a:r>
              <a:rPr lang="cs-CZ" dirty="0" smtClean="0">
                <a:hlinkClick r:id="rId6" action="ppaction://hlinksldjump"/>
              </a:rPr>
              <a:t>Webová kamera</a:t>
            </a:r>
            <a:endParaRPr lang="cs-CZ" dirty="0" smtClean="0"/>
          </a:p>
          <a:p>
            <a:r>
              <a:rPr lang="cs-CZ" dirty="0" smtClean="0"/>
              <a:t>5. </a:t>
            </a:r>
            <a:r>
              <a:rPr lang="cs-CZ" dirty="0" smtClean="0">
                <a:hlinkClick r:id="rId7" action="ppaction://hlinksldjump"/>
              </a:rPr>
              <a:t>Mikrofon</a:t>
            </a:r>
            <a:endParaRPr lang="cs-CZ" dirty="0" smtClean="0"/>
          </a:p>
          <a:p>
            <a:r>
              <a:rPr lang="cs-CZ" dirty="0" smtClean="0"/>
              <a:t>Aj. (čtečka, joystick)</a:t>
            </a:r>
            <a:endParaRPr lang="cs-CZ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29256" y="1857364"/>
            <a:ext cx="292246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ovéPole 4"/>
          <p:cNvSpPr txBox="1"/>
          <p:nvPr/>
        </p:nvSpPr>
        <p:spPr>
          <a:xfrm>
            <a:off x="7643834" y="4000504"/>
            <a:ext cx="743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8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klávesnice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Je určena ke vkládání znaků a ovládání počítače </a:t>
            </a:r>
          </a:p>
          <a:p>
            <a:r>
              <a:rPr lang="cs-CZ" dirty="0" smtClean="0"/>
              <a:t>na svrchní straně tlačítka = klávesy</a:t>
            </a:r>
          </a:p>
          <a:p>
            <a:r>
              <a:rPr lang="cs-CZ" dirty="0" smtClean="0"/>
              <a:t>stisk klávesy způsobí odeslání jednoho znaku</a:t>
            </a:r>
          </a:p>
          <a:p>
            <a:r>
              <a:rPr lang="cs-CZ" dirty="0" smtClean="0"/>
              <a:t>důležitá jako prostředek k zadávaní hesel, psaní zpráv atd.</a:t>
            </a:r>
            <a:endParaRPr lang="cs-CZ" dirty="0"/>
          </a:p>
        </p:txBody>
      </p:sp>
      <p:sp>
        <p:nvSpPr>
          <p:cNvPr id="4" name="Elipsa 3"/>
          <p:cNvSpPr/>
          <p:nvPr/>
        </p:nvSpPr>
        <p:spPr>
          <a:xfrm>
            <a:off x="1142976" y="5786454"/>
            <a:ext cx="1571636" cy="107154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ysClr val="windowText" lastClr="000000"/>
                </a:solidFill>
                <a:hlinkClick r:id="rId3" action="ppaction://hlinksldjump"/>
              </a:rPr>
              <a:t>zpět</a:t>
            </a:r>
            <a:endParaRPr lang="cs-CZ" b="1" dirty="0">
              <a:solidFill>
                <a:sysClr val="windowText" lastClr="0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4411272"/>
            <a:ext cx="3024182" cy="226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9818" y="142852"/>
            <a:ext cx="3024182" cy="1289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ovéPole 6"/>
          <p:cNvSpPr txBox="1"/>
          <p:nvPr/>
        </p:nvSpPr>
        <p:spPr>
          <a:xfrm>
            <a:off x="7858148" y="1428736"/>
            <a:ext cx="743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9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4500562" y="6215082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10</a:t>
            </a:r>
            <a:endParaRPr lang="cs-CZ" dirty="0"/>
          </a:p>
        </p:txBody>
      </p:sp>
      <p:sp>
        <p:nvSpPr>
          <p:cNvPr id="9" name="Zástupný symbol pro zápatí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Počítačová myš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malé polohovací zařízení, které převádí informace o svém pohybu po povrchu plochy do počítače</a:t>
            </a:r>
          </a:p>
          <a:p>
            <a:r>
              <a:rPr lang="cs-CZ" dirty="0"/>
              <a:t>p</a:t>
            </a:r>
            <a:r>
              <a:rPr lang="cs-CZ" dirty="0" smtClean="0"/>
              <a:t>rojevuje se pohybem kurzoru</a:t>
            </a:r>
          </a:p>
          <a:p>
            <a:r>
              <a:rPr lang="cs-CZ" dirty="0" smtClean="0"/>
              <a:t>nachází se na ní jedno či více tlačítek</a:t>
            </a:r>
          </a:p>
          <a:p>
            <a:r>
              <a:rPr lang="cs-CZ" dirty="0" smtClean="0"/>
              <a:t>nebo jedno i více koleček</a:t>
            </a:r>
          </a:p>
          <a:p>
            <a:r>
              <a:rPr lang="cs-CZ" dirty="0" smtClean="0"/>
              <a:t>na  spodní straně zařízení snímající pohyb</a:t>
            </a:r>
          </a:p>
          <a:p>
            <a:r>
              <a:rPr lang="cs-CZ" dirty="0" smtClean="0"/>
              <a:t>druhy: kuličková, optická myš</a:t>
            </a:r>
            <a:endParaRPr lang="cs-CZ" dirty="0"/>
          </a:p>
        </p:txBody>
      </p:sp>
      <p:sp>
        <p:nvSpPr>
          <p:cNvPr id="5" name="Elipsa 4"/>
          <p:cNvSpPr/>
          <p:nvPr/>
        </p:nvSpPr>
        <p:spPr>
          <a:xfrm>
            <a:off x="7286644" y="5786454"/>
            <a:ext cx="1571636" cy="107154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ysClr val="windowText" lastClr="000000"/>
                </a:solidFill>
                <a:hlinkClick r:id="rId3" action="ppaction://hlinksldjump"/>
              </a:rPr>
              <a:t>zpět</a:t>
            </a:r>
            <a:endParaRPr lang="cs-CZ" b="1" dirty="0">
              <a:solidFill>
                <a:sysClr val="windowText" lastClr="00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72334" y="0"/>
            <a:ext cx="1971666" cy="172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86710" y="2761803"/>
            <a:ext cx="1357290" cy="2896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ovéPole 7"/>
          <p:cNvSpPr txBox="1"/>
          <p:nvPr/>
        </p:nvSpPr>
        <p:spPr>
          <a:xfrm>
            <a:off x="6357950" y="0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11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7143768" y="3000372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12</a:t>
            </a:r>
            <a:endParaRPr lang="cs-CZ" dirty="0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Typy počítačových myší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785926"/>
            <a:ext cx="3881438" cy="2581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1857364"/>
            <a:ext cx="3881438" cy="2095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ovéPole 6"/>
          <p:cNvSpPr txBox="1"/>
          <p:nvPr/>
        </p:nvSpPr>
        <p:spPr>
          <a:xfrm>
            <a:off x="1285852" y="4357694"/>
            <a:ext cx="1522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Kuličková myš</a:t>
            </a:r>
            <a:endParaRPr lang="cs-CZ" b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5715008" y="4143380"/>
            <a:ext cx="1351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Optická myš</a:t>
            </a:r>
            <a:endParaRPr lang="cs-CZ" b="1" dirty="0"/>
          </a:p>
        </p:txBody>
      </p:sp>
      <p:sp>
        <p:nvSpPr>
          <p:cNvPr id="9" name="TextovéPole 8"/>
          <p:cNvSpPr txBox="1"/>
          <p:nvPr/>
        </p:nvSpPr>
        <p:spPr>
          <a:xfrm>
            <a:off x="428596" y="1357298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13</a:t>
            </a:r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6429388" y="1500174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14</a:t>
            </a:r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scanner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lze i skener</a:t>
            </a:r>
            <a:endParaRPr lang="cs-CZ" dirty="0"/>
          </a:p>
          <a:p>
            <a:r>
              <a:rPr lang="cs-CZ" dirty="0" smtClean="0"/>
              <a:t>snímač umožňující převedení fyzické 2D nebo 3D předlohy do digitální podoby pro další využití pomocí počítače</a:t>
            </a:r>
            <a:endParaRPr lang="cs-CZ" dirty="0"/>
          </a:p>
        </p:txBody>
      </p:sp>
      <p:sp>
        <p:nvSpPr>
          <p:cNvPr id="4" name="Elipsa 3"/>
          <p:cNvSpPr/>
          <p:nvPr/>
        </p:nvSpPr>
        <p:spPr>
          <a:xfrm>
            <a:off x="6429388" y="5500702"/>
            <a:ext cx="1571636" cy="107154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ysClr val="windowText" lastClr="000000"/>
                </a:solidFill>
                <a:hlinkClick r:id="rId3" action="ppaction://hlinksldjump"/>
              </a:rPr>
              <a:t>zpět</a:t>
            </a:r>
            <a:endParaRPr lang="cs-CZ" b="1" dirty="0">
              <a:solidFill>
                <a:sysClr val="windowText" lastClr="00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4000504"/>
            <a:ext cx="2262188" cy="2704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2786050" y="4786322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15</a:t>
            </a:r>
            <a:endParaRPr lang="cs-CZ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Webová kamera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webkamera</a:t>
            </a:r>
          </a:p>
          <a:p>
            <a:r>
              <a:rPr lang="cs-CZ" dirty="0" smtClean="0"/>
              <a:t>Pořizuje snímky, které většinou ukládá na internet. </a:t>
            </a:r>
          </a:p>
          <a:p>
            <a:r>
              <a:rPr lang="cs-CZ" dirty="0" smtClean="0"/>
              <a:t>aktuální záběr dostupný uživateli na počítači s připojením k internetu kdekoliv na světě</a:t>
            </a:r>
          </a:p>
          <a:p>
            <a:endParaRPr lang="cs-CZ" dirty="0"/>
          </a:p>
        </p:txBody>
      </p:sp>
      <p:sp>
        <p:nvSpPr>
          <p:cNvPr id="4" name="Elipsa 3"/>
          <p:cNvSpPr/>
          <p:nvPr/>
        </p:nvSpPr>
        <p:spPr>
          <a:xfrm>
            <a:off x="6715140" y="5357826"/>
            <a:ext cx="1571636" cy="107154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ysClr val="windowText" lastClr="000000"/>
                </a:solidFill>
                <a:hlinkClick r:id="rId3" action="ppaction://hlinksldjump"/>
              </a:rPr>
              <a:t>zpět</a:t>
            </a:r>
            <a:endParaRPr lang="cs-CZ" b="1" dirty="0">
              <a:solidFill>
                <a:sysClr val="windowText" lastClr="00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8486" y="4429132"/>
            <a:ext cx="1139863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0" y="5072074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16</a:t>
            </a:r>
            <a:endParaRPr lang="cs-CZ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mikrofon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je zařízení pro přeměnu zvukového signálu na signál elektrický</a:t>
            </a:r>
          </a:p>
          <a:p>
            <a:endParaRPr lang="cs-CZ" dirty="0"/>
          </a:p>
        </p:txBody>
      </p:sp>
      <p:sp>
        <p:nvSpPr>
          <p:cNvPr id="4" name="Elipsa 3"/>
          <p:cNvSpPr/>
          <p:nvPr/>
        </p:nvSpPr>
        <p:spPr>
          <a:xfrm>
            <a:off x="7215206" y="5572140"/>
            <a:ext cx="1571636" cy="107154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ysClr val="windowText" lastClr="000000"/>
                </a:solidFill>
                <a:hlinkClick r:id="rId3" action="ppaction://hlinksldjump"/>
              </a:rPr>
              <a:t>zpět</a:t>
            </a:r>
            <a:endParaRPr lang="cs-CZ" b="1" dirty="0">
              <a:solidFill>
                <a:sysClr val="windowText" lastClr="0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9801" y="2786058"/>
            <a:ext cx="2298624" cy="3500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3286116" y="4929198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17</a:t>
            </a:r>
            <a:endParaRPr lang="cs-CZ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Výstupní zařízení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je technické zařízení (Hardware)</a:t>
            </a:r>
          </a:p>
          <a:p>
            <a:r>
              <a:rPr lang="cs-CZ" dirty="0" smtClean="0"/>
              <a:t>předává data od počítače k uživateli</a:t>
            </a:r>
          </a:p>
          <a:p>
            <a:r>
              <a:rPr lang="cs-CZ" dirty="0" smtClean="0"/>
              <a:t>Data vystupující z počítače do jiného zařízení</a:t>
            </a:r>
            <a:endParaRPr lang="cs-CZ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39" y="3714752"/>
            <a:ext cx="2700019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ovéPole 4"/>
          <p:cNvSpPr txBox="1"/>
          <p:nvPr/>
        </p:nvSpPr>
        <p:spPr>
          <a:xfrm>
            <a:off x="2428860" y="4572008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18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2714620"/>
            <a:ext cx="2809868" cy="2809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857232"/>
            <a:ext cx="2176455" cy="187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285728"/>
            <a:ext cx="2271702" cy="172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6578" y="1785926"/>
            <a:ext cx="2038337" cy="224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Šipka doprava 7"/>
          <p:cNvSpPr/>
          <p:nvPr/>
        </p:nvSpPr>
        <p:spPr>
          <a:xfrm rot="12970710">
            <a:off x="1300240" y="3278878"/>
            <a:ext cx="2460257" cy="50006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Šipka dolů 8"/>
          <p:cNvSpPr/>
          <p:nvPr/>
        </p:nvSpPr>
        <p:spPr>
          <a:xfrm rot="10980312">
            <a:off x="5500694" y="1928802"/>
            <a:ext cx="428628" cy="250033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 dolů 9"/>
          <p:cNvSpPr/>
          <p:nvPr/>
        </p:nvSpPr>
        <p:spPr>
          <a:xfrm rot="14433699">
            <a:off x="6476678" y="2884024"/>
            <a:ext cx="428628" cy="231791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/>
          <p:cNvSpPr txBox="1"/>
          <p:nvPr/>
        </p:nvSpPr>
        <p:spPr>
          <a:xfrm>
            <a:off x="2571736" y="4786322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19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1285852" y="500042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20</a:t>
            </a:r>
            <a:endParaRPr lang="cs-CZ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6286512" y="285728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21</a:t>
            </a:r>
            <a:endParaRPr lang="cs-CZ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7429520" y="4000504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22</a:t>
            </a:r>
            <a:endParaRPr lang="cs-CZ" dirty="0"/>
          </a:p>
        </p:txBody>
      </p:sp>
      <p:sp>
        <p:nvSpPr>
          <p:cNvPr id="15" name="Zástupný symbol pro zápatí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Příklady výstupních zařízení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1. </a:t>
            </a:r>
            <a:r>
              <a:rPr lang="cs-CZ" dirty="0" smtClean="0">
                <a:hlinkClick r:id="rId3" action="ppaction://hlinksldjump"/>
              </a:rPr>
              <a:t>Monitor</a:t>
            </a:r>
            <a:endParaRPr lang="cs-CZ" dirty="0" smtClean="0"/>
          </a:p>
          <a:p>
            <a:r>
              <a:rPr lang="cs-CZ" dirty="0" smtClean="0"/>
              <a:t>2. </a:t>
            </a:r>
            <a:r>
              <a:rPr lang="cs-CZ" dirty="0" smtClean="0">
                <a:hlinkClick r:id="rId4" action="ppaction://hlinksldjump"/>
              </a:rPr>
              <a:t>Tiskárna </a:t>
            </a:r>
            <a:endParaRPr lang="cs-CZ" dirty="0" smtClean="0"/>
          </a:p>
          <a:p>
            <a:r>
              <a:rPr lang="cs-CZ" dirty="0" smtClean="0"/>
              <a:t>3. </a:t>
            </a:r>
            <a:r>
              <a:rPr lang="cs-CZ" dirty="0" smtClean="0">
                <a:hlinkClick r:id="rId5" action="ppaction://hlinksldjump"/>
              </a:rPr>
              <a:t>Reproduktory</a:t>
            </a: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1643050"/>
            <a:ext cx="341947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ovéPole 4"/>
          <p:cNvSpPr txBox="1"/>
          <p:nvPr/>
        </p:nvSpPr>
        <p:spPr>
          <a:xfrm>
            <a:off x="4071934" y="4857760"/>
            <a:ext cx="860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23</a:t>
            </a:r>
          </a:p>
          <a:p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monitor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zobrazuje textové a grafické informace </a:t>
            </a:r>
          </a:p>
          <a:p>
            <a:r>
              <a:rPr lang="cs-CZ" dirty="0" smtClean="0"/>
              <a:t>je-li připojen k počítači, je propojen s grafickou kartou</a:t>
            </a:r>
          </a:p>
          <a:p>
            <a:r>
              <a:rPr lang="cs-CZ" dirty="0" smtClean="0"/>
              <a:t>rozlišení se udává v bodech neboli </a:t>
            </a:r>
            <a:r>
              <a:rPr lang="cs-CZ" dirty="0" err="1" smtClean="0"/>
              <a:t>pixelech</a:t>
            </a:r>
            <a:r>
              <a:rPr lang="cs-CZ" dirty="0" smtClean="0"/>
              <a:t> (</a:t>
            </a:r>
            <a:r>
              <a:rPr lang="cs-CZ" dirty="0" err="1" smtClean="0"/>
              <a:t>px</a:t>
            </a:r>
            <a:r>
              <a:rPr lang="cs-CZ" dirty="0" smtClean="0"/>
              <a:t>) </a:t>
            </a:r>
          </a:p>
          <a:p>
            <a:endParaRPr lang="cs-CZ" dirty="0"/>
          </a:p>
        </p:txBody>
      </p:sp>
      <p:sp>
        <p:nvSpPr>
          <p:cNvPr id="4" name="Elipsa 3"/>
          <p:cNvSpPr/>
          <p:nvPr/>
        </p:nvSpPr>
        <p:spPr>
          <a:xfrm>
            <a:off x="7143768" y="5357826"/>
            <a:ext cx="1571636" cy="107154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ysClr val="windowText" lastClr="000000"/>
                </a:solidFill>
                <a:hlinkClick r:id="rId3" action="ppaction://hlinksldjump"/>
              </a:rPr>
              <a:t>zpět</a:t>
            </a:r>
            <a:endParaRPr lang="cs-CZ" b="1" dirty="0">
              <a:solidFill>
                <a:sysClr val="windowText" lastClr="0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3939004"/>
            <a:ext cx="3390901" cy="2918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928662" y="5429264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24</a:t>
            </a:r>
            <a:endParaRPr lang="cs-CZ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928670"/>
            <a:ext cx="2809907" cy="2852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857232"/>
            <a:ext cx="3390901" cy="2918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571472" y="4500570"/>
            <a:ext cx="35191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b="1" dirty="0" smtClean="0"/>
              <a:t> </a:t>
            </a:r>
            <a:r>
              <a:rPr lang="cs-CZ" sz="2400" b="1" dirty="0" smtClean="0"/>
              <a:t>Vysoký kontrast</a:t>
            </a:r>
          </a:p>
          <a:p>
            <a:pPr>
              <a:buFont typeface="Arial" pitchFamily="34" charset="0"/>
              <a:buChar char="•"/>
            </a:pPr>
            <a:r>
              <a:rPr lang="cs-CZ" sz="2400" b="1" dirty="0" smtClean="0"/>
              <a:t> Výborné zobrazení barev</a:t>
            </a:r>
          </a:p>
          <a:p>
            <a:pPr>
              <a:buFont typeface="Arial" pitchFamily="34" charset="0"/>
              <a:buChar char="•"/>
            </a:pPr>
            <a:r>
              <a:rPr lang="cs-CZ" sz="2400" b="1" dirty="0" smtClean="0"/>
              <a:t> Velké rozměry a váha</a:t>
            </a:r>
          </a:p>
          <a:p>
            <a:pPr>
              <a:buFont typeface="Arial" pitchFamily="34" charset="0"/>
              <a:buChar char="•"/>
            </a:pPr>
            <a:r>
              <a:rPr lang="cs-CZ" sz="2400" b="1" dirty="0" smtClean="0"/>
              <a:t> Větší spotřeba energie</a:t>
            </a:r>
            <a:endParaRPr lang="cs-CZ" sz="2400" b="1" dirty="0"/>
          </a:p>
        </p:txBody>
      </p:sp>
      <p:sp>
        <p:nvSpPr>
          <p:cNvPr id="7" name="TextovéPole 6"/>
          <p:cNvSpPr txBox="1"/>
          <p:nvPr/>
        </p:nvSpPr>
        <p:spPr>
          <a:xfrm>
            <a:off x="4929190" y="4357694"/>
            <a:ext cx="370037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/>
              <a:t> </a:t>
            </a:r>
            <a:r>
              <a:rPr lang="cs-CZ" sz="2400" b="1" dirty="0" smtClean="0"/>
              <a:t>Lehký (cca 4kg)</a:t>
            </a:r>
          </a:p>
          <a:p>
            <a:pPr>
              <a:buFont typeface="Arial" pitchFamily="34" charset="0"/>
              <a:buChar char="•"/>
            </a:pPr>
            <a:r>
              <a:rPr lang="cs-CZ" sz="2400" b="1" dirty="0" smtClean="0"/>
              <a:t> Nízký kontrast</a:t>
            </a:r>
          </a:p>
          <a:p>
            <a:pPr>
              <a:buFont typeface="Arial" pitchFamily="34" charset="0"/>
              <a:buChar char="•"/>
            </a:pPr>
            <a:r>
              <a:rPr lang="cs-CZ" sz="2400" b="1" dirty="0" smtClean="0"/>
              <a:t> Malá spotřeba energie</a:t>
            </a:r>
          </a:p>
          <a:p>
            <a:pPr>
              <a:buFont typeface="Arial" pitchFamily="34" charset="0"/>
              <a:buChar char="•"/>
            </a:pPr>
            <a:r>
              <a:rPr lang="cs-CZ" sz="2400" b="1" dirty="0" smtClean="0"/>
              <a:t> Vysoké pořizovací náklady</a:t>
            </a:r>
          </a:p>
          <a:p>
            <a:endParaRPr lang="cs-CZ" sz="2400" b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1285852" y="500042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25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429256" y="357166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26</a:t>
            </a:r>
            <a:endParaRPr lang="cs-CZ" dirty="0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tiskárna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slouží k přenosu dat uložených v elektronické podobě na papír nebo jiné médium</a:t>
            </a:r>
          </a:p>
          <a:p>
            <a:r>
              <a:rPr lang="cs-CZ" dirty="0" smtClean="0"/>
              <a:t>Tiskárnu připojujeme k počítači, ale může fungovat i samostatně</a:t>
            </a:r>
          </a:p>
          <a:p>
            <a:r>
              <a:rPr lang="cs-CZ" dirty="0" smtClean="0"/>
              <a:t>Typy: Jehličková, inkoustová, laserová tiskárna</a:t>
            </a:r>
            <a:endParaRPr lang="cs-CZ" dirty="0"/>
          </a:p>
        </p:txBody>
      </p:sp>
      <p:sp>
        <p:nvSpPr>
          <p:cNvPr id="4" name="Elipsa 3"/>
          <p:cNvSpPr/>
          <p:nvPr/>
        </p:nvSpPr>
        <p:spPr>
          <a:xfrm>
            <a:off x="7572364" y="5429264"/>
            <a:ext cx="1571636" cy="107154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ysClr val="windowText" lastClr="000000"/>
                </a:solidFill>
                <a:hlinkClick r:id="rId3" action="ppaction://hlinksldjump"/>
              </a:rPr>
              <a:t>zpět</a:t>
            </a:r>
            <a:endParaRPr lang="cs-CZ" b="1" dirty="0">
              <a:solidFill>
                <a:sysClr val="windowText" lastClr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4433457"/>
            <a:ext cx="3200396" cy="2424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1142976" y="5357826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27</a:t>
            </a:r>
            <a:endParaRPr lang="cs-CZ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Typy tiskáren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428736"/>
            <a:ext cx="3238528" cy="2202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3905250"/>
            <a:ext cx="38100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1285860"/>
            <a:ext cx="2500330" cy="238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ovéPole 7"/>
          <p:cNvSpPr txBox="1"/>
          <p:nvPr/>
        </p:nvSpPr>
        <p:spPr>
          <a:xfrm>
            <a:off x="500034" y="3643314"/>
            <a:ext cx="2580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/>
              <a:t>Jehličková tiskárna</a:t>
            </a:r>
            <a:endParaRPr lang="cs-CZ" sz="2400" b="1" dirty="0"/>
          </a:p>
        </p:txBody>
      </p:sp>
      <p:sp>
        <p:nvSpPr>
          <p:cNvPr id="9" name="TextovéPole 8"/>
          <p:cNvSpPr txBox="1"/>
          <p:nvPr/>
        </p:nvSpPr>
        <p:spPr>
          <a:xfrm>
            <a:off x="6000760" y="3714752"/>
            <a:ext cx="2406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/>
              <a:t>Laserová tiskárna</a:t>
            </a:r>
            <a:endParaRPr lang="cs-CZ" sz="2400" b="1" dirty="0"/>
          </a:p>
        </p:txBody>
      </p:sp>
      <p:sp>
        <p:nvSpPr>
          <p:cNvPr id="10" name="TextovéPole 9"/>
          <p:cNvSpPr txBox="1"/>
          <p:nvPr/>
        </p:nvSpPr>
        <p:spPr>
          <a:xfrm>
            <a:off x="428596" y="5357826"/>
            <a:ext cx="2680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/>
              <a:t>Inkoustová tiskárna</a:t>
            </a:r>
            <a:endParaRPr lang="cs-CZ" sz="2400" b="1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1071538" y="1071546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28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7643834" y="2214554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29</a:t>
            </a:r>
            <a:endParaRPr lang="cs-CZ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1785918" y="6488668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30</a:t>
            </a:r>
            <a:endParaRPr lang="cs-CZ" dirty="0"/>
          </a:p>
        </p:txBody>
      </p:sp>
      <p:sp>
        <p:nvSpPr>
          <p:cNvPr id="14" name="Zástupný symbol pro zápatí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reproduktory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jsou </a:t>
            </a:r>
            <a:r>
              <a:rPr lang="cs-CZ" dirty="0" err="1" smtClean="0"/>
              <a:t>elektro</a:t>
            </a:r>
            <a:r>
              <a:rPr lang="cs-CZ" dirty="0" smtClean="0"/>
              <a:t>-akustické měniče, </a:t>
            </a:r>
          </a:p>
          <a:p>
            <a:r>
              <a:rPr lang="cs-CZ" dirty="0" smtClean="0"/>
              <a:t>Zařízení  přeměňující elektrickou energii na mechanickou formou zvuku</a:t>
            </a:r>
            <a:endParaRPr lang="cs-CZ" dirty="0"/>
          </a:p>
        </p:txBody>
      </p:sp>
      <p:sp>
        <p:nvSpPr>
          <p:cNvPr id="4" name="Elipsa 3"/>
          <p:cNvSpPr/>
          <p:nvPr/>
        </p:nvSpPr>
        <p:spPr>
          <a:xfrm>
            <a:off x="6929454" y="5143512"/>
            <a:ext cx="1571636" cy="107154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ysClr val="windowText" lastClr="000000"/>
                </a:solidFill>
                <a:hlinkClick r:id="rId3" action="ppaction://hlinksldjump"/>
              </a:rPr>
              <a:t>zpět</a:t>
            </a:r>
            <a:endParaRPr lang="cs-CZ" b="1" dirty="0">
              <a:solidFill>
                <a:sysClr val="windowText" lastClr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571876"/>
            <a:ext cx="2466965" cy="2720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3500438"/>
            <a:ext cx="272455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ovéPole 6"/>
          <p:cNvSpPr txBox="1"/>
          <p:nvPr/>
        </p:nvSpPr>
        <p:spPr>
          <a:xfrm>
            <a:off x="3714744" y="6500834"/>
            <a:ext cx="1889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proudění vzduchu</a:t>
            </a:r>
            <a:endParaRPr lang="cs-CZ" b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1428728" y="6357958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31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929322" y="4357694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32</a:t>
            </a:r>
            <a:endParaRPr lang="cs-CZ" dirty="0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Rozliš, zda se jedná o vstupní či výstupní zařízení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1. monitor</a:t>
            </a:r>
          </a:p>
          <a:p>
            <a:r>
              <a:rPr lang="cs-CZ" dirty="0" smtClean="0"/>
              <a:t>2. počítačová myš</a:t>
            </a:r>
          </a:p>
          <a:p>
            <a:r>
              <a:rPr lang="cs-CZ" dirty="0" smtClean="0"/>
              <a:t>3. tiskárna</a:t>
            </a:r>
          </a:p>
          <a:p>
            <a:r>
              <a:rPr lang="cs-CZ" dirty="0" smtClean="0"/>
              <a:t>4. webkamera</a:t>
            </a:r>
          </a:p>
          <a:p>
            <a:r>
              <a:rPr lang="cs-CZ" dirty="0" smtClean="0"/>
              <a:t>5. klávesnice</a:t>
            </a:r>
          </a:p>
          <a:p>
            <a:r>
              <a:rPr lang="cs-CZ" dirty="0" smtClean="0"/>
              <a:t>6. mikrofon</a:t>
            </a:r>
          </a:p>
          <a:p>
            <a:r>
              <a:rPr lang="cs-CZ" dirty="0" smtClean="0"/>
              <a:t>7. scanner</a:t>
            </a:r>
          </a:p>
          <a:p>
            <a:r>
              <a:rPr lang="cs-CZ" dirty="0" smtClean="0"/>
              <a:t>8. reproduktor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Správné řešení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1. monitor - výstupní</a:t>
            </a:r>
          </a:p>
          <a:p>
            <a:r>
              <a:rPr lang="cs-CZ" dirty="0" smtClean="0"/>
              <a:t>2. počítačová myš – vstupní</a:t>
            </a:r>
          </a:p>
          <a:p>
            <a:r>
              <a:rPr lang="cs-CZ" dirty="0" smtClean="0"/>
              <a:t>3. tiskárna - výstupní</a:t>
            </a:r>
          </a:p>
          <a:p>
            <a:r>
              <a:rPr lang="cs-CZ" dirty="0" smtClean="0"/>
              <a:t>4. webkamera - výstupní</a:t>
            </a:r>
          </a:p>
          <a:p>
            <a:r>
              <a:rPr lang="cs-CZ" dirty="0" smtClean="0"/>
              <a:t>5. klávesnice - vstupní</a:t>
            </a:r>
          </a:p>
          <a:p>
            <a:r>
              <a:rPr lang="cs-CZ" dirty="0" smtClean="0"/>
              <a:t>6. mikrofon - vstupní</a:t>
            </a:r>
          </a:p>
          <a:p>
            <a:r>
              <a:rPr lang="cs-CZ" dirty="0" smtClean="0"/>
              <a:t>7. scanner - vstupní</a:t>
            </a:r>
          </a:p>
          <a:p>
            <a:r>
              <a:rPr lang="cs-CZ" dirty="0" smtClean="0"/>
              <a:t>8. reproduktor - výstupní</a:t>
            </a:r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Oprav názvy zařízení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28736"/>
            <a:ext cx="2605083" cy="2242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1428736"/>
            <a:ext cx="3238496" cy="2509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1357298"/>
            <a:ext cx="2262188" cy="2704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3929066"/>
            <a:ext cx="1655682" cy="252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3240" y="4214818"/>
            <a:ext cx="2786082" cy="243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00826" y="4214818"/>
            <a:ext cx="1139863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ovéPole 10"/>
          <p:cNvSpPr txBox="1"/>
          <p:nvPr/>
        </p:nvSpPr>
        <p:spPr>
          <a:xfrm>
            <a:off x="214282" y="350043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tiskárna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714348" y="6488668"/>
            <a:ext cx="1357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scanner</a:t>
            </a:r>
            <a:endParaRPr lang="cs-CZ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3286116" y="385762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webkamera</a:t>
            </a:r>
            <a:endParaRPr lang="cs-CZ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3357554" y="6286520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monitor</a:t>
            </a:r>
            <a:endParaRPr lang="cs-CZ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6500826" y="385762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reproduktor</a:t>
            </a:r>
            <a:endParaRPr lang="cs-CZ" dirty="0"/>
          </a:p>
        </p:txBody>
      </p:sp>
      <p:sp>
        <p:nvSpPr>
          <p:cNvPr id="16" name="TextovéPole 15"/>
          <p:cNvSpPr txBox="1"/>
          <p:nvPr/>
        </p:nvSpPr>
        <p:spPr>
          <a:xfrm>
            <a:off x="6643670" y="648866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myš</a:t>
            </a:r>
            <a:endParaRPr lang="cs-CZ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571472" y="1142984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33</a:t>
            </a:r>
            <a:endParaRPr lang="cs-CZ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3286116" y="1428736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34</a:t>
            </a:r>
            <a:endParaRPr lang="cs-CZ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7572396" y="1357298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35</a:t>
            </a:r>
            <a:endParaRPr lang="cs-CZ" dirty="0"/>
          </a:p>
        </p:txBody>
      </p:sp>
      <p:sp>
        <p:nvSpPr>
          <p:cNvPr id="20" name="TextovéPole 19"/>
          <p:cNvSpPr txBox="1"/>
          <p:nvPr/>
        </p:nvSpPr>
        <p:spPr>
          <a:xfrm>
            <a:off x="-142908" y="5429264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36</a:t>
            </a:r>
            <a:endParaRPr lang="cs-CZ" dirty="0"/>
          </a:p>
        </p:txBody>
      </p:sp>
      <p:sp>
        <p:nvSpPr>
          <p:cNvPr id="21" name="TextovéPole 20"/>
          <p:cNvSpPr txBox="1"/>
          <p:nvPr/>
        </p:nvSpPr>
        <p:spPr>
          <a:xfrm>
            <a:off x="3143240" y="4357694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37</a:t>
            </a:r>
            <a:endParaRPr lang="cs-CZ" dirty="0"/>
          </a:p>
        </p:txBody>
      </p:sp>
      <p:sp>
        <p:nvSpPr>
          <p:cNvPr id="22" name="TextovéPole 21"/>
          <p:cNvSpPr txBox="1"/>
          <p:nvPr/>
        </p:nvSpPr>
        <p:spPr>
          <a:xfrm>
            <a:off x="7643834" y="4429132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38</a:t>
            </a:r>
            <a:endParaRPr lang="cs-CZ" dirty="0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Správné řešení - oprav názvy zařízení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28736"/>
            <a:ext cx="2605083" cy="2242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1428736"/>
            <a:ext cx="3238496" cy="2509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1357298"/>
            <a:ext cx="2262188" cy="2704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3929066"/>
            <a:ext cx="1655682" cy="252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3240" y="4214818"/>
            <a:ext cx="2786082" cy="243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00826" y="4214818"/>
            <a:ext cx="1139863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ovéPole 10"/>
          <p:cNvSpPr txBox="1"/>
          <p:nvPr/>
        </p:nvSpPr>
        <p:spPr>
          <a:xfrm>
            <a:off x="214282" y="350043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monitor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714348" y="6488668"/>
            <a:ext cx="1357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reproduktor</a:t>
            </a:r>
            <a:endParaRPr lang="cs-CZ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3286116" y="385762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tiskárna</a:t>
            </a:r>
            <a:endParaRPr lang="cs-CZ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3357554" y="6286520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Počítačová myš</a:t>
            </a:r>
            <a:endParaRPr lang="cs-CZ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6500826" y="385762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scanner</a:t>
            </a:r>
            <a:endParaRPr lang="cs-CZ" dirty="0"/>
          </a:p>
        </p:txBody>
      </p:sp>
      <p:sp>
        <p:nvSpPr>
          <p:cNvPr id="16" name="TextovéPole 15"/>
          <p:cNvSpPr txBox="1"/>
          <p:nvPr/>
        </p:nvSpPr>
        <p:spPr>
          <a:xfrm>
            <a:off x="6643670" y="648866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reproduktor</a:t>
            </a:r>
            <a:endParaRPr lang="cs-CZ" dirty="0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Které zařízení v řádku nepatří mezi ostatní?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Monitor, reproduktor, tiskárna, klávesnice</a:t>
            </a:r>
          </a:p>
          <a:p>
            <a:r>
              <a:rPr lang="cs-CZ" dirty="0" smtClean="0"/>
              <a:t>Myš,reproduktor, webkamera, mikrofon</a:t>
            </a:r>
          </a:p>
          <a:p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1071538" y="5357826"/>
            <a:ext cx="4156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cs-CZ" dirty="0" smtClean="0"/>
              <a:t>Řádek – klávesnice (vstupní zařízení)</a:t>
            </a:r>
          </a:p>
          <a:p>
            <a:pPr marL="342900" indent="-342900">
              <a:buAutoNum type="arabicPeriod"/>
            </a:pPr>
            <a:r>
              <a:rPr lang="cs-CZ" dirty="0" smtClean="0"/>
              <a:t>Řádek –reproduktor (výstupní zařízení)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Následující obrázky zařaď do patřících sloupců</a:t>
            </a:r>
            <a:endParaRPr lang="cs-CZ" b="1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Vstupní zařízení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Výstupní zařízení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357430"/>
            <a:ext cx="1603037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3857628"/>
            <a:ext cx="1831116" cy="157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2357430"/>
            <a:ext cx="1328724" cy="1163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2143116"/>
            <a:ext cx="1857361" cy="1393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29454" y="2143116"/>
            <a:ext cx="1333494" cy="159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4876" y="3857628"/>
            <a:ext cx="1857388" cy="2048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ovéPole 12"/>
          <p:cNvSpPr txBox="1"/>
          <p:nvPr/>
        </p:nvSpPr>
        <p:spPr>
          <a:xfrm>
            <a:off x="0" y="2357430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39</a:t>
            </a:r>
            <a:endParaRPr lang="cs-CZ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3071802" y="1857364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40</a:t>
            </a:r>
            <a:endParaRPr lang="cs-CZ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1071538" y="5429264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41</a:t>
            </a:r>
            <a:endParaRPr lang="cs-CZ" dirty="0"/>
          </a:p>
        </p:txBody>
      </p:sp>
      <p:sp>
        <p:nvSpPr>
          <p:cNvPr id="16" name="TextovéPole 15"/>
          <p:cNvSpPr txBox="1"/>
          <p:nvPr/>
        </p:nvSpPr>
        <p:spPr>
          <a:xfrm>
            <a:off x="5214942" y="3571876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42</a:t>
            </a:r>
            <a:endParaRPr lang="cs-CZ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6929454" y="3643314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43</a:t>
            </a:r>
            <a:endParaRPr lang="cs-CZ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5357818" y="6000768"/>
            <a:ext cx="86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44</a:t>
            </a:r>
            <a:endParaRPr lang="cs-CZ" dirty="0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Následující obrázky zařaď do patřících sloupců- správné řešení</a:t>
            </a:r>
            <a:endParaRPr lang="cs-CZ" b="1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Vstupní zařízení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Výstupní zařízení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357430"/>
            <a:ext cx="1603037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16" y="4286256"/>
            <a:ext cx="1831116" cy="157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2357430"/>
            <a:ext cx="1328724" cy="1163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5984" y="3857628"/>
            <a:ext cx="1857361" cy="1393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10" y="2214554"/>
            <a:ext cx="1333494" cy="159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4876" y="3857628"/>
            <a:ext cx="1857388" cy="2048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Zástupný symbol pro zápatí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Použitá 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1600" dirty="0" smtClean="0"/>
              <a:t>Text- klávesnice: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 </a:t>
            </a:r>
            <a:r>
              <a:rPr lang="cs-CZ" sz="1600" dirty="0" smtClean="0">
                <a:hlinkClick r:id="rId3"/>
              </a:rPr>
              <a:t>http://cs.wikipedia.org/wiki/Po%C4%8D%C3%ADta%C4%8Dov%C3%A1_kl%C3%A1vesnice</a:t>
            </a:r>
            <a:endParaRPr lang="cs-CZ" sz="1600" dirty="0" smtClean="0"/>
          </a:p>
          <a:p>
            <a:r>
              <a:rPr lang="cs-CZ" sz="1600" dirty="0" smtClean="0"/>
              <a:t>Text- myš: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 </a:t>
            </a:r>
            <a:r>
              <a:rPr lang="cs-CZ" sz="1600" dirty="0" smtClean="0">
                <a:hlinkClick r:id="rId4"/>
              </a:rPr>
              <a:t>http://cs.wikipedia.org/wiki/Po%C4%8D%C3%ADta%C4%8Dov%C3%A1_my%C5%A1</a:t>
            </a:r>
            <a:endParaRPr lang="cs-CZ" sz="1600" dirty="0" smtClean="0"/>
          </a:p>
          <a:p>
            <a:r>
              <a:rPr lang="cs-CZ" sz="1600" dirty="0" smtClean="0"/>
              <a:t>Text- scanner: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 </a:t>
            </a:r>
            <a:r>
              <a:rPr lang="cs-CZ" sz="1600" dirty="0" smtClean="0">
                <a:hlinkClick r:id="rId5"/>
              </a:rPr>
              <a:t>http://cs.wikipedia.org/wiki/Scanner</a:t>
            </a:r>
            <a:endParaRPr lang="cs-CZ" sz="1600" dirty="0" smtClean="0"/>
          </a:p>
          <a:p>
            <a:r>
              <a:rPr lang="cs-CZ" sz="1600" dirty="0" smtClean="0"/>
              <a:t>Text-monitor: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  <a:r>
              <a:rPr lang="cs-CZ" sz="1600" dirty="0" smtClean="0">
                <a:hlinkClick r:id="rId6"/>
              </a:rPr>
              <a:t>http://cs.wikipedia.org/wiki/Monitor_%28obrazovka%29</a:t>
            </a:r>
            <a:endParaRPr lang="cs-CZ" sz="1600" dirty="0" smtClean="0"/>
          </a:p>
          <a:p>
            <a:r>
              <a:rPr lang="cs-CZ" sz="1600" dirty="0" smtClean="0"/>
              <a:t>Text - tiskárna: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 </a:t>
            </a:r>
            <a:r>
              <a:rPr lang="cs-CZ" sz="1600" dirty="0" smtClean="0">
                <a:hlinkClick r:id="rId7"/>
              </a:rPr>
              <a:t>http://cs.wikipedia.org/wiki/Po%C4%8D%C3%ADta%C4%8Dov%C3%A1_tisk%C3%A1rna</a:t>
            </a:r>
            <a:endParaRPr lang="cs-CZ" sz="1600" dirty="0" smtClean="0"/>
          </a:p>
          <a:p>
            <a:endParaRPr lang="cs-CZ" sz="1600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600" dirty="0" smtClean="0"/>
              <a:t>Text- reproduktor: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 </a:t>
            </a:r>
            <a:r>
              <a:rPr lang="cs-CZ" sz="1600" dirty="0" smtClean="0">
                <a:hlinkClick r:id="rId3"/>
              </a:rPr>
              <a:t>http://cs.wikipedia.org/wiki/Reproduktor</a:t>
            </a:r>
            <a:endParaRPr lang="cs-CZ" sz="1600" dirty="0" smtClean="0"/>
          </a:p>
          <a:p>
            <a:r>
              <a:rPr lang="cs-CZ" sz="1600" dirty="0" smtClean="0"/>
              <a:t>Obr. 31,44: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</a:p>
          <a:p>
            <a:r>
              <a:rPr lang="cs-CZ" sz="1600" dirty="0" smtClean="0">
                <a:hlinkClick r:id="rId4"/>
              </a:rPr>
              <a:t>http://cs.wikipedia.org/wiki/Soubor:Akustischer_Kurzschluss4.png</a:t>
            </a:r>
            <a:endParaRPr lang="cs-CZ" sz="1600" dirty="0" smtClean="0"/>
          </a:p>
          <a:p>
            <a:r>
              <a:rPr lang="cs-CZ" sz="1600" dirty="0" smtClean="0"/>
              <a:t>Obr. 32: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</a:p>
          <a:p>
            <a:r>
              <a:rPr lang="cs-CZ" sz="1600" dirty="0" smtClean="0">
                <a:hlinkClick r:id="rId5"/>
              </a:rPr>
              <a:t>http://cs.wikipedia.org/wiki/Soubor:Geschlossenes3.png</a:t>
            </a:r>
            <a:endParaRPr lang="cs-CZ" sz="1600" dirty="0" smtClean="0"/>
          </a:p>
          <a:p>
            <a:r>
              <a:rPr lang="cs-CZ" sz="1600" dirty="0" smtClean="0"/>
              <a:t>Obr. 27: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  <a:endParaRPr lang="cs-CZ" sz="1600" b="1" dirty="0" smtClean="0"/>
          </a:p>
          <a:p>
            <a:r>
              <a:rPr lang="cs-CZ" sz="1600" dirty="0" smtClean="0">
                <a:hlinkClick r:id="rId6"/>
              </a:rPr>
              <a:t>http://cs.wikipedia.org/wiki/Soubor:Canon_S520_ink_jet_printer.jpg</a:t>
            </a:r>
            <a:endParaRPr lang="cs-CZ" sz="1600" dirty="0" smtClean="0"/>
          </a:p>
          <a:p>
            <a:r>
              <a:rPr lang="cs-CZ" sz="1600" dirty="0" smtClean="0"/>
              <a:t>Obr. 28: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</a:p>
          <a:p>
            <a:r>
              <a:rPr lang="cs-CZ" sz="1600" dirty="0" smtClean="0">
                <a:hlinkClick r:id="rId7"/>
              </a:rPr>
              <a:t>http://cs.wikipedia.org/wiki/Soubor:Tally_5040_Passbook_dot_matrix_printer.jpg</a:t>
            </a:r>
            <a:endParaRPr lang="cs-CZ" sz="1600" dirty="0" smtClean="0"/>
          </a:p>
          <a:p>
            <a:r>
              <a:rPr lang="cs-CZ" sz="1600" dirty="0" smtClean="0"/>
              <a:t>Obr. 30: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</a:p>
          <a:p>
            <a:r>
              <a:rPr lang="cs-CZ" sz="1600" dirty="0" smtClean="0">
                <a:hlinkClick r:id="rId8"/>
              </a:rPr>
              <a:t>http://cs.wikipedia.org/wiki/Soubor:Epson-inkjet-printer.jpg</a:t>
            </a:r>
            <a:endParaRPr lang="cs-CZ" sz="1600" dirty="0" smtClean="0"/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600" dirty="0" smtClean="0"/>
              <a:t>Obr. 29: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  <a:endParaRPr lang="cs-CZ" sz="1600" dirty="0" smtClean="0">
              <a:hlinkClick r:id="rId3"/>
            </a:endParaRPr>
          </a:p>
          <a:p>
            <a:r>
              <a:rPr lang="cs-CZ" sz="1600" dirty="0" smtClean="0">
                <a:hlinkClick r:id="rId3"/>
              </a:rPr>
              <a:t>http://cs.wikipedia.org/wiki/Soubor:Apple_LaserWriter_Pro_630.jpg</a:t>
            </a:r>
            <a:endParaRPr lang="cs-CZ" sz="1600" dirty="0" smtClean="0"/>
          </a:p>
          <a:p>
            <a:r>
              <a:rPr lang="cs-CZ" sz="1600" dirty="0" smtClean="0"/>
              <a:t>Obr. 24,33,41: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</a:p>
          <a:p>
            <a:r>
              <a:rPr lang="cs-CZ" sz="1600" dirty="0" smtClean="0">
                <a:hlinkClick r:id="rId4"/>
              </a:rPr>
              <a:t>http://cs.wikipedia.org/wiki/Soubor:LG_L194WT-SF_LCD_monitor.jpg</a:t>
            </a:r>
            <a:endParaRPr lang="cs-CZ" sz="1600" dirty="0" smtClean="0"/>
          </a:p>
          <a:p>
            <a:r>
              <a:rPr lang="cs-CZ" sz="1600" dirty="0" smtClean="0"/>
              <a:t>Obr. 25: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</a:p>
          <a:p>
            <a:r>
              <a:rPr lang="cs-CZ" sz="1600" dirty="0" smtClean="0">
                <a:hlinkClick r:id="rId5"/>
              </a:rPr>
              <a:t>http://cs.wikipedia.org/wiki/Soubor:Monitor.arp.jpg</a:t>
            </a:r>
            <a:endParaRPr lang="cs-CZ" sz="1600" dirty="0" smtClean="0"/>
          </a:p>
          <a:p>
            <a:r>
              <a:rPr lang="cs-CZ" sz="1600" dirty="0" smtClean="0"/>
              <a:t>Obr. 10: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</a:p>
          <a:p>
            <a:r>
              <a:rPr lang="cs-CZ" sz="1600" dirty="0" smtClean="0">
                <a:hlinkClick r:id="rId6"/>
              </a:rPr>
              <a:t>http://cs.wiktionary.org/wiki/Soubor:Cherry_keyboard_105_keys.jpg</a:t>
            </a:r>
            <a:endParaRPr lang="cs-CZ" sz="1600" dirty="0" smtClean="0"/>
          </a:p>
          <a:p>
            <a:endParaRPr lang="cs-CZ" sz="1600" dirty="0" smtClean="0"/>
          </a:p>
          <a:p>
            <a:endParaRPr lang="cs-CZ" sz="16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600" dirty="0" smtClean="0"/>
              <a:t>Obr. 17,36: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</a:p>
          <a:p>
            <a:r>
              <a:rPr lang="cs-CZ" sz="1600" dirty="0" smtClean="0">
                <a:hlinkClick r:id="rId3"/>
              </a:rPr>
              <a:t>http://cs.wikipedia.org/wiki/Soubor:Oktava319-internal.jpg</a:t>
            </a:r>
            <a:endParaRPr lang="cs-CZ" sz="1600" dirty="0" smtClean="0"/>
          </a:p>
          <a:p>
            <a:r>
              <a:rPr lang="cs-CZ" sz="1600" dirty="0" smtClean="0"/>
              <a:t>Obr. 1,4,9: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</a:p>
          <a:p>
            <a:r>
              <a:rPr lang="cs-CZ" sz="1600" dirty="0" smtClean="0">
                <a:hlinkClick r:id="rId4"/>
              </a:rPr>
              <a:t>http://cs.wikipedia.org/wiki/Soubor:Microsoft_Keyboard.jpg</a:t>
            </a:r>
            <a:endParaRPr lang="cs-CZ" sz="1600" dirty="0" smtClean="0"/>
          </a:p>
          <a:p>
            <a:r>
              <a:rPr lang="cs-CZ" sz="1600" dirty="0" smtClean="0"/>
              <a:t>Obr. 16,38: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</a:p>
          <a:p>
            <a:r>
              <a:rPr lang="cs-CZ" sz="1600" dirty="0" smtClean="0">
                <a:hlinkClick r:id="rId5"/>
              </a:rPr>
              <a:t>http://cs.wikipedia.org/wiki/Soubor:Creative.webcam.jpg</a:t>
            </a:r>
            <a:endParaRPr lang="cs-CZ" sz="1600" dirty="0" smtClean="0"/>
          </a:p>
          <a:p>
            <a:r>
              <a:rPr lang="cs-CZ" sz="1600" dirty="0" smtClean="0"/>
              <a:t>Obr. 35,43: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</a:p>
          <a:p>
            <a:r>
              <a:rPr lang="cs-CZ" sz="1600" dirty="0" smtClean="0">
                <a:hlinkClick r:id="rId6"/>
              </a:rPr>
              <a:t>http://cs.wikipedia.org/wiki/Soubor:Scanner.view.750pix.jpg</a:t>
            </a:r>
            <a:endParaRPr lang="cs-CZ" sz="1600" dirty="0" smtClean="0"/>
          </a:p>
          <a:p>
            <a:r>
              <a:rPr lang="cs-CZ" sz="1600" dirty="0" smtClean="0"/>
              <a:t>Obr. 12,7: [cit. 2012-01-10]. Dostupný pod licencí Public </a:t>
            </a:r>
            <a:r>
              <a:rPr lang="cs-CZ" sz="1600" dirty="0" err="1" smtClean="0"/>
              <a:t>Domain</a:t>
            </a:r>
            <a:r>
              <a:rPr lang="cs-CZ" sz="1600" dirty="0" smtClean="0"/>
              <a:t> </a:t>
            </a:r>
            <a:r>
              <a:rPr lang="cs-CZ" sz="1600" dirty="0" err="1" smtClean="0"/>
              <a:t>Clip</a:t>
            </a:r>
            <a:r>
              <a:rPr lang="cs-CZ" sz="1600" dirty="0" smtClean="0"/>
              <a:t> </a:t>
            </a:r>
            <a:r>
              <a:rPr lang="cs-CZ" sz="1600" dirty="0" err="1" smtClean="0"/>
              <a:t>Art</a:t>
            </a:r>
            <a:r>
              <a:rPr lang="cs-CZ" sz="1600" dirty="0" smtClean="0"/>
              <a:t> na WWW: </a:t>
            </a:r>
          </a:p>
          <a:p>
            <a:r>
              <a:rPr lang="cs-CZ" sz="1600" dirty="0" smtClean="0">
                <a:hlinkClick r:id="rId7"/>
              </a:rPr>
              <a:t>http://www.</a:t>
            </a:r>
            <a:r>
              <a:rPr lang="cs-CZ" sz="1600" dirty="0" err="1" smtClean="0">
                <a:hlinkClick r:id="rId7"/>
              </a:rPr>
              <a:t>pdclipart.org</a:t>
            </a:r>
            <a:r>
              <a:rPr lang="cs-CZ" sz="1600" dirty="0" smtClean="0">
                <a:hlinkClick r:id="rId7"/>
              </a:rPr>
              <a:t>/</a:t>
            </a:r>
            <a:r>
              <a:rPr lang="cs-CZ" sz="1600" dirty="0" err="1" smtClean="0">
                <a:hlinkClick r:id="rId7"/>
              </a:rPr>
              <a:t>displayimage.php</a:t>
            </a:r>
            <a:r>
              <a:rPr lang="cs-CZ" sz="1600" dirty="0" smtClean="0">
                <a:hlinkClick r:id="rId7"/>
              </a:rPr>
              <a:t>?album=</a:t>
            </a:r>
            <a:r>
              <a:rPr lang="cs-CZ" sz="1600" dirty="0" err="1" smtClean="0">
                <a:hlinkClick r:id="rId7"/>
              </a:rPr>
              <a:t>search</a:t>
            </a:r>
            <a:r>
              <a:rPr lang="cs-CZ" sz="1600" dirty="0" smtClean="0">
                <a:hlinkClick r:id="rId7"/>
              </a:rPr>
              <a:t>&amp;</a:t>
            </a:r>
            <a:r>
              <a:rPr lang="cs-CZ" sz="1600" dirty="0" err="1" smtClean="0">
                <a:hlinkClick r:id="rId7"/>
              </a:rPr>
              <a:t>cat</a:t>
            </a:r>
            <a:r>
              <a:rPr lang="cs-CZ" sz="1600" dirty="0" smtClean="0">
                <a:hlinkClick r:id="rId7"/>
              </a:rPr>
              <a:t>=0&amp;</a:t>
            </a:r>
            <a:r>
              <a:rPr lang="cs-CZ" sz="1600" dirty="0" err="1" smtClean="0">
                <a:hlinkClick r:id="rId7"/>
              </a:rPr>
              <a:t>pos</a:t>
            </a:r>
            <a:r>
              <a:rPr lang="cs-CZ" sz="1600" dirty="0" smtClean="0">
                <a:hlinkClick r:id="rId7"/>
              </a:rPr>
              <a:t>=15</a:t>
            </a:r>
            <a:endParaRPr lang="cs-CZ" sz="1600" dirty="0" smtClean="0"/>
          </a:p>
          <a:p>
            <a:r>
              <a:rPr lang="cs-CZ" sz="1600" dirty="0" smtClean="0"/>
              <a:t>Obr. 1: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</a:p>
          <a:p>
            <a:r>
              <a:rPr lang="cs-CZ" sz="1600" dirty="0" smtClean="0">
                <a:hlinkClick r:id="rId8"/>
              </a:rPr>
              <a:t>http://cs.wiktionary.org/wiki/Soubor:Cherry_keyboard_105_keys.jpg</a:t>
            </a:r>
            <a:endParaRPr lang="cs-CZ" sz="1600" dirty="0" smtClean="0"/>
          </a:p>
          <a:p>
            <a:endParaRPr lang="cs-CZ" sz="1600" dirty="0" smtClean="0"/>
          </a:p>
          <a:p>
            <a:endParaRPr lang="cs-CZ" sz="2100" dirty="0" smtClean="0"/>
          </a:p>
          <a:p>
            <a:endParaRPr lang="cs-CZ" sz="2100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600" dirty="0" smtClean="0"/>
              <a:t>Obr. 11,37: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</a:p>
          <a:p>
            <a:r>
              <a:rPr lang="cs-CZ" sz="1600" dirty="0" smtClean="0">
                <a:hlinkClick r:id="rId3"/>
              </a:rPr>
              <a:t>http://cs.wikipedia.org/wiki/Soubor:3-Tastenmaus_Microsoft.jpg</a:t>
            </a:r>
            <a:endParaRPr lang="cs-CZ" sz="1600" dirty="0" smtClean="0"/>
          </a:p>
          <a:p>
            <a:r>
              <a:rPr lang="cs-CZ" sz="1600" dirty="0" smtClean="0"/>
              <a:t>Obr. 13: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</a:p>
          <a:p>
            <a:r>
              <a:rPr lang="cs-CZ" sz="1600" dirty="0" smtClean="0">
                <a:hlinkClick r:id="rId4"/>
              </a:rPr>
              <a:t>http://cs.wikipedia.org/wiki/Soubor:Souris_ordinateur.png</a:t>
            </a:r>
            <a:endParaRPr lang="cs-CZ" sz="1600" dirty="0" smtClean="0"/>
          </a:p>
          <a:p>
            <a:r>
              <a:rPr lang="cs-CZ" sz="1600" dirty="0" smtClean="0"/>
              <a:t>Optická</a:t>
            </a:r>
          </a:p>
          <a:p>
            <a:r>
              <a:rPr lang="cs-CZ" sz="1600" dirty="0" smtClean="0"/>
              <a:t>Obr. 14: [cit. 2012-01-10]. Dostupný pod licencí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Commons</a:t>
            </a:r>
            <a:r>
              <a:rPr lang="cs-CZ" sz="1600" dirty="0" smtClean="0"/>
              <a:t> na WWW:</a:t>
            </a:r>
          </a:p>
          <a:p>
            <a:r>
              <a:rPr lang="cs-CZ" sz="1600" dirty="0" smtClean="0">
                <a:hlinkClick r:id="rId5"/>
              </a:rPr>
              <a:t>http://cs.wikipedia.org/wiki/Soubor:Raton_optico.jpg</a:t>
            </a:r>
            <a:endParaRPr lang="cs-CZ" sz="1600" dirty="0" smtClean="0"/>
          </a:p>
          <a:p>
            <a:r>
              <a:rPr lang="cs-CZ" sz="1600" dirty="0" smtClean="0"/>
              <a:t>Obr. 23: [cit. 2012-01-10]. Dostupný pod licencí Public </a:t>
            </a:r>
            <a:r>
              <a:rPr lang="cs-CZ" sz="1600" dirty="0" err="1" smtClean="0"/>
              <a:t>Domain</a:t>
            </a:r>
            <a:r>
              <a:rPr lang="cs-CZ" sz="1600" dirty="0" smtClean="0"/>
              <a:t> </a:t>
            </a:r>
            <a:r>
              <a:rPr lang="cs-CZ" sz="1600" dirty="0" err="1" smtClean="0"/>
              <a:t>Clip</a:t>
            </a:r>
            <a:r>
              <a:rPr lang="cs-CZ" sz="1600" dirty="0" smtClean="0"/>
              <a:t> </a:t>
            </a:r>
            <a:r>
              <a:rPr lang="cs-CZ" sz="1600" dirty="0" err="1" smtClean="0"/>
              <a:t>Art</a:t>
            </a:r>
            <a:r>
              <a:rPr lang="cs-CZ" sz="1600" dirty="0" smtClean="0"/>
              <a:t> na WWW: </a:t>
            </a:r>
          </a:p>
          <a:p>
            <a:r>
              <a:rPr lang="cs-CZ" sz="1600" dirty="0" smtClean="0">
                <a:hlinkClick r:id="rId6"/>
              </a:rPr>
              <a:t>http://www.</a:t>
            </a:r>
            <a:r>
              <a:rPr lang="cs-CZ" sz="1600" dirty="0" err="1" smtClean="0">
                <a:hlinkClick r:id="rId6"/>
              </a:rPr>
              <a:t>pdclipart.org</a:t>
            </a:r>
            <a:r>
              <a:rPr lang="cs-CZ" sz="1600" dirty="0" smtClean="0">
                <a:hlinkClick r:id="rId6"/>
              </a:rPr>
              <a:t>/</a:t>
            </a:r>
            <a:r>
              <a:rPr lang="cs-CZ" sz="1600" dirty="0" err="1" smtClean="0">
                <a:hlinkClick r:id="rId6"/>
              </a:rPr>
              <a:t>displayimage.php</a:t>
            </a:r>
            <a:r>
              <a:rPr lang="cs-CZ" sz="1600" dirty="0" smtClean="0">
                <a:hlinkClick r:id="rId6"/>
              </a:rPr>
              <a:t>?album=</a:t>
            </a:r>
            <a:r>
              <a:rPr lang="cs-CZ" sz="1600" dirty="0" err="1" smtClean="0">
                <a:hlinkClick r:id="rId6"/>
              </a:rPr>
              <a:t>search</a:t>
            </a:r>
            <a:r>
              <a:rPr lang="cs-CZ" sz="1600" dirty="0" smtClean="0">
                <a:hlinkClick r:id="rId6"/>
              </a:rPr>
              <a:t>&amp;</a:t>
            </a:r>
            <a:r>
              <a:rPr lang="cs-CZ" sz="1600" dirty="0" err="1" smtClean="0">
                <a:hlinkClick r:id="rId6"/>
              </a:rPr>
              <a:t>cat</a:t>
            </a:r>
            <a:r>
              <a:rPr lang="cs-CZ" sz="1600" dirty="0" smtClean="0">
                <a:hlinkClick r:id="rId6"/>
              </a:rPr>
              <a:t>=0&amp;</a:t>
            </a:r>
            <a:r>
              <a:rPr lang="cs-CZ" sz="1600" dirty="0" err="1" smtClean="0">
                <a:hlinkClick r:id="rId6"/>
              </a:rPr>
              <a:t>pos</a:t>
            </a:r>
            <a:r>
              <a:rPr lang="cs-CZ" sz="1600" dirty="0" smtClean="0">
                <a:hlinkClick r:id="rId6"/>
              </a:rPr>
              <a:t>=14</a:t>
            </a:r>
            <a:endParaRPr lang="cs-CZ" sz="1600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700" dirty="0" smtClean="0"/>
              <a:t>Obr. 2: [cit. 2012-01-10]. </a:t>
            </a:r>
            <a:r>
              <a:rPr lang="cs-CZ" sz="1800" dirty="0" smtClean="0"/>
              <a:t>Dostupný pod licencí Public </a:t>
            </a:r>
            <a:r>
              <a:rPr lang="cs-CZ" sz="1800" dirty="0" err="1" smtClean="0"/>
              <a:t>Domain</a:t>
            </a:r>
            <a:r>
              <a:rPr lang="cs-CZ" sz="1800" dirty="0" smtClean="0"/>
              <a:t> </a:t>
            </a:r>
            <a:r>
              <a:rPr lang="cs-CZ" sz="1800" dirty="0" err="1" smtClean="0"/>
              <a:t>Clip</a:t>
            </a:r>
            <a:r>
              <a:rPr lang="cs-CZ" sz="1800" dirty="0" smtClean="0"/>
              <a:t> </a:t>
            </a:r>
            <a:r>
              <a:rPr lang="cs-CZ" sz="1800" dirty="0" err="1" smtClean="0"/>
              <a:t>Art</a:t>
            </a:r>
            <a:r>
              <a:rPr lang="cs-CZ" sz="1800" dirty="0" smtClean="0"/>
              <a:t> na WWW: </a:t>
            </a:r>
            <a:endParaRPr lang="cs-CZ" sz="1700" dirty="0" smtClean="0"/>
          </a:p>
          <a:p>
            <a:r>
              <a:rPr lang="cs-CZ" sz="1700" dirty="0" smtClean="0">
                <a:hlinkClick r:id="rId3"/>
              </a:rPr>
              <a:t>http://www.</a:t>
            </a:r>
            <a:r>
              <a:rPr lang="cs-CZ" sz="1700" dirty="0" err="1" smtClean="0">
                <a:hlinkClick r:id="rId3"/>
              </a:rPr>
              <a:t>pdclipart.org</a:t>
            </a:r>
            <a:r>
              <a:rPr lang="cs-CZ" sz="1700" dirty="0" smtClean="0">
                <a:hlinkClick r:id="rId3"/>
              </a:rPr>
              <a:t>/</a:t>
            </a:r>
            <a:r>
              <a:rPr lang="cs-CZ" sz="1700" dirty="0" err="1" smtClean="0">
                <a:hlinkClick r:id="rId3"/>
              </a:rPr>
              <a:t>displayimage.php</a:t>
            </a:r>
            <a:r>
              <a:rPr lang="cs-CZ" sz="1700" dirty="0" smtClean="0">
                <a:hlinkClick r:id="rId3"/>
              </a:rPr>
              <a:t>?album=</a:t>
            </a:r>
            <a:r>
              <a:rPr lang="cs-CZ" sz="1700" dirty="0" err="1" smtClean="0">
                <a:hlinkClick r:id="rId3"/>
              </a:rPr>
              <a:t>search</a:t>
            </a:r>
            <a:r>
              <a:rPr lang="cs-CZ" sz="1700" dirty="0" smtClean="0">
                <a:hlinkClick r:id="rId3"/>
              </a:rPr>
              <a:t>&amp;</a:t>
            </a:r>
            <a:r>
              <a:rPr lang="cs-CZ" sz="1700" dirty="0" err="1" smtClean="0">
                <a:hlinkClick r:id="rId3"/>
              </a:rPr>
              <a:t>cat</a:t>
            </a:r>
            <a:r>
              <a:rPr lang="cs-CZ" sz="1700" dirty="0" smtClean="0">
                <a:hlinkClick r:id="rId3"/>
              </a:rPr>
              <a:t>=0&amp;</a:t>
            </a:r>
            <a:r>
              <a:rPr lang="cs-CZ" sz="1700" dirty="0" err="1" smtClean="0">
                <a:hlinkClick r:id="rId3"/>
              </a:rPr>
              <a:t>pos</a:t>
            </a:r>
            <a:r>
              <a:rPr lang="cs-CZ" sz="1700" dirty="0" smtClean="0">
                <a:hlinkClick r:id="rId3"/>
              </a:rPr>
              <a:t>=4</a:t>
            </a:r>
            <a:endParaRPr lang="cs-CZ" sz="1700" dirty="0" smtClean="0"/>
          </a:p>
          <a:p>
            <a:r>
              <a:rPr lang="cs-CZ" sz="1700" dirty="0" smtClean="0"/>
              <a:t>Obr. 3,6,19: [cit. 2012-01-10]. </a:t>
            </a:r>
            <a:r>
              <a:rPr lang="cs-CZ" sz="1800" dirty="0" smtClean="0"/>
              <a:t>Dostupný pod licencí Public </a:t>
            </a:r>
            <a:r>
              <a:rPr lang="cs-CZ" sz="1800" dirty="0" err="1" smtClean="0"/>
              <a:t>Domain</a:t>
            </a:r>
            <a:r>
              <a:rPr lang="cs-CZ" sz="1800" dirty="0" smtClean="0"/>
              <a:t> </a:t>
            </a:r>
            <a:r>
              <a:rPr lang="cs-CZ" sz="1800" dirty="0" err="1" smtClean="0"/>
              <a:t>Clip</a:t>
            </a:r>
            <a:r>
              <a:rPr lang="cs-CZ" sz="1800" dirty="0" smtClean="0"/>
              <a:t> </a:t>
            </a:r>
            <a:r>
              <a:rPr lang="cs-CZ" sz="1800" dirty="0" err="1" smtClean="0"/>
              <a:t>Art</a:t>
            </a:r>
            <a:r>
              <a:rPr lang="cs-CZ" sz="1800" dirty="0" smtClean="0"/>
              <a:t> na WWW: </a:t>
            </a:r>
            <a:endParaRPr lang="cs-CZ" sz="1700" dirty="0" smtClean="0"/>
          </a:p>
          <a:p>
            <a:r>
              <a:rPr lang="cs-CZ" sz="1700" dirty="0" smtClean="0">
                <a:hlinkClick r:id="rId4"/>
              </a:rPr>
              <a:t>http://www.</a:t>
            </a:r>
            <a:r>
              <a:rPr lang="cs-CZ" sz="1700" dirty="0" err="1" smtClean="0">
                <a:hlinkClick r:id="rId4"/>
              </a:rPr>
              <a:t>pdclipart.org</a:t>
            </a:r>
            <a:r>
              <a:rPr lang="cs-CZ" sz="1700" dirty="0" smtClean="0">
                <a:hlinkClick r:id="rId4"/>
              </a:rPr>
              <a:t>/</a:t>
            </a:r>
            <a:r>
              <a:rPr lang="cs-CZ" sz="1700" dirty="0" err="1" smtClean="0">
                <a:hlinkClick r:id="rId4"/>
              </a:rPr>
              <a:t>displayimage.php</a:t>
            </a:r>
            <a:r>
              <a:rPr lang="cs-CZ" sz="1700" dirty="0" smtClean="0">
                <a:hlinkClick r:id="rId4"/>
              </a:rPr>
              <a:t>?album=</a:t>
            </a:r>
            <a:r>
              <a:rPr lang="cs-CZ" sz="1700" dirty="0" err="1" smtClean="0">
                <a:hlinkClick r:id="rId4"/>
              </a:rPr>
              <a:t>search</a:t>
            </a:r>
            <a:r>
              <a:rPr lang="cs-CZ" sz="1700" dirty="0" smtClean="0">
                <a:hlinkClick r:id="rId4"/>
              </a:rPr>
              <a:t>&amp;</a:t>
            </a:r>
            <a:r>
              <a:rPr lang="cs-CZ" sz="1700" dirty="0" err="1" smtClean="0">
                <a:hlinkClick r:id="rId4"/>
              </a:rPr>
              <a:t>cat</a:t>
            </a:r>
            <a:r>
              <a:rPr lang="cs-CZ" sz="1700" dirty="0" smtClean="0">
                <a:hlinkClick r:id="rId4"/>
              </a:rPr>
              <a:t>=0&amp;</a:t>
            </a:r>
            <a:r>
              <a:rPr lang="cs-CZ" sz="1700" dirty="0" err="1" smtClean="0">
                <a:hlinkClick r:id="rId4"/>
              </a:rPr>
              <a:t>pos</a:t>
            </a:r>
            <a:r>
              <a:rPr lang="cs-CZ" sz="1700" dirty="0" smtClean="0">
                <a:hlinkClick r:id="rId4"/>
              </a:rPr>
              <a:t>=6</a:t>
            </a:r>
            <a:endParaRPr lang="cs-CZ" sz="1700" dirty="0" smtClean="0"/>
          </a:p>
          <a:p>
            <a:r>
              <a:rPr lang="cs-CZ" sz="1700" dirty="0" smtClean="0"/>
              <a:t>Obr. 8: [cit. 2012-01-10]. </a:t>
            </a:r>
            <a:r>
              <a:rPr lang="cs-CZ" sz="1800" dirty="0" smtClean="0"/>
              <a:t>Dostupný pod licencí Public </a:t>
            </a:r>
            <a:r>
              <a:rPr lang="cs-CZ" sz="1800" dirty="0" err="1" smtClean="0"/>
              <a:t>Domain</a:t>
            </a:r>
            <a:r>
              <a:rPr lang="cs-CZ" sz="1800" dirty="0" smtClean="0"/>
              <a:t> </a:t>
            </a:r>
            <a:r>
              <a:rPr lang="cs-CZ" sz="1800" dirty="0" err="1" smtClean="0"/>
              <a:t>Clip</a:t>
            </a:r>
            <a:r>
              <a:rPr lang="cs-CZ" sz="1800" dirty="0" smtClean="0"/>
              <a:t> </a:t>
            </a:r>
            <a:r>
              <a:rPr lang="cs-CZ" sz="1800" dirty="0" err="1" smtClean="0"/>
              <a:t>Art</a:t>
            </a:r>
            <a:r>
              <a:rPr lang="cs-CZ" sz="1800" dirty="0" smtClean="0"/>
              <a:t> na WWW: </a:t>
            </a:r>
            <a:endParaRPr lang="cs-CZ" sz="1700" dirty="0" smtClean="0"/>
          </a:p>
          <a:p>
            <a:r>
              <a:rPr lang="cs-CZ" sz="1700" dirty="0" smtClean="0">
                <a:hlinkClick r:id="rId5"/>
              </a:rPr>
              <a:t>http://www.</a:t>
            </a:r>
            <a:r>
              <a:rPr lang="cs-CZ" sz="1700" dirty="0" err="1" smtClean="0">
                <a:hlinkClick r:id="rId5"/>
              </a:rPr>
              <a:t>pdclipart.org</a:t>
            </a:r>
            <a:r>
              <a:rPr lang="cs-CZ" sz="1700" dirty="0" smtClean="0">
                <a:hlinkClick r:id="rId5"/>
              </a:rPr>
              <a:t>/</a:t>
            </a:r>
            <a:r>
              <a:rPr lang="cs-CZ" sz="1700" dirty="0" err="1" smtClean="0">
                <a:hlinkClick r:id="rId5"/>
              </a:rPr>
              <a:t>displayimage.php</a:t>
            </a:r>
            <a:r>
              <a:rPr lang="cs-CZ" sz="1700" dirty="0" smtClean="0">
                <a:hlinkClick r:id="rId5"/>
              </a:rPr>
              <a:t>?album=</a:t>
            </a:r>
            <a:r>
              <a:rPr lang="cs-CZ" sz="1700" dirty="0" err="1" smtClean="0">
                <a:hlinkClick r:id="rId5"/>
              </a:rPr>
              <a:t>search</a:t>
            </a:r>
            <a:r>
              <a:rPr lang="cs-CZ" sz="1700" dirty="0" smtClean="0">
                <a:hlinkClick r:id="rId5"/>
              </a:rPr>
              <a:t>&amp;</a:t>
            </a:r>
            <a:r>
              <a:rPr lang="cs-CZ" sz="1700" dirty="0" err="1" smtClean="0">
                <a:hlinkClick r:id="rId5"/>
              </a:rPr>
              <a:t>cat</a:t>
            </a:r>
            <a:r>
              <a:rPr lang="cs-CZ" sz="1700" dirty="0" smtClean="0">
                <a:hlinkClick r:id="rId5"/>
              </a:rPr>
              <a:t>=0&amp;</a:t>
            </a:r>
            <a:r>
              <a:rPr lang="cs-CZ" sz="1700" dirty="0" err="1" smtClean="0">
                <a:hlinkClick r:id="rId5"/>
              </a:rPr>
              <a:t>pos</a:t>
            </a:r>
            <a:r>
              <a:rPr lang="cs-CZ" sz="1700" dirty="0" smtClean="0">
                <a:hlinkClick r:id="rId5"/>
              </a:rPr>
              <a:t>=9</a:t>
            </a:r>
            <a:endParaRPr lang="cs-CZ" sz="1700" dirty="0" smtClean="0"/>
          </a:p>
          <a:p>
            <a:r>
              <a:rPr lang="cs-CZ" sz="1700" dirty="0" smtClean="0"/>
              <a:t>Obr. 18: [cit. 2012-01-10]. </a:t>
            </a:r>
            <a:r>
              <a:rPr lang="cs-CZ" sz="1800" dirty="0" smtClean="0"/>
              <a:t>Dostupný pod licencí Public </a:t>
            </a:r>
            <a:r>
              <a:rPr lang="cs-CZ" sz="1800" dirty="0" err="1" smtClean="0"/>
              <a:t>Domain</a:t>
            </a:r>
            <a:r>
              <a:rPr lang="cs-CZ" sz="1800" dirty="0" smtClean="0"/>
              <a:t> </a:t>
            </a:r>
            <a:r>
              <a:rPr lang="cs-CZ" sz="1800" dirty="0" err="1" smtClean="0"/>
              <a:t>Clip</a:t>
            </a:r>
            <a:r>
              <a:rPr lang="cs-CZ" sz="1800" dirty="0" smtClean="0"/>
              <a:t> </a:t>
            </a:r>
            <a:r>
              <a:rPr lang="cs-CZ" sz="1800" dirty="0" err="1" smtClean="0"/>
              <a:t>Art</a:t>
            </a:r>
            <a:r>
              <a:rPr lang="cs-CZ" sz="1800" dirty="0" smtClean="0"/>
              <a:t> na WWW: </a:t>
            </a:r>
            <a:endParaRPr lang="cs-CZ" sz="1700" dirty="0" smtClean="0"/>
          </a:p>
          <a:p>
            <a:r>
              <a:rPr lang="cs-CZ" sz="1700" dirty="0" smtClean="0">
                <a:hlinkClick r:id="rId6"/>
              </a:rPr>
              <a:t>http://www.</a:t>
            </a:r>
            <a:r>
              <a:rPr lang="cs-CZ" sz="1700" dirty="0" err="1" smtClean="0">
                <a:hlinkClick r:id="rId6"/>
              </a:rPr>
              <a:t>pdclipart.org</a:t>
            </a:r>
            <a:r>
              <a:rPr lang="cs-CZ" sz="1700" dirty="0" smtClean="0">
                <a:hlinkClick r:id="rId6"/>
              </a:rPr>
              <a:t>/</a:t>
            </a:r>
            <a:r>
              <a:rPr lang="cs-CZ" sz="1700" dirty="0" err="1" smtClean="0">
                <a:hlinkClick r:id="rId6"/>
              </a:rPr>
              <a:t>displayimage.php</a:t>
            </a:r>
            <a:r>
              <a:rPr lang="cs-CZ" sz="1700" dirty="0" smtClean="0">
                <a:hlinkClick r:id="rId6"/>
              </a:rPr>
              <a:t>?album=</a:t>
            </a:r>
            <a:r>
              <a:rPr lang="cs-CZ" sz="1700" dirty="0" err="1" smtClean="0">
                <a:hlinkClick r:id="rId6"/>
              </a:rPr>
              <a:t>search</a:t>
            </a:r>
            <a:r>
              <a:rPr lang="cs-CZ" sz="1700" dirty="0" smtClean="0">
                <a:hlinkClick r:id="rId6"/>
              </a:rPr>
              <a:t>&amp;</a:t>
            </a:r>
            <a:r>
              <a:rPr lang="cs-CZ" sz="1700" dirty="0" err="1" smtClean="0">
                <a:hlinkClick r:id="rId6"/>
              </a:rPr>
              <a:t>cat</a:t>
            </a:r>
            <a:r>
              <a:rPr lang="cs-CZ" sz="1700" dirty="0" smtClean="0">
                <a:hlinkClick r:id="rId6"/>
              </a:rPr>
              <a:t>=0&amp;</a:t>
            </a:r>
            <a:r>
              <a:rPr lang="cs-CZ" sz="1700" dirty="0" err="1" smtClean="0">
                <a:hlinkClick r:id="rId6"/>
              </a:rPr>
              <a:t>pos</a:t>
            </a:r>
            <a:r>
              <a:rPr lang="cs-CZ" sz="1700" dirty="0" smtClean="0">
                <a:hlinkClick r:id="rId6"/>
              </a:rPr>
              <a:t>=11</a:t>
            </a:r>
            <a:endParaRPr lang="cs-CZ" sz="1700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Pavlína Marková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1919</Words>
  <Application>Microsoft Office PowerPoint</Application>
  <PresentationFormat>Předvádění na obrazovce (4:3)</PresentationFormat>
  <Paragraphs>322</Paragraphs>
  <Slides>33</Slides>
  <Notes>33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34" baseType="lpstr">
      <vt:lpstr>Motiv sady Office</vt:lpstr>
      <vt:lpstr>Snímek 1</vt:lpstr>
      <vt:lpstr>Snímek 2</vt:lpstr>
      <vt:lpstr>Vstupní a výstupní zařízení</vt:lpstr>
      <vt:lpstr>Co jsou vstupní zařízení?</vt:lpstr>
      <vt:lpstr>Snímek 5</vt:lpstr>
      <vt:lpstr>Příklady vstupních zařízení</vt:lpstr>
      <vt:lpstr>klávesnice</vt:lpstr>
      <vt:lpstr>Počítačová myš</vt:lpstr>
      <vt:lpstr>Typy počítačových myší</vt:lpstr>
      <vt:lpstr>scanner</vt:lpstr>
      <vt:lpstr>Webová kamera</vt:lpstr>
      <vt:lpstr>mikrofon</vt:lpstr>
      <vt:lpstr>Výstupní zařízení</vt:lpstr>
      <vt:lpstr>Snímek 14</vt:lpstr>
      <vt:lpstr>Příklady výstupních zařízení</vt:lpstr>
      <vt:lpstr>monitor</vt:lpstr>
      <vt:lpstr>Snímek 17</vt:lpstr>
      <vt:lpstr>tiskárna</vt:lpstr>
      <vt:lpstr>Typy tiskáren</vt:lpstr>
      <vt:lpstr>reproduktory</vt:lpstr>
      <vt:lpstr>Rozliš, zda se jedná o vstupní či výstupní zařízení</vt:lpstr>
      <vt:lpstr>Správné řešení</vt:lpstr>
      <vt:lpstr>Oprav názvy zařízení</vt:lpstr>
      <vt:lpstr>Správné řešení - oprav názvy zařízení</vt:lpstr>
      <vt:lpstr>Které zařízení v řádku nepatří mezi ostatní?</vt:lpstr>
      <vt:lpstr>Následující obrázky zařaď do patřících sloupců</vt:lpstr>
      <vt:lpstr>Následující obrázky zařaď do patřících sloupců- správné řešení</vt:lpstr>
      <vt:lpstr>Použitá literatura</vt:lpstr>
      <vt:lpstr>Snímek 29</vt:lpstr>
      <vt:lpstr>Snímek 30</vt:lpstr>
      <vt:lpstr>Snímek 31</vt:lpstr>
      <vt:lpstr>Snímek 32</vt:lpstr>
      <vt:lpstr>Snímek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pavlina</dc:creator>
  <cp:lastModifiedBy>Uživatel</cp:lastModifiedBy>
  <cp:revision>23</cp:revision>
  <dcterms:created xsi:type="dcterms:W3CDTF">2012-04-15T08:17:48Z</dcterms:created>
  <dcterms:modified xsi:type="dcterms:W3CDTF">2012-05-08T18:28:48Z</dcterms:modified>
</cp:coreProperties>
</file>