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6" r:id="rId2"/>
    <p:sldId id="256" r:id="rId3"/>
    <p:sldId id="257" r:id="rId4"/>
    <p:sldId id="262" r:id="rId5"/>
    <p:sldId id="258" r:id="rId6"/>
    <p:sldId id="259" r:id="rId7"/>
    <p:sldId id="260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A72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4C95F-144E-486D-926C-C94007FEF7B0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DB015-B756-494A-978C-F30C6ECA56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92922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54C07A-B902-48D0-AE20-A8EF41174BE1}" type="datetime1">
              <a:rPr lang="cs-CZ">
                <a:solidFill>
                  <a:prstClr val="black"/>
                </a:solidFill>
              </a:rPr>
              <a:pPr eaLnBrk="1" hangingPunct="1"/>
              <a:t>4.5.2012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92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zápatí 4"/>
          <p:cNvSpPr>
            <a:spLocks noGrp="1"/>
          </p:cNvSpPr>
          <p:nvPr>
            <p:ph type="ftr" sz="quarter" idx="12"/>
          </p:nvPr>
        </p:nvSpPr>
        <p:spPr bwMode="auto">
          <a:xfrm>
            <a:off x="2339752" y="6106432"/>
            <a:ext cx="4833938" cy="4762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dirty="0">
                <a:solidFill>
                  <a:prstClr val="black"/>
                </a:solidFill>
              </a:rPr>
              <a:t>Autorem materiálu a všech jeho částí, není-li uvedeno jinak, je Zuzana Řípová</a:t>
            </a:r>
          </a:p>
        </p:txBody>
      </p:sp>
      <p:pic>
        <p:nvPicPr>
          <p:cNvPr id="4099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1" y="4692656"/>
            <a:ext cx="4896543" cy="1400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7019925" y="6092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1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2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4103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400" b="1">
                <a:solidFill>
                  <a:prstClr val="black"/>
                </a:solidFill>
                <a:latin typeface="Arial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2" name="Rectangle 116"/>
          <p:cNvSpPr>
            <a:spLocks noChangeArrowheads="1"/>
          </p:cNvSpPr>
          <p:nvPr/>
        </p:nvSpPr>
        <p:spPr bwMode="auto">
          <a:xfrm>
            <a:off x="322262" y="2911926"/>
            <a:ext cx="8497887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XIX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XIX _ M, DUM 13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Matematika a její aplikace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Matematika</a:t>
            </a:r>
            <a:endParaRPr lang="cs-CZ" sz="1200" dirty="0" smtClean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Název: </a:t>
            </a:r>
            <a:r>
              <a:rPr lang="cs-CZ" sz="1200" b="1" smtClean="0">
                <a:solidFill>
                  <a:prstClr val="black"/>
                </a:solidFill>
                <a:latin typeface="Arial" charset="0"/>
              </a:rPr>
              <a:t>Obvod </a:t>
            </a:r>
            <a:r>
              <a:rPr lang="cs-CZ" sz="1200" b="1" smtClean="0">
                <a:solidFill>
                  <a:prstClr val="black"/>
                </a:solidFill>
                <a:latin typeface="Arial" charset="0"/>
              </a:rPr>
              <a:t>trojúhelníku</a:t>
            </a: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Autor: Zuzana Řípová</a:t>
            </a: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Stručná anotace: Výuková prezentace a pracovní list pro 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4.ročník 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Metodické zhodnocení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: Žáci se seznámí se vzorci pro výpočet obvodu obdélníka a aplikují je na zadané příklady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 err="1" smtClean="0">
                <a:solidFill>
                  <a:prstClr val="black"/>
                </a:solidFill>
                <a:latin typeface="Arial" charset="0"/>
              </a:rPr>
              <a:t>Odpilotováno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: 2.4.2012 ve 4.A.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873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99792" y="188640"/>
            <a:ext cx="2552071" cy="11430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Zdroje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628800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cs-CZ" b="1" dirty="0" smtClean="0">
                <a:solidFill>
                  <a:srgbClr val="00B050"/>
                </a:solidFill>
                <a:latin typeface="Comic Sans MS" pitchFamily="66" charset="0"/>
              </a:rPr>
              <a:t>Obrázky: </a:t>
            </a:r>
          </a:p>
          <a:p>
            <a:pPr marL="45720" indent="0">
              <a:buNone/>
            </a:pPr>
            <a:r>
              <a:rPr lang="cs-CZ" dirty="0" smtClean="0">
                <a:solidFill>
                  <a:schemeClr val="tx1"/>
                </a:solidFill>
                <a:latin typeface="Comic Sans MS" pitchFamily="66" charset="0"/>
              </a:rPr>
              <a:t>Microsoft Office - Klipart</a:t>
            </a:r>
            <a:endParaRPr lang="cs-CZ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280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1793167"/>
          </a:xfrm>
        </p:spPr>
        <p:txBody>
          <a:bodyPr/>
          <a:lstStyle/>
          <a:p>
            <a:pPr marL="182880" indent="0">
              <a:buNone/>
            </a:pPr>
            <a:r>
              <a:rPr lang="cs-CZ" dirty="0" smtClean="0"/>
              <a:t>	</a:t>
            </a:r>
            <a:r>
              <a:rPr lang="cs-CZ" sz="5000" dirty="0" smtClean="0">
                <a:solidFill>
                  <a:srgbClr val="00B050"/>
                </a:solidFill>
                <a:latin typeface="Comic Sans MS" pitchFamily="66" charset="0"/>
              </a:rPr>
              <a:t>OBVOD TROJÚHELNÍKU</a:t>
            </a:r>
            <a:endParaRPr lang="cs-CZ" sz="5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ucitel\AppData\Local\Microsoft\Windows\Temporary Internet Files\Content.IE5\AM1I8PN9\MP90043942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636912"/>
            <a:ext cx="3776464" cy="377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vnoramenný trojúhelník 4"/>
          <p:cNvSpPr/>
          <p:nvPr/>
        </p:nvSpPr>
        <p:spPr>
          <a:xfrm>
            <a:off x="4595394" y="3356992"/>
            <a:ext cx="720080" cy="864096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709330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Opakování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11560" y="1682472"/>
            <a:ext cx="6400800" cy="171052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Trojúhelník má ___ strany.	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Trojúhelník má ___ vrcholy.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Spočítej všechny trojúhelníky:</a:t>
            </a:r>
          </a:p>
          <a:p>
            <a:pPr marL="45720" indent="0">
              <a:buNone/>
            </a:pPr>
            <a:endParaRPr lang="cs-CZ" dirty="0" smtClean="0"/>
          </a:p>
        </p:txBody>
      </p:sp>
      <p:sp>
        <p:nvSpPr>
          <p:cNvPr id="9" name="Obdélník 8"/>
          <p:cNvSpPr/>
          <p:nvPr/>
        </p:nvSpPr>
        <p:spPr>
          <a:xfrm>
            <a:off x="6352026" y="1698903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0" name="Obdélník 9"/>
          <p:cNvSpPr/>
          <p:nvPr/>
        </p:nvSpPr>
        <p:spPr>
          <a:xfrm>
            <a:off x="6433517" y="2164981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4" name="Rovnoramenný trojúhelník 3"/>
          <p:cNvSpPr/>
          <p:nvPr/>
        </p:nvSpPr>
        <p:spPr>
          <a:xfrm>
            <a:off x="1532554" y="4676914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6" name="Rovnoramenný trojúhelník 25"/>
          <p:cNvSpPr/>
          <p:nvPr/>
        </p:nvSpPr>
        <p:spPr>
          <a:xfrm rot="16009007">
            <a:off x="1939982" y="4280869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Rovnoramenný trojúhelník 26"/>
          <p:cNvSpPr/>
          <p:nvPr/>
        </p:nvSpPr>
        <p:spPr>
          <a:xfrm rot="11007939">
            <a:off x="1556099" y="3890071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Rovnoramenný trojúhelník 27"/>
          <p:cNvSpPr/>
          <p:nvPr/>
        </p:nvSpPr>
        <p:spPr>
          <a:xfrm rot="5400000">
            <a:off x="1119943" y="4302528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Rovnoramenný trojúhelník 28"/>
          <p:cNvSpPr/>
          <p:nvPr/>
        </p:nvSpPr>
        <p:spPr>
          <a:xfrm rot="8102741">
            <a:off x="1115317" y="3636709"/>
            <a:ext cx="432048" cy="1268147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ovnoramenný trojúhelník 29"/>
          <p:cNvSpPr/>
          <p:nvPr/>
        </p:nvSpPr>
        <p:spPr>
          <a:xfrm rot="13653017">
            <a:off x="2044693" y="3554495"/>
            <a:ext cx="432048" cy="1346276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Rovnoramenný trojúhelník 30"/>
          <p:cNvSpPr/>
          <p:nvPr/>
        </p:nvSpPr>
        <p:spPr>
          <a:xfrm rot="2339798">
            <a:off x="1084597" y="4514092"/>
            <a:ext cx="432048" cy="1395074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Rovnoramenný trojúhelník 31"/>
          <p:cNvSpPr/>
          <p:nvPr/>
        </p:nvSpPr>
        <p:spPr>
          <a:xfrm rot="19190285">
            <a:off x="2022343" y="4500152"/>
            <a:ext cx="432048" cy="1495006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Rovnoramenný trojúhelník 43"/>
          <p:cNvSpPr/>
          <p:nvPr/>
        </p:nvSpPr>
        <p:spPr>
          <a:xfrm>
            <a:off x="5004048" y="3654359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ovnoramenný trojúhelník 44"/>
          <p:cNvSpPr/>
          <p:nvPr/>
        </p:nvSpPr>
        <p:spPr>
          <a:xfrm rot="10800000">
            <a:off x="5004048" y="4431505"/>
            <a:ext cx="432048" cy="792088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Rovnoramenný trojúhelník 45"/>
          <p:cNvSpPr/>
          <p:nvPr/>
        </p:nvSpPr>
        <p:spPr>
          <a:xfrm>
            <a:off x="5436096" y="4914596"/>
            <a:ext cx="3159968" cy="55045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ovnoramenný trojúhelník 46"/>
          <p:cNvSpPr/>
          <p:nvPr/>
        </p:nvSpPr>
        <p:spPr>
          <a:xfrm rot="10800000">
            <a:off x="7067895" y="5465054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ovnoramenný trojúhelník 47"/>
          <p:cNvSpPr/>
          <p:nvPr/>
        </p:nvSpPr>
        <p:spPr>
          <a:xfrm rot="10800000">
            <a:off x="6530121" y="5457684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ovnoramenný trojúhelník 48"/>
          <p:cNvSpPr/>
          <p:nvPr/>
        </p:nvSpPr>
        <p:spPr>
          <a:xfrm rot="10800000">
            <a:off x="5936565" y="5453924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ovnoramenný trojúhelník 49"/>
          <p:cNvSpPr/>
          <p:nvPr/>
        </p:nvSpPr>
        <p:spPr>
          <a:xfrm rot="10800000">
            <a:off x="5436096" y="5453924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ývojový diagram: porovnání 6"/>
          <p:cNvSpPr/>
          <p:nvPr/>
        </p:nvSpPr>
        <p:spPr>
          <a:xfrm>
            <a:off x="7216981" y="3279014"/>
            <a:ext cx="1008112" cy="1241369"/>
          </a:xfrm>
          <a:prstGeom prst="flowChartCol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1" name="Rovnoramenný trojúhelník 50"/>
          <p:cNvSpPr/>
          <p:nvPr/>
        </p:nvSpPr>
        <p:spPr>
          <a:xfrm rot="10800000">
            <a:off x="7642832" y="5469003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Rovnoramenný trojúhelník 51"/>
          <p:cNvSpPr/>
          <p:nvPr/>
        </p:nvSpPr>
        <p:spPr>
          <a:xfrm rot="10800000">
            <a:off x="8164016" y="5469002"/>
            <a:ext cx="432048" cy="792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275856" y="3877736"/>
            <a:ext cx="1224136" cy="2215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3275856" y="4985516"/>
            <a:ext cx="1224136" cy="11077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Pravoúhlý trojúhelník 19"/>
          <p:cNvSpPr/>
          <p:nvPr/>
        </p:nvSpPr>
        <p:spPr>
          <a:xfrm>
            <a:off x="3275856" y="4985516"/>
            <a:ext cx="1224136" cy="110778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3275856" y="3877736"/>
            <a:ext cx="1224136" cy="55376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Rovnoramenný trojúhelník 21"/>
          <p:cNvSpPr/>
          <p:nvPr/>
        </p:nvSpPr>
        <p:spPr>
          <a:xfrm rot="10800000">
            <a:off x="3275856" y="4623202"/>
            <a:ext cx="1224136" cy="360040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619178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délník 44"/>
          <p:cNvSpPr/>
          <p:nvPr/>
        </p:nvSpPr>
        <p:spPr>
          <a:xfrm>
            <a:off x="3072441" y="881050"/>
            <a:ext cx="1224136" cy="2215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Obdélník 51"/>
          <p:cNvSpPr/>
          <p:nvPr/>
        </p:nvSpPr>
        <p:spPr>
          <a:xfrm>
            <a:off x="3684509" y="1626516"/>
            <a:ext cx="612068" cy="363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1127926" y="4581127"/>
            <a:ext cx="6607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V obrazcích se skrývá 24 trojúhelníků.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7" name="Rovnoramenný trojúhelník 26"/>
          <p:cNvSpPr/>
          <p:nvPr/>
        </p:nvSpPr>
        <p:spPr>
          <a:xfrm>
            <a:off x="1329139" y="1680228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8" name="Rovnoramenný trojúhelník 27"/>
          <p:cNvSpPr/>
          <p:nvPr/>
        </p:nvSpPr>
        <p:spPr>
          <a:xfrm rot="16009007">
            <a:off x="1736567" y="1284183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Rovnoramenný trojúhelník 28"/>
          <p:cNvSpPr/>
          <p:nvPr/>
        </p:nvSpPr>
        <p:spPr>
          <a:xfrm rot="11007939">
            <a:off x="1352684" y="893385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ovnoramenný trojúhelník 29"/>
          <p:cNvSpPr/>
          <p:nvPr/>
        </p:nvSpPr>
        <p:spPr>
          <a:xfrm rot="5400000">
            <a:off x="916528" y="1305842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Rovnoramenný trojúhelník 30"/>
          <p:cNvSpPr/>
          <p:nvPr/>
        </p:nvSpPr>
        <p:spPr>
          <a:xfrm rot="8102741">
            <a:off x="911902" y="640023"/>
            <a:ext cx="432048" cy="126814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Rovnoramenný trojúhelník 31"/>
          <p:cNvSpPr/>
          <p:nvPr/>
        </p:nvSpPr>
        <p:spPr>
          <a:xfrm rot="13653017">
            <a:off x="1841278" y="557809"/>
            <a:ext cx="432048" cy="134627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Rovnoramenný trojúhelník 32"/>
          <p:cNvSpPr/>
          <p:nvPr/>
        </p:nvSpPr>
        <p:spPr>
          <a:xfrm rot="2339798">
            <a:off x="881182" y="1517406"/>
            <a:ext cx="432048" cy="1395074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Rovnoramenný trojúhelník 33"/>
          <p:cNvSpPr/>
          <p:nvPr/>
        </p:nvSpPr>
        <p:spPr>
          <a:xfrm rot="19190285">
            <a:off x="1818928" y="1503466"/>
            <a:ext cx="432048" cy="149500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ovnoramenný trojúhelník 34"/>
          <p:cNvSpPr/>
          <p:nvPr/>
        </p:nvSpPr>
        <p:spPr>
          <a:xfrm>
            <a:off x="4800633" y="657673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Rovnoramenný trojúhelník 35"/>
          <p:cNvSpPr/>
          <p:nvPr/>
        </p:nvSpPr>
        <p:spPr>
          <a:xfrm rot="10800000">
            <a:off x="4800633" y="1434819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Rovnoramenný trojúhelník 36"/>
          <p:cNvSpPr/>
          <p:nvPr/>
        </p:nvSpPr>
        <p:spPr>
          <a:xfrm>
            <a:off x="5232681" y="1917910"/>
            <a:ext cx="3159968" cy="55045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vnoramenný trojúhelník 37"/>
          <p:cNvSpPr/>
          <p:nvPr/>
        </p:nvSpPr>
        <p:spPr>
          <a:xfrm rot="10800000">
            <a:off x="6864480" y="2468368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ovnoramenný trojúhelník 38"/>
          <p:cNvSpPr/>
          <p:nvPr/>
        </p:nvSpPr>
        <p:spPr>
          <a:xfrm rot="10800000">
            <a:off x="6326706" y="2460998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vnoramenný trojúhelník 39"/>
          <p:cNvSpPr/>
          <p:nvPr/>
        </p:nvSpPr>
        <p:spPr>
          <a:xfrm rot="10800000">
            <a:off x="5733150" y="2457238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Rovnoramenný trojúhelník 40"/>
          <p:cNvSpPr/>
          <p:nvPr/>
        </p:nvSpPr>
        <p:spPr>
          <a:xfrm rot="10800000">
            <a:off x="5232681" y="2457238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ývojový diagram: porovnání 41"/>
          <p:cNvSpPr/>
          <p:nvPr/>
        </p:nvSpPr>
        <p:spPr>
          <a:xfrm>
            <a:off x="7013566" y="282328"/>
            <a:ext cx="1008112" cy="1241369"/>
          </a:xfrm>
          <a:prstGeom prst="flowChartCol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3" name="Rovnoramenný trojúhelník 42"/>
          <p:cNvSpPr/>
          <p:nvPr/>
        </p:nvSpPr>
        <p:spPr>
          <a:xfrm rot="10800000">
            <a:off x="7439417" y="2472317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Rovnoramenný trojúhelník 43"/>
          <p:cNvSpPr/>
          <p:nvPr/>
        </p:nvSpPr>
        <p:spPr>
          <a:xfrm rot="10800000">
            <a:off x="7960601" y="2472316"/>
            <a:ext cx="432048" cy="79208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Pravoúhlý trojúhelník 46"/>
          <p:cNvSpPr/>
          <p:nvPr/>
        </p:nvSpPr>
        <p:spPr>
          <a:xfrm>
            <a:off x="3072441" y="1990453"/>
            <a:ext cx="1224136" cy="110778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bdélník 47"/>
          <p:cNvSpPr/>
          <p:nvPr/>
        </p:nvSpPr>
        <p:spPr>
          <a:xfrm>
            <a:off x="3072441" y="881050"/>
            <a:ext cx="1224136" cy="55376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ovnoramenný trojúhelník 48"/>
          <p:cNvSpPr/>
          <p:nvPr/>
        </p:nvSpPr>
        <p:spPr>
          <a:xfrm rot="10800000">
            <a:off x="3072441" y="1626516"/>
            <a:ext cx="1224136" cy="36004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Pravoúhlý trojúhelník 49"/>
          <p:cNvSpPr/>
          <p:nvPr/>
        </p:nvSpPr>
        <p:spPr>
          <a:xfrm rot="10800000">
            <a:off x="3072441" y="1986556"/>
            <a:ext cx="1224136" cy="110778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Pravoúhlý trojúhelník 2"/>
          <p:cNvSpPr/>
          <p:nvPr/>
        </p:nvSpPr>
        <p:spPr>
          <a:xfrm>
            <a:off x="3072441" y="1626516"/>
            <a:ext cx="612068" cy="36004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0572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Obvod trojúhelníku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81338" y="1178550"/>
            <a:ext cx="8640960" cy="3087805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Obvod trojúhelníku je součet délek všech jeho stran.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Obvod trojúhelníku značíme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Strany a délky trojúhelníku můžeme označit písmeny malé abecedy. </a:t>
            </a:r>
          </a:p>
          <a:p>
            <a:pPr lvl="2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Strana </a:t>
            </a: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a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leží proti vrcholu A.</a:t>
            </a:r>
          </a:p>
          <a:p>
            <a:pPr lvl="2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Strana</a:t>
            </a:r>
            <a:r>
              <a:rPr lang="cs-CZ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b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leží proti vrcholu B.</a:t>
            </a:r>
          </a:p>
          <a:p>
            <a:pPr lvl="2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Strana </a:t>
            </a:r>
            <a:r>
              <a:rPr lang="cs-CZ" sz="2800" dirty="0" smtClean="0">
                <a:solidFill>
                  <a:srgbClr val="7030A0"/>
                </a:solidFill>
                <a:latin typeface="Comic Sans MS" pitchFamily="66" charset="0"/>
              </a:rPr>
              <a:t>c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leží proti vrcholu C.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1520" y="5322907"/>
            <a:ext cx="3693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800" dirty="0" smtClean="0">
                <a:latin typeface="Comic Sans MS" pitchFamily="66" charset="0"/>
              </a:rPr>
              <a:t> =     +     +   </a:t>
            </a:r>
          </a:p>
        </p:txBody>
      </p:sp>
      <p:sp>
        <p:nvSpPr>
          <p:cNvPr id="6" name="Obdélník 5"/>
          <p:cNvSpPr/>
          <p:nvPr/>
        </p:nvSpPr>
        <p:spPr>
          <a:xfrm>
            <a:off x="7501429" y="4696704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a</a:t>
            </a:r>
            <a:endParaRPr lang="cs-CZ" sz="28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767916" y="5937700"/>
            <a:ext cx="3561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600" dirty="0">
                <a:solidFill>
                  <a:srgbClr val="7030A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8" name="Obdélník 7"/>
          <p:cNvSpPr/>
          <p:nvPr/>
        </p:nvSpPr>
        <p:spPr>
          <a:xfrm>
            <a:off x="5917253" y="4758259"/>
            <a:ext cx="397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0" name="Obdélník 9"/>
          <p:cNvSpPr/>
          <p:nvPr/>
        </p:nvSpPr>
        <p:spPr>
          <a:xfrm>
            <a:off x="861322" y="5292129"/>
            <a:ext cx="4475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 smtClean="0">
                <a:solidFill>
                  <a:srgbClr val="00B050"/>
                </a:solidFill>
                <a:latin typeface="Comic Sans MS" pitchFamily="66" charset="0"/>
              </a:rPr>
              <a:t>a</a:t>
            </a:r>
            <a:endParaRPr lang="cs-CZ" sz="4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556316" y="5291922"/>
            <a:ext cx="489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2337817" y="5306802"/>
            <a:ext cx="4475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>
                <a:solidFill>
                  <a:srgbClr val="7030A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14" name="Rovnoramenný trojúhelník 13"/>
          <p:cNvSpPr/>
          <p:nvPr/>
        </p:nvSpPr>
        <p:spPr>
          <a:xfrm>
            <a:off x="5802805" y="4123634"/>
            <a:ext cx="2376264" cy="19496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5361555" y="5783812"/>
            <a:ext cx="447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A</a:t>
            </a:r>
            <a:endParaRPr lang="cs-CZ" sz="2800" dirty="0"/>
          </a:p>
        </p:txBody>
      </p:sp>
      <p:sp>
        <p:nvSpPr>
          <p:cNvPr id="16" name="Obdélník 15"/>
          <p:cNvSpPr/>
          <p:nvPr/>
        </p:nvSpPr>
        <p:spPr>
          <a:xfrm>
            <a:off x="8179069" y="5776916"/>
            <a:ext cx="410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B</a:t>
            </a:r>
            <a:endParaRPr lang="cs-CZ" sz="2800" dirty="0"/>
          </a:p>
        </p:txBody>
      </p:sp>
      <p:sp>
        <p:nvSpPr>
          <p:cNvPr id="17" name="Obdélník 16"/>
          <p:cNvSpPr/>
          <p:nvPr/>
        </p:nvSpPr>
        <p:spPr>
          <a:xfrm>
            <a:off x="6767916" y="3757199"/>
            <a:ext cx="4010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C</a:t>
            </a:r>
            <a:endParaRPr lang="cs-CZ" sz="2800" dirty="0"/>
          </a:p>
        </p:txBody>
      </p:sp>
    </p:spTree>
    <p:extLst>
      <p:ext uri="{BB962C8B-B14F-4D97-AF65-F5344CB8AC3E}">
        <p14:creationId xmlns="" xmlns:p14="http://schemas.microsoft.com/office/powerpoint/2010/main" val="10704852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7037E-7 L -0.00452 -0.11343 " pathEditMode="relative" rAng="0" ptsTypes="AA">
                                      <p:cBhvr>
                                        <p:cTn id="22" dur="5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-5671"/>
                                    </p:animMotion>
                                    <p:animRot by="1500000">
                                      <p:cBhvr>
                                        <p:cTn id="23" dur="2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275" fill="hold">
                                          <p:stCondLst>
                                            <p:cond delay="27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275" fill="hold">
                                          <p:stCondLst>
                                            <p:cond delay="5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275" fill="hold">
                                          <p:stCondLst>
                                            <p:cond delay="8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5E-6 1.85185E-6 L -0.00399 -0.1132 " pathEditMode="relative" rAng="0" ptsTypes="AA">
                                      <p:cBhvr>
                                        <p:cTn id="46" dur="6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5671"/>
                                    </p:animMotion>
                                    <p:animRot by="1500000">
                                      <p:cBhvr>
                                        <p:cTn id="47" dur="3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325" fill="hold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325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325" fill="hold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66667E-6 -2.96296E-6 L -0.0007 -0.12592 " pathEditMode="relative" rAng="0" ptsTypes="AA">
                                      <p:cBhvr>
                                        <p:cTn id="7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6296"/>
                                    </p:animMotion>
                                    <p:animRot by="1500000">
                                      <p:cBhvr>
                                        <p:cTn id="7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Příklady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25460" y="1052736"/>
            <a:ext cx="7911036" cy="136815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Vypočítej obvod trojúhelníku ABC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 = 3 cm, strana b = 4 cm a strana c = 5 cm.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344982" y="3213947"/>
            <a:ext cx="3845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dirty="0">
                <a:latin typeface="Comic Sans MS" pitchFamily="66" charset="0"/>
              </a:rPr>
              <a:t> </a:t>
            </a:r>
            <a:r>
              <a:rPr lang="cs-CZ" sz="2200" dirty="0" smtClean="0">
                <a:latin typeface="Comic Sans MS" pitchFamily="66" charset="0"/>
              </a:rPr>
              <a:t>               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o </a:t>
            </a:r>
            <a:r>
              <a:rPr lang="cs-CZ" sz="2200" dirty="0" smtClean="0">
                <a:latin typeface="Comic Sans MS" pitchFamily="66" charset="0"/>
              </a:rPr>
              <a:t>=   +    +    =    </a:t>
            </a:r>
          </a:p>
        </p:txBody>
      </p:sp>
      <p:sp>
        <p:nvSpPr>
          <p:cNvPr id="7" name="Obdélník 6"/>
          <p:cNvSpPr/>
          <p:nvPr/>
        </p:nvSpPr>
        <p:spPr>
          <a:xfrm>
            <a:off x="3204405" y="3608339"/>
            <a:ext cx="9749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3 cm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120786" y="4660573"/>
            <a:ext cx="9749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5</a:t>
            </a:r>
            <a:r>
              <a:rPr lang="cs-CZ" sz="2800" dirty="0" smtClean="0">
                <a:latin typeface="Comic Sans MS" pitchFamily="66" charset="0"/>
              </a:rPr>
              <a:t> cm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056549" y="3665000"/>
            <a:ext cx="9749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4</a:t>
            </a:r>
            <a:r>
              <a:rPr lang="cs-CZ" sz="2800" dirty="0" smtClean="0">
                <a:latin typeface="Comic Sans MS" pitchFamily="66" charset="0"/>
              </a:rPr>
              <a:t> cm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247184" y="319671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3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659095" y="319334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4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6120715" y="319671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5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6622482" y="3193349"/>
            <a:ext cx="1136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12 cm</a:t>
            </a:r>
          </a:p>
        </p:txBody>
      </p:sp>
      <p:sp>
        <p:nvSpPr>
          <p:cNvPr id="16" name="Rovnoramenný trojúhelník 15"/>
          <p:cNvSpPr/>
          <p:nvPr/>
        </p:nvSpPr>
        <p:spPr>
          <a:xfrm>
            <a:off x="1461488" y="3532606"/>
            <a:ext cx="2304256" cy="10185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17" name="Obdélník 16"/>
          <p:cNvSpPr/>
          <p:nvPr/>
        </p:nvSpPr>
        <p:spPr>
          <a:xfrm>
            <a:off x="1073587" y="4540676"/>
            <a:ext cx="447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A</a:t>
            </a:r>
            <a:endParaRPr lang="cs-CZ" sz="2800" dirty="0"/>
          </a:p>
        </p:txBody>
      </p:sp>
      <p:sp>
        <p:nvSpPr>
          <p:cNvPr id="18" name="Obdélník 17"/>
          <p:cNvSpPr/>
          <p:nvPr/>
        </p:nvSpPr>
        <p:spPr>
          <a:xfrm>
            <a:off x="3765744" y="4551171"/>
            <a:ext cx="410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B</a:t>
            </a:r>
            <a:endParaRPr lang="cs-CZ" sz="2800" dirty="0"/>
          </a:p>
        </p:txBody>
      </p:sp>
      <p:sp>
        <p:nvSpPr>
          <p:cNvPr id="19" name="Obdélník 18"/>
          <p:cNvSpPr/>
          <p:nvPr/>
        </p:nvSpPr>
        <p:spPr>
          <a:xfrm>
            <a:off x="2437125" y="3049173"/>
            <a:ext cx="4010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C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637661" y="5805264"/>
            <a:ext cx="5231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70C0"/>
                </a:solidFill>
                <a:latin typeface="Comic Sans MS" pitchFamily="66" charset="0"/>
              </a:rPr>
              <a:t>Obvod trojúhelníka je 12 cm. </a:t>
            </a:r>
            <a:endParaRPr lang="cs-CZ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05499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36349" y="621078"/>
            <a:ext cx="8820472" cy="34747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Obvod trojúhelníku </a:t>
            </a: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ABC </a:t>
            </a:r>
            <a:r>
              <a:rPr lang="cs-CZ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můžeme určit i graficky</a:t>
            </a: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:</a:t>
            </a:r>
          </a:p>
          <a:p>
            <a:pPr marL="45720" indent="0">
              <a:buNone/>
            </a:pPr>
            <a:endParaRPr lang="cs-CZ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Obdélník 1"/>
              <p:cNvSpPr/>
              <p:nvPr/>
            </p:nvSpPr>
            <p:spPr>
              <a:xfrm>
                <a:off x="118160" y="4581128"/>
                <a:ext cx="8964488" cy="26207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28600" lvl="0" indent="-182880">
                  <a:spcBef>
                    <a:spcPct val="20000"/>
                  </a:spcBef>
                  <a:spcAft>
                    <a:spcPts val="300"/>
                  </a:spcAft>
                  <a:buClr>
                    <a:srgbClr val="F14124">
                      <a:lumMod val="75000"/>
                    </a:srgbClr>
                  </a:buClr>
                  <a:buSzPct val="130000"/>
                  <a:buFont typeface="Arial" pitchFamily="34" charset="0"/>
                  <a:buChar char="•"/>
                </a:pPr>
                <a:r>
                  <a:rPr lang="cs-CZ" sz="2800" dirty="0" smtClean="0">
                    <a:solidFill>
                      <a:prstClr val="black"/>
                    </a:solidFill>
                    <a:latin typeface="Comic Sans MS" pitchFamily="66" charset="0"/>
                  </a:rPr>
                  <a:t>Obvod </a:t>
                </a:r>
                <a:r>
                  <a:rPr lang="cs-CZ" sz="2800" dirty="0">
                    <a:solidFill>
                      <a:prstClr val="black"/>
                    </a:solidFill>
                    <a:latin typeface="Comic Sans MS" pitchFamily="66" charset="0"/>
                  </a:rPr>
                  <a:t>trojúhelníku ABC se rovná délce úsečky </a:t>
                </a:r>
                <a:r>
                  <a:rPr lang="cs-CZ" sz="2800" dirty="0">
                    <a:solidFill>
                      <a:srgbClr val="FF0000"/>
                    </a:solidFill>
                    <a:latin typeface="Comic Sans MS" pitchFamily="66" charset="0"/>
                  </a:rPr>
                  <a:t>MN</a:t>
                </a:r>
                <a:r>
                  <a:rPr lang="cs-CZ" sz="2800" dirty="0">
                    <a:solidFill>
                      <a:prstClr val="black"/>
                    </a:solidFill>
                    <a:latin typeface="Comic Sans MS" pitchFamily="66" charset="0"/>
                  </a:rPr>
                  <a:t>. Úsečka MN je </a:t>
                </a:r>
                <a:r>
                  <a:rPr lang="cs-CZ" sz="2800" dirty="0">
                    <a:solidFill>
                      <a:srgbClr val="00B050"/>
                    </a:solidFill>
                    <a:latin typeface="Comic Sans MS" pitchFamily="66" charset="0"/>
                  </a:rPr>
                  <a:t>grafickým součtem úseček </a:t>
                </a:r>
                <a:endParaRPr lang="cs-CZ" sz="2800" dirty="0" smtClean="0">
                  <a:solidFill>
                    <a:srgbClr val="00B050"/>
                  </a:solidFill>
                  <a:latin typeface="Comic Sans MS" pitchFamily="66" charset="0"/>
                </a:endParaRPr>
              </a:p>
              <a:p>
                <a:pPr marL="45720" lvl="0">
                  <a:spcBef>
                    <a:spcPct val="20000"/>
                  </a:spcBef>
                  <a:spcAft>
                    <a:spcPts val="300"/>
                  </a:spcAft>
                  <a:buClr>
                    <a:srgbClr val="F14124">
                      <a:lumMod val="75000"/>
                    </a:srgbClr>
                  </a:buClr>
                  <a:buSzPct val="130000"/>
                </a:pPr>
                <a:r>
                  <a:rPr lang="cs-CZ" sz="28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                                  AB</a:t>
                </a:r>
                <a:r>
                  <a:rPr lang="cs-CZ" sz="2800" dirty="0">
                    <a:solidFill>
                      <a:srgbClr val="00B050"/>
                    </a:solidFill>
                    <a:latin typeface="Comic Sans MS" pitchFamily="66" charset="0"/>
                  </a:rPr>
                  <a:t>, AC, BC.</a:t>
                </a:r>
              </a:p>
              <a:p>
                <a:pPr marL="228600" lvl="0" indent="-182880">
                  <a:spcBef>
                    <a:spcPct val="20000"/>
                  </a:spcBef>
                  <a:spcAft>
                    <a:spcPts val="300"/>
                  </a:spcAft>
                  <a:buClr>
                    <a:srgbClr val="F14124">
                      <a:lumMod val="75000"/>
                    </a:srgbClr>
                  </a:buClr>
                  <a:buSzPct val="130000"/>
                  <a:buFont typeface="Arial" pitchFamily="34" charset="0"/>
                  <a:buChar char="•"/>
                </a:pPr>
                <a:r>
                  <a:rPr lang="cs-CZ" sz="2800" dirty="0">
                    <a:solidFill>
                      <a:prstClr val="black"/>
                    </a:solidFill>
                    <a:latin typeface="Comic Sans MS" pitchFamily="66" charset="0"/>
                  </a:rPr>
                  <a:t>Kontrolu provedeme měřením: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𝑀𝑁</m:t>
                        </m:r>
                      </m:e>
                    </m:d>
                    <m:r>
                      <a:rPr lang="cs-CZ" sz="2800">
                        <a:solidFill>
                          <a:srgbClr val="0070C0"/>
                        </a:solidFill>
                        <a:latin typeface="Cambria Math"/>
                      </a:rPr>
                      <m:t>=12 </m:t>
                    </m:r>
                    <m:r>
                      <m:rPr>
                        <m:sty m:val="p"/>
                      </m:rPr>
                      <a:rPr lang="cs-CZ" sz="2800">
                        <a:solidFill>
                          <a:srgbClr val="0070C0"/>
                        </a:solidFill>
                        <a:latin typeface="Cambria Math"/>
                      </a:rPr>
                      <m:t>cm</m:t>
                    </m:r>
                    <m:r>
                      <a:rPr lang="cs-CZ" sz="2800">
                        <a:solidFill>
                          <a:srgbClr val="0070C0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cs-CZ" sz="2800" dirty="0">
                  <a:solidFill>
                    <a:srgbClr val="0070C0"/>
                  </a:solidFill>
                  <a:latin typeface="Comic Sans MS" pitchFamily="66" charset="0"/>
                </a:endParaRPr>
              </a:p>
              <a:p>
                <a:pPr marL="45720" lvl="0">
                  <a:spcBef>
                    <a:spcPct val="20000"/>
                  </a:spcBef>
                  <a:spcAft>
                    <a:spcPts val="300"/>
                  </a:spcAft>
                  <a:buClr>
                    <a:srgbClr val="F14124">
                      <a:lumMod val="75000"/>
                    </a:srgbClr>
                  </a:buClr>
                  <a:buSzPct val="130000"/>
                </a:pPr>
                <a:endParaRPr lang="cs-CZ" sz="2800" dirty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60" y="4581128"/>
                <a:ext cx="8964488" cy="2620717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1292" t="-6512" r="-203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611560" y="2996952"/>
            <a:ext cx="65527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 flipV="1">
            <a:off x="2483768" y="1772816"/>
            <a:ext cx="914400" cy="12241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3398168" y="1772816"/>
            <a:ext cx="1065820" cy="12241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louk 11"/>
          <p:cNvSpPr/>
          <p:nvPr/>
        </p:nvSpPr>
        <p:spPr>
          <a:xfrm>
            <a:off x="6660232" y="2852936"/>
            <a:ext cx="144016" cy="79208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14" name="Volný tvar 13"/>
          <p:cNvSpPr/>
          <p:nvPr/>
        </p:nvSpPr>
        <p:spPr>
          <a:xfrm>
            <a:off x="611560" y="2754087"/>
            <a:ext cx="45719" cy="494894"/>
          </a:xfrm>
          <a:custGeom>
            <a:avLst/>
            <a:gdLst>
              <a:gd name="connsiteX0" fmla="*/ 131269 w 131269"/>
              <a:gd name="connsiteY0" fmla="*/ 0 h 653143"/>
              <a:gd name="connsiteX1" fmla="*/ 65954 w 131269"/>
              <a:gd name="connsiteY1" fmla="*/ 108857 h 653143"/>
              <a:gd name="connsiteX2" fmla="*/ 640 w 131269"/>
              <a:gd name="connsiteY2" fmla="*/ 500743 h 653143"/>
              <a:gd name="connsiteX3" fmla="*/ 33297 w 131269"/>
              <a:gd name="connsiteY3" fmla="*/ 609600 h 653143"/>
              <a:gd name="connsiteX4" fmla="*/ 44183 w 131269"/>
              <a:gd name="connsiteY4" fmla="*/ 653143 h 653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269" h="653143">
                <a:moveTo>
                  <a:pt x="131269" y="0"/>
                </a:moveTo>
                <a:cubicBezTo>
                  <a:pt x="109497" y="12700"/>
                  <a:pt x="87725" y="25400"/>
                  <a:pt x="65954" y="108857"/>
                </a:cubicBezTo>
                <a:cubicBezTo>
                  <a:pt x="44182" y="192314"/>
                  <a:pt x="6083" y="417286"/>
                  <a:pt x="640" y="500743"/>
                </a:cubicBezTo>
                <a:cubicBezTo>
                  <a:pt x="-4803" y="584200"/>
                  <a:pt x="26040" y="584200"/>
                  <a:pt x="33297" y="609600"/>
                </a:cubicBezTo>
                <a:cubicBezTo>
                  <a:pt x="40554" y="635000"/>
                  <a:pt x="42368" y="644071"/>
                  <a:pt x="44183" y="65314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15" name="Oblouk 14"/>
          <p:cNvSpPr/>
          <p:nvPr/>
        </p:nvSpPr>
        <p:spPr>
          <a:xfrm>
            <a:off x="3275856" y="1700808"/>
            <a:ext cx="122312" cy="50405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16" name="Volný tvar 15"/>
          <p:cNvSpPr/>
          <p:nvPr/>
        </p:nvSpPr>
        <p:spPr>
          <a:xfrm>
            <a:off x="3398270" y="1687286"/>
            <a:ext cx="96044" cy="391885"/>
          </a:xfrm>
          <a:custGeom>
            <a:avLst/>
            <a:gdLst>
              <a:gd name="connsiteX0" fmla="*/ 96044 w 96044"/>
              <a:gd name="connsiteY0" fmla="*/ 0 h 391885"/>
              <a:gd name="connsiteX1" fmla="*/ 8959 w 96044"/>
              <a:gd name="connsiteY1" fmla="*/ 97971 h 391885"/>
              <a:gd name="connsiteX2" fmla="*/ 8959 w 96044"/>
              <a:gd name="connsiteY2" fmla="*/ 195943 h 391885"/>
              <a:gd name="connsiteX3" fmla="*/ 63387 w 96044"/>
              <a:gd name="connsiteY3" fmla="*/ 391885 h 39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044" h="391885">
                <a:moveTo>
                  <a:pt x="96044" y="0"/>
                </a:moveTo>
                <a:cubicBezTo>
                  <a:pt x="59758" y="32657"/>
                  <a:pt x="23473" y="65314"/>
                  <a:pt x="8959" y="97971"/>
                </a:cubicBezTo>
                <a:cubicBezTo>
                  <a:pt x="-5555" y="130628"/>
                  <a:pt x="-112" y="146957"/>
                  <a:pt x="8959" y="195943"/>
                </a:cubicBezTo>
                <a:cubicBezTo>
                  <a:pt x="18030" y="244929"/>
                  <a:pt x="40708" y="318407"/>
                  <a:pt x="63387" y="39188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17" name="Obdélník 16"/>
          <p:cNvSpPr/>
          <p:nvPr/>
        </p:nvSpPr>
        <p:spPr>
          <a:xfrm>
            <a:off x="3197632" y="1360008"/>
            <a:ext cx="4010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C</a:t>
            </a:r>
            <a:endParaRPr lang="cs-CZ" sz="2800" dirty="0">
              <a:solidFill>
                <a:srgbClr val="00B05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4356344" y="2987370"/>
            <a:ext cx="410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B</a:t>
            </a:r>
            <a:endParaRPr lang="cs-CZ" sz="2800" dirty="0">
              <a:solidFill>
                <a:srgbClr val="00B050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2242356" y="2987371"/>
            <a:ext cx="447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A</a:t>
            </a:r>
            <a:endParaRPr lang="cs-CZ" sz="2800" dirty="0">
              <a:solidFill>
                <a:srgbClr val="00B050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6568446" y="2991886"/>
            <a:ext cx="4716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N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572999" y="2976876"/>
            <a:ext cx="5020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M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3236104" y="2852936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omic Sans MS" pitchFamily="66" charset="0"/>
              </a:rPr>
              <a:t>c</a:t>
            </a:r>
            <a:endParaRPr lang="cs-CZ" sz="2800" dirty="0"/>
          </a:p>
        </p:txBody>
      </p:sp>
      <p:sp>
        <p:nvSpPr>
          <p:cNvPr id="23" name="Obdélník 22"/>
          <p:cNvSpPr/>
          <p:nvPr/>
        </p:nvSpPr>
        <p:spPr>
          <a:xfrm>
            <a:off x="1379779" y="2976876"/>
            <a:ext cx="397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omic Sans MS" pitchFamily="66" charset="0"/>
              </a:rPr>
              <a:t>b</a:t>
            </a:r>
            <a:endParaRPr lang="cs-CZ" sz="2800" dirty="0"/>
          </a:p>
        </p:txBody>
      </p:sp>
      <p:sp>
        <p:nvSpPr>
          <p:cNvPr id="24" name="Obdélník 23"/>
          <p:cNvSpPr/>
          <p:nvPr/>
        </p:nvSpPr>
        <p:spPr>
          <a:xfrm>
            <a:off x="2466135" y="2020589"/>
            <a:ext cx="397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omic Sans MS" pitchFamily="66" charset="0"/>
              </a:rPr>
              <a:t>b</a:t>
            </a:r>
            <a:endParaRPr lang="cs-CZ" sz="2800" dirty="0"/>
          </a:p>
        </p:txBody>
      </p:sp>
      <p:sp>
        <p:nvSpPr>
          <p:cNvPr id="25" name="Obdélník 24"/>
          <p:cNvSpPr/>
          <p:nvPr/>
        </p:nvSpPr>
        <p:spPr>
          <a:xfrm>
            <a:off x="3987332" y="1989106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omic Sans MS" pitchFamily="66" charset="0"/>
              </a:rPr>
              <a:t>a</a:t>
            </a:r>
            <a:endParaRPr lang="cs-CZ" sz="2800" dirty="0"/>
          </a:p>
        </p:txBody>
      </p:sp>
      <p:sp>
        <p:nvSpPr>
          <p:cNvPr id="26" name="Obdélník 25"/>
          <p:cNvSpPr/>
          <p:nvPr/>
        </p:nvSpPr>
        <p:spPr>
          <a:xfrm>
            <a:off x="5506866" y="2852936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a</a:t>
            </a:r>
            <a:endParaRPr lang="cs-CZ" sz="2800" dirty="0"/>
          </a:p>
        </p:txBody>
      </p:sp>
    </p:spTree>
    <p:extLst>
      <p:ext uri="{BB962C8B-B14F-4D97-AF65-F5344CB8AC3E}">
        <p14:creationId xmlns="" xmlns:p14="http://schemas.microsoft.com/office/powerpoint/2010/main" val="2131726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14974" y="188640"/>
            <a:ext cx="9505056" cy="2877103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Narýsuj trojúhelník ABC, jehož strana </a:t>
            </a:r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a</a:t>
            </a: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 má délku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a = </a:t>
            </a:r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4</a:t>
            </a: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 cm, strana b má délku b = 2 cm strana c = 5 cm.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Vypočítej obvod trojúhelníku ABC.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Zjisti obvod trojúhelníku ABC graficky. Kontrolu proveď měřením. Porovnej oba výsledky.</a:t>
            </a:r>
          </a:p>
        </p:txBody>
      </p:sp>
      <p:sp>
        <p:nvSpPr>
          <p:cNvPr id="5" name="Obdélník 4"/>
          <p:cNvSpPr/>
          <p:nvPr/>
        </p:nvSpPr>
        <p:spPr>
          <a:xfrm>
            <a:off x="278854" y="5230602"/>
            <a:ext cx="447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A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79633" y="5055705"/>
            <a:ext cx="410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B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564384" y="3475295"/>
            <a:ext cx="4010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C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355976" y="3966155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" indent="0">
              <a:buNone/>
            </a:pPr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800" dirty="0" smtClean="0">
                <a:latin typeface="Comic Sans MS" pitchFamily="66" charset="0"/>
              </a:rPr>
              <a:t> = 4 + 2 + 5 = 11 cm</a:t>
            </a:r>
          </a:p>
        </p:txBody>
      </p:sp>
      <p:cxnSp>
        <p:nvCxnSpPr>
          <p:cNvPr id="10" name="Přímá spojnice 9"/>
          <p:cNvCxnSpPr/>
          <p:nvPr/>
        </p:nvCxnSpPr>
        <p:spPr>
          <a:xfrm flipH="1">
            <a:off x="1235292" y="3958295"/>
            <a:ext cx="529628" cy="6541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 flipH="1">
            <a:off x="726412" y="4612485"/>
            <a:ext cx="508880" cy="6181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1737581" y="3966155"/>
            <a:ext cx="2330363" cy="11190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/>
        </p:nvSpPr>
        <p:spPr>
          <a:xfrm>
            <a:off x="943032" y="4244786"/>
            <a:ext cx="557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b</a:t>
            </a:r>
            <a:endParaRPr lang="cs-CZ" sz="2800" dirty="0"/>
          </a:p>
        </p:txBody>
      </p:sp>
      <p:sp>
        <p:nvSpPr>
          <p:cNvPr id="21" name="Obdélník 20"/>
          <p:cNvSpPr/>
          <p:nvPr/>
        </p:nvSpPr>
        <p:spPr>
          <a:xfrm>
            <a:off x="2838967" y="3984604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omic Sans MS" pitchFamily="66" charset="0"/>
              </a:rPr>
              <a:t>a</a:t>
            </a:r>
            <a:endParaRPr lang="cs-CZ" sz="2800" dirty="0"/>
          </a:p>
        </p:txBody>
      </p:sp>
      <p:sp>
        <p:nvSpPr>
          <p:cNvPr id="22" name="Obdélník 21"/>
          <p:cNvSpPr/>
          <p:nvPr/>
        </p:nvSpPr>
        <p:spPr>
          <a:xfrm>
            <a:off x="2105669" y="5157893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omic Sans MS" pitchFamily="66" charset="0"/>
              </a:rPr>
              <a:t>c</a:t>
            </a:r>
            <a:endParaRPr lang="cs-CZ" sz="2800" dirty="0"/>
          </a:p>
        </p:txBody>
      </p:sp>
      <p:cxnSp>
        <p:nvCxnSpPr>
          <p:cNvPr id="29" name="Přímá spojnice 28"/>
          <p:cNvCxnSpPr/>
          <p:nvPr/>
        </p:nvCxnSpPr>
        <p:spPr>
          <a:xfrm flipV="1">
            <a:off x="726412" y="5085184"/>
            <a:ext cx="3424219" cy="1454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0073877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404663"/>
            <a:ext cx="9144000" cy="3672409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Petr si chce vyrobit dřevěný trojúhelník na kulečníkové koule.</a:t>
            </a:r>
            <a:endParaRPr lang="cs-CZ" sz="2800" dirty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Když poskládal kulečníkové koule do trojúhelníku, zjistil, že má strany o velikosti: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23 cm, 25 cm a 24 cm.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Zjistěte kolik cm dřevěných prkýnek bude Petr potřebovat</a:t>
            </a:r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.</a:t>
            </a:r>
            <a:endParaRPr lang="cs-CZ" sz="2800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491880" y="4422968"/>
            <a:ext cx="4857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3200" dirty="0" smtClean="0">
                <a:latin typeface="Comic Sans MS" pitchFamily="66" charset="0"/>
              </a:rPr>
              <a:t> = 23 + 25 + 24</a:t>
            </a:r>
            <a:r>
              <a:rPr lang="cs-CZ" sz="3200" dirty="0">
                <a:latin typeface="Comic Sans MS" pitchFamily="66" charset="0"/>
              </a:rPr>
              <a:t> </a:t>
            </a:r>
            <a:r>
              <a:rPr lang="cs-CZ" sz="3200" dirty="0" smtClean="0">
                <a:latin typeface="Comic Sans MS" pitchFamily="66" charset="0"/>
              </a:rPr>
              <a:t>= 72 cm</a:t>
            </a:r>
          </a:p>
        </p:txBody>
      </p:sp>
      <p:sp>
        <p:nvSpPr>
          <p:cNvPr id="5" name="Obdélník 4"/>
          <p:cNvSpPr/>
          <p:nvPr/>
        </p:nvSpPr>
        <p:spPr>
          <a:xfrm>
            <a:off x="2356281" y="6021288"/>
            <a:ext cx="64283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rgbClr val="0070C0"/>
                </a:solidFill>
                <a:latin typeface="Comic Sans MS" pitchFamily="66" charset="0"/>
              </a:rPr>
              <a:t>Petr bude potřebovat 72 cm prkýnek.</a:t>
            </a:r>
            <a:endParaRPr lang="cs-CZ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" name="Picture 3" descr="C:\Users\ucitel\AppData\Local\Microsoft\Windows\Temporary Internet Files\Content.IE5\DE4CGPLA\MC90035319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62431"/>
            <a:ext cx="1816729" cy="15828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6923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548</TotalTime>
  <Words>398</Words>
  <Application>Microsoft Office PowerPoint</Application>
  <PresentationFormat>Předvádění na obrazovce (4:3)</PresentationFormat>
  <Paragraphs>96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Aerodynamika</vt:lpstr>
      <vt:lpstr>Snímek 1</vt:lpstr>
      <vt:lpstr> OBVOD TROJÚHELNÍKU</vt:lpstr>
      <vt:lpstr>Opakování</vt:lpstr>
      <vt:lpstr>Snímek 4</vt:lpstr>
      <vt:lpstr>Obvod trojúhelníku</vt:lpstr>
      <vt:lpstr>Příklady</vt:lpstr>
      <vt:lpstr>Snímek 7</vt:lpstr>
      <vt:lpstr>Snímek 8</vt:lpstr>
      <vt:lpstr>Snímek 9</vt:lpstr>
      <vt:lpstr>Zdroje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ČTVEREC</dc:title>
  <dc:creator>ucitel</dc:creator>
  <cp:lastModifiedBy>Iva9889</cp:lastModifiedBy>
  <cp:revision>56</cp:revision>
  <dcterms:created xsi:type="dcterms:W3CDTF">2012-03-11T11:42:51Z</dcterms:created>
  <dcterms:modified xsi:type="dcterms:W3CDTF">2012-05-04T11:59:05Z</dcterms:modified>
</cp:coreProperties>
</file>