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9" r:id="rId2"/>
    <p:sldId id="256" r:id="rId3"/>
    <p:sldId id="257" r:id="rId4"/>
    <p:sldId id="265" r:id="rId5"/>
    <p:sldId id="258" r:id="rId6"/>
    <p:sldId id="267" r:id="rId7"/>
    <p:sldId id="266" r:id="rId8"/>
    <p:sldId id="259" r:id="rId9"/>
    <p:sldId id="260" r:id="rId10"/>
    <p:sldId id="261" r:id="rId11"/>
    <p:sldId id="264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47D6C-2C9D-40A6-943B-DED03F8719B6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F8195-1BC9-4056-BAB6-90413CE62D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84980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54C07A-B902-48D0-AE20-A8EF41174BE1}" type="datetime1">
              <a:rPr lang="cs-CZ">
                <a:solidFill>
                  <a:prstClr val="black"/>
                </a:solidFill>
              </a:rPr>
              <a:pPr eaLnBrk="1" hangingPunct="1"/>
              <a:t>4.5.2012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92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2984308-B92E-40F3-93C0-5CEDF65649C5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86CCC4-A564-4434-9C79-57AB0B4CA5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zápatí 4"/>
          <p:cNvSpPr>
            <a:spLocks noGrp="1"/>
          </p:cNvSpPr>
          <p:nvPr>
            <p:ph type="ftr" sz="quarter" idx="12"/>
          </p:nvPr>
        </p:nvSpPr>
        <p:spPr bwMode="auto">
          <a:xfrm>
            <a:off x="2339752" y="6106432"/>
            <a:ext cx="4833938" cy="476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dirty="0">
                <a:solidFill>
                  <a:prstClr val="black"/>
                </a:solidFill>
              </a:rPr>
              <a:t>Autorem materiálu a všech jeho částí, není-li uvedeno jinak, je Zuzana Řípová</a:t>
            </a:r>
          </a:p>
        </p:txBody>
      </p:sp>
      <p:pic>
        <p:nvPicPr>
          <p:cNvPr id="409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4692656"/>
            <a:ext cx="4896543" cy="1400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7019925" y="6092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10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b="1">
                <a:solidFill>
                  <a:prstClr val="black"/>
                </a:solidFill>
                <a:latin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2" name="Rectangle 116"/>
          <p:cNvSpPr>
            <a:spLocks noChangeArrowheads="1"/>
          </p:cNvSpPr>
          <p:nvPr/>
        </p:nvSpPr>
        <p:spPr bwMode="auto">
          <a:xfrm>
            <a:off x="322262" y="2911926"/>
            <a:ext cx="8497887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XIX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XIX _ </a:t>
            </a:r>
            <a:r>
              <a:rPr lang="cs-CZ" sz="1200" b="1" dirty="0" smtClean="0"/>
              <a:t>M, DUM 15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Matematika a její aplikace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Matematika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Název: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Obvod obdélníku</a:t>
            </a: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Autor: Zuzana Řípová</a:t>
            </a: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Stručná anotace: Výuková prezentace a pracovní list pro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4.ročník 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Metodické zhodnocení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: Žáci se seznámí se vzorci pro výpočet obvodu obdélníka a aplikují je na zadané příklady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err="1" smtClean="0">
                <a:solidFill>
                  <a:prstClr val="black"/>
                </a:solidFill>
                <a:latin typeface="Arial" charset="0"/>
              </a:rPr>
              <a:t>Odpilotováno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: 28.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3.2012 ve 4.A.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62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251520" y="337764"/>
                <a:ext cx="8397552" cy="1689368"/>
              </a:xfrm>
            </p:spPr>
            <p:txBody>
              <a:bodyPr>
                <a:no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cs-CZ" sz="28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Narýsuj obdélník KLMN, když: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𝐾𝐿</m:t>
                        </m:r>
                      </m:e>
                    </m:d>
                  </m:oMath>
                </a14:m>
                <a:r>
                  <a:rPr lang="cs-CZ" sz="28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 = 50 mm</a:t>
                </a:r>
              </a:p>
              <a:p>
                <a:pPr marL="45720" indent="0">
                  <a:buNone/>
                </a:pPr>
                <a:r>
                  <a:rPr lang="cs-CZ" sz="2800" dirty="0">
                    <a:solidFill>
                      <a:srgbClr val="00B050"/>
                    </a:solidFill>
                    <a:latin typeface="Comic Sans MS" pitchFamily="66" charset="0"/>
                  </a:rPr>
                  <a:t>	</a:t>
                </a:r>
                <a:r>
                  <a:rPr lang="cs-CZ" sz="28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			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𝐿𝑀</m:t>
                        </m:r>
                      </m:e>
                    </m:d>
                  </m:oMath>
                </a14:m>
                <a:r>
                  <a:rPr lang="cs-CZ" sz="28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 = 30 mm.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cs-CZ" sz="28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Vypočítej obvod obdélníku KLMN.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251520" y="337764"/>
                <a:ext cx="8397552" cy="1689368"/>
              </a:xfrm>
              <a:blipFill rotWithShape="1">
                <a:blip r:embed="rId2" cstate="print"/>
                <a:stretch>
                  <a:fillRect l="-1379" t="-10072" b="-86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1200883" y="3573016"/>
            <a:ext cx="180020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72424" y="4941168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K</a:t>
            </a:r>
          </a:p>
        </p:txBody>
      </p:sp>
      <p:sp>
        <p:nvSpPr>
          <p:cNvPr id="6" name="Obdélník 5"/>
          <p:cNvSpPr/>
          <p:nvPr/>
        </p:nvSpPr>
        <p:spPr>
          <a:xfrm>
            <a:off x="2855358" y="4941168"/>
            <a:ext cx="2914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L</a:t>
            </a:r>
          </a:p>
        </p:txBody>
      </p:sp>
      <p:sp>
        <p:nvSpPr>
          <p:cNvPr id="7" name="Obdélník 6"/>
          <p:cNvSpPr/>
          <p:nvPr/>
        </p:nvSpPr>
        <p:spPr>
          <a:xfrm>
            <a:off x="2770284" y="3049796"/>
            <a:ext cx="5020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M</a:t>
            </a:r>
          </a:p>
        </p:txBody>
      </p:sp>
      <p:sp>
        <p:nvSpPr>
          <p:cNvPr id="8" name="Obdélník 7"/>
          <p:cNvSpPr/>
          <p:nvPr/>
        </p:nvSpPr>
        <p:spPr>
          <a:xfrm>
            <a:off x="899314" y="3049796"/>
            <a:ext cx="471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N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Obdélník 8"/>
              <p:cNvSpPr/>
              <p:nvPr/>
            </p:nvSpPr>
            <p:spPr>
              <a:xfrm>
                <a:off x="3563888" y="3573016"/>
                <a:ext cx="5580112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" indent="0">
                  <a:buNone/>
                </a:pP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50 + 30 + 50 + 30 = 160 cm</a:t>
                </a:r>
              </a:p>
              <a:p>
                <a:pPr marL="45720" indent="0">
                  <a:buNone/>
                </a:pPr>
                <a:r>
                  <a:rPr lang="cs-CZ" sz="2800" dirty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2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50 + </a:t>
                </a:r>
                <a:r>
                  <a:rPr lang="cs-CZ" sz="2800" dirty="0">
                    <a:latin typeface="Comic Sans MS" pitchFamily="66" charset="0"/>
                  </a:rPr>
                  <a:t>2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>
                    <a:latin typeface="Comic Sans MS" pitchFamily="66" charset="0"/>
                  </a:rPr>
                  <a:t> </a:t>
                </a:r>
                <a:r>
                  <a:rPr lang="cs-CZ" sz="2800" dirty="0" smtClean="0">
                    <a:latin typeface="Comic Sans MS" pitchFamily="66" charset="0"/>
                  </a:rPr>
                  <a:t>30 = 160 cm</a:t>
                </a:r>
              </a:p>
              <a:p>
                <a:pPr marL="45720" indent="0">
                  <a:buNone/>
                </a:pPr>
                <a:r>
                  <a:rPr lang="cs-CZ" sz="2800" dirty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</a:t>
                </a:r>
                <a:r>
                  <a:rPr lang="cs-CZ" sz="2800" dirty="0">
                    <a:latin typeface="Comic Sans MS" pitchFamily="66" charset="0"/>
                  </a:rPr>
                  <a:t>2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(50 + 30) = 160 cm</a:t>
                </a:r>
                <a:endParaRPr lang="cs-CZ" sz="28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3573016"/>
                <a:ext cx="5580112" cy="138499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421" t="-4405" b="-114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0073877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ucitel\AppData\Local\Microsoft\Windows\Temporary Internet Files\Content.IE5\DE4CGPLA\MP90020117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33" y="2066474"/>
            <a:ext cx="1606977" cy="24044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9505056" cy="1224136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Obrázek má rozměry 60 cm a 35 cm.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Postačí k jeho orámování lišta, která je 2 m dlouhá?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Obdélník 3"/>
              <p:cNvSpPr/>
              <p:nvPr/>
            </p:nvSpPr>
            <p:spPr>
              <a:xfrm>
                <a:off x="3376886" y="2276872"/>
                <a:ext cx="5261377" cy="2246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60 + 35 + 60 + </a:t>
                </a:r>
                <a:r>
                  <a:rPr lang="cs-CZ" sz="2800" dirty="0">
                    <a:latin typeface="Comic Sans MS" pitchFamily="66" charset="0"/>
                  </a:rPr>
                  <a:t>3</a:t>
                </a:r>
                <a:r>
                  <a:rPr lang="cs-CZ" sz="2800" dirty="0" smtClean="0">
                    <a:latin typeface="Comic Sans MS" pitchFamily="66" charset="0"/>
                  </a:rPr>
                  <a:t>5 = 190 cm</a:t>
                </a:r>
              </a:p>
              <a:p>
                <a:endParaRPr lang="cs-CZ" sz="2800" dirty="0" smtClean="0">
                  <a:latin typeface="Comic Sans MS" pitchFamily="66" charset="0"/>
                </a:endParaRPr>
              </a:p>
              <a:p>
                <a:r>
                  <a:rPr lang="cs-CZ" sz="2800" dirty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 </a:t>
                </a:r>
                <a:r>
                  <a:rPr lang="cs-CZ" sz="2800" dirty="0" smtClean="0">
                    <a:latin typeface="Comic Sans MS" pitchFamily="66" charset="0"/>
                  </a:rPr>
                  <a:t>= 2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60 + </a:t>
                </a:r>
                <a:r>
                  <a:rPr lang="cs-CZ" sz="2800" dirty="0">
                    <a:latin typeface="Comic Sans MS" pitchFamily="66" charset="0"/>
                  </a:rPr>
                  <a:t>2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35 = 190 cm</a:t>
                </a:r>
              </a:p>
              <a:p>
                <a:endParaRPr lang="cs-CZ" sz="2800" dirty="0" smtClean="0">
                  <a:latin typeface="Comic Sans MS" pitchFamily="66" charset="0"/>
                </a:endParaRPr>
              </a:p>
              <a:p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</a:t>
                </a:r>
                <a:r>
                  <a:rPr lang="cs-CZ" sz="2800" dirty="0">
                    <a:latin typeface="Comic Sans MS" pitchFamily="66" charset="0"/>
                  </a:rPr>
                  <a:t>2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>
                    <a:latin typeface="Comic Sans MS" pitchFamily="66" charset="0"/>
                  </a:rPr>
                  <a:t> </a:t>
                </a:r>
                <a:r>
                  <a:rPr lang="cs-CZ" sz="2800" dirty="0" smtClean="0">
                    <a:latin typeface="Comic Sans MS" pitchFamily="66" charset="0"/>
                  </a:rPr>
                  <a:t>(60 + 35) = 190 cm</a:t>
                </a:r>
                <a:endParaRPr lang="cs-CZ" sz="28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886" y="2276872"/>
                <a:ext cx="5261377" cy="224676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2433" t="-2717" r="-1275" b="-67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délník 4"/>
          <p:cNvSpPr/>
          <p:nvPr/>
        </p:nvSpPr>
        <p:spPr>
          <a:xfrm>
            <a:off x="539552" y="494116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Na orámování obrazu bude 2 m lišta stačit, protože obvod obdélníkového obrazu je o = 190 cm.</a:t>
            </a:r>
            <a:endParaRPr lang="cs-CZ" sz="28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3075" name="Picture 3" descr="C:\Users\ucitel\AppData\Local\Microsoft\Windows\Temporary Internet Files\Content.IE5\S7687CZ2\MC90010445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65" y="1916832"/>
            <a:ext cx="1893511" cy="25540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6923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255207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Zdroje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cs-CZ" b="1" dirty="0" smtClean="0">
                <a:solidFill>
                  <a:srgbClr val="00B050"/>
                </a:solidFill>
                <a:latin typeface="Comic Sans MS" pitchFamily="66" charset="0"/>
              </a:rPr>
              <a:t>Obrázky: </a:t>
            </a:r>
          </a:p>
          <a:p>
            <a:pPr marL="45720" indent="0">
              <a:buNone/>
            </a:pPr>
            <a:r>
              <a:rPr lang="cs-CZ" dirty="0" smtClean="0">
                <a:solidFill>
                  <a:schemeClr val="tx1"/>
                </a:solidFill>
                <a:latin typeface="Comic Sans MS" pitchFamily="66" charset="0"/>
              </a:rPr>
              <a:t>Microsoft Office - Klipart</a:t>
            </a:r>
            <a:endParaRPr lang="cs-CZ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28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340768"/>
            <a:ext cx="8111455" cy="1793167"/>
          </a:xfrm>
        </p:spPr>
        <p:txBody>
          <a:bodyPr/>
          <a:lstStyle/>
          <a:p>
            <a:pPr marL="18288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OBVOD OBDÉLNÍKU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3" name="Picture 2" descr="C:\Users\ucitel\AppData\Local\Microsoft\Windows\Temporary Internet Files\Content.IE5\DE4CGPLA\MP90043946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8324"/>
            <a:ext cx="3214488" cy="40085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/>
          <p:cNvSpPr/>
          <p:nvPr/>
        </p:nvSpPr>
        <p:spPr>
          <a:xfrm>
            <a:off x="3851920" y="3356992"/>
            <a:ext cx="864096" cy="4320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709330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Opakování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79918" y="1061395"/>
            <a:ext cx="8208911" cy="395196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Obdélník má ___ strany.	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Obdélník má ___ vrcholy.</a:t>
            </a:r>
          </a:p>
          <a:p>
            <a:pPr marL="45720" indent="0">
              <a:buNone/>
            </a:pPr>
            <a:endParaRPr lang="cs-CZ" sz="28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45720" indent="0">
              <a:buNone/>
            </a:pPr>
            <a:r>
              <a:rPr lang="cs-CZ" sz="3200" b="1" dirty="0" smtClean="0">
                <a:solidFill>
                  <a:srgbClr val="00B050"/>
                </a:solidFill>
                <a:latin typeface="Comic Sans MS" pitchFamily="66" charset="0"/>
              </a:rPr>
              <a:t>Vyberte, který z výroků je pravdivý: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Obdélník má všechny strany stejné.</a:t>
            </a:r>
          </a:p>
          <a:p>
            <a:pPr lvl="1">
              <a:buFont typeface="Arial" pitchFamily="34" charset="0"/>
              <a:buChar char="•"/>
            </a:pPr>
            <a:endParaRPr lang="cs-CZ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Obdélník má každou stranu jinou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5436096" y="1067667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0" name="Obdélník 9"/>
          <p:cNvSpPr/>
          <p:nvPr/>
        </p:nvSpPr>
        <p:spPr>
          <a:xfrm>
            <a:off x="5436096" y="1645008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4" name="Obdélník 3"/>
          <p:cNvSpPr/>
          <p:nvPr/>
        </p:nvSpPr>
        <p:spPr>
          <a:xfrm>
            <a:off x="1130084" y="4509121"/>
            <a:ext cx="77623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cs-CZ" sz="2800" dirty="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69503" y="5013358"/>
            <a:ext cx="81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lvl="1" indent="-18288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Arial" pitchFamily="34" charset="0"/>
              <a:buChar char="•"/>
            </a:pPr>
            <a:r>
              <a:rPr lang="cs-CZ" sz="2800" dirty="0">
                <a:latin typeface="Comic Sans MS" pitchFamily="66" charset="0"/>
              </a:rPr>
              <a:t>Obdélník má dvě strany a, </a:t>
            </a:r>
            <a:r>
              <a:rPr lang="cs-CZ" sz="2800" dirty="0" smtClean="0">
                <a:latin typeface="Comic Sans MS" pitchFamily="66" charset="0"/>
              </a:rPr>
              <a:t>které </a:t>
            </a:r>
            <a:r>
              <a:rPr lang="cs-CZ" sz="2800" dirty="0">
                <a:latin typeface="Comic Sans MS" pitchFamily="66" charset="0"/>
              </a:rPr>
              <a:t>jsou stejné a dvě strany b, které jsou stejné.</a:t>
            </a:r>
          </a:p>
        </p:txBody>
      </p:sp>
    </p:spTree>
    <p:extLst>
      <p:ext uri="{BB962C8B-B14F-4D97-AF65-F5344CB8AC3E}">
        <p14:creationId xmlns="" xmlns:p14="http://schemas.microsoft.com/office/powerpoint/2010/main" val="28619178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60924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Najdi všechny obdélníky:</a:t>
            </a:r>
          </a:p>
          <a:p>
            <a:pPr marL="45720" indent="0">
              <a:buNone/>
            </a:pPr>
            <a:endParaRPr lang="cs-CZ" dirty="0"/>
          </a:p>
        </p:txBody>
      </p:sp>
      <p:pic>
        <p:nvPicPr>
          <p:cNvPr id="2054" name="Picture 6" descr="C:\Users\ucitel\AppData\Local\Microsoft\Windows\Temporary Internet Files\Content.IE5\AM1I8PN9\MC90043532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818" y="3475348"/>
            <a:ext cx="1841500" cy="920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ucitel\AppData\Local\Microsoft\Windows\Temporary Internet Files\Content.IE5\S7687CZ2\MP90040369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27" y="1481471"/>
            <a:ext cx="1968236" cy="24608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81471"/>
            <a:ext cx="181927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346427" y="4431559"/>
            <a:ext cx="1369589" cy="869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4716016" y="4431559"/>
            <a:ext cx="1368152" cy="86964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5" name="Vývojový diagram: postup 4"/>
          <p:cNvSpPr/>
          <p:nvPr/>
        </p:nvSpPr>
        <p:spPr>
          <a:xfrm>
            <a:off x="3346427" y="5295994"/>
            <a:ext cx="914400" cy="1368152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260827" y="5301208"/>
            <a:ext cx="1823341" cy="604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4260827" y="5905471"/>
            <a:ext cx="1823341" cy="7586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 descr="C:\Users\ucitel\AppData\Local\Microsoft\Windows\Temporary Internet Files\Content.IE5\K0O7W0UI\MC90032620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67775"/>
            <a:ext cx="2593949" cy="23986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2239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Obvod obdélníku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1397291"/>
            <a:ext cx="9144000" cy="547260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Obvod obdélníku je součet délek všech jeho stran.</a:t>
            </a:r>
          </a:p>
          <a:p>
            <a:pPr>
              <a:buFont typeface="Arial" pitchFamily="34" charset="0"/>
              <a:buChar char="•"/>
            </a:pP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Obvod obdélníku značíme písmenem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o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Obvod obdélníku můžeme vypočítat trojím způsobem:   </a:t>
            </a:r>
          </a:p>
          <a:p>
            <a:pPr>
              <a:buFont typeface="Arial" pitchFamily="34" charset="0"/>
              <a:buChar char="•"/>
            </a:pP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  <a:p>
            <a:pPr marL="45720" indent="0">
              <a:buNone/>
            </a:pP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40080" lvl="2" indent="0">
              <a:buNone/>
            </a:pPr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			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marL="640080" lvl="2" indent="0">
              <a:buNone/>
            </a:pPr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	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98080" y="2441855"/>
            <a:ext cx="2664296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5" name="Šipka doprava 4"/>
          <p:cNvSpPr/>
          <p:nvPr/>
        </p:nvSpPr>
        <p:spPr>
          <a:xfrm>
            <a:off x="3707904" y="3477875"/>
            <a:ext cx="5760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nahoru 5"/>
          <p:cNvSpPr/>
          <p:nvPr/>
        </p:nvSpPr>
        <p:spPr>
          <a:xfrm>
            <a:off x="5436096" y="2581823"/>
            <a:ext cx="360040" cy="6120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leva 6"/>
          <p:cNvSpPr/>
          <p:nvPr/>
        </p:nvSpPr>
        <p:spPr>
          <a:xfrm>
            <a:off x="3707904" y="1916832"/>
            <a:ext cx="504056" cy="4126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8" name="Šipka dolů 7"/>
          <p:cNvSpPr/>
          <p:nvPr/>
        </p:nvSpPr>
        <p:spPr>
          <a:xfrm>
            <a:off x="2051720" y="2625923"/>
            <a:ext cx="386332" cy="5679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704852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-108520" y="613385"/>
                <a:ext cx="9252520" cy="6237312"/>
              </a:xfrm>
            </p:spPr>
            <p:txBody>
              <a:bodyPr>
                <a:normAutofit/>
              </a:bodyPr>
              <a:lstStyle/>
              <a:p>
                <a:pPr marL="1062990" lvl="3" indent="-514350">
                  <a:buClr>
                    <a:srgbClr val="C00000"/>
                  </a:buClr>
                  <a:buSzPct val="100000"/>
                  <a:buFont typeface="+mj-lt"/>
                  <a:buAutoNum type="arabicParenR"/>
                </a:pP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sečteme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délky všech čtyř stran</a:t>
                </a:r>
              </a:p>
              <a:p>
                <a:pPr marL="45720" lvl="2" indent="0">
                  <a:buNone/>
                </a:pPr>
                <a:r>
                  <a:rPr lang="cs-CZ" sz="2800" dirty="0">
                    <a:latin typeface="Comic Sans MS" pitchFamily="66" charset="0"/>
                  </a:rPr>
                  <a:t>   </a:t>
                </a:r>
                <a:r>
                  <a:rPr lang="cs-CZ" sz="2800" dirty="0" smtClean="0">
                    <a:latin typeface="Comic Sans MS" pitchFamily="66" charset="0"/>
                  </a:rPr>
                  <a:t>         		</a:t>
                </a: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= a + b + a + </a:t>
                </a: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b </a:t>
                </a:r>
              </a:p>
              <a:p>
                <a:pPr marL="1069848" lvl="4" indent="-457200">
                  <a:buSzPct val="100000"/>
                  <a:buFont typeface="+mj-lt"/>
                  <a:buAutoNum type="arabicParenR" startAt="2"/>
                </a:pP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vynásobíme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dvěma délky sousedních stran a součiny sečteme</a:t>
                </a:r>
              </a:p>
              <a:p>
                <a:pPr marL="640080" lvl="2" indent="0">
                  <a:buNone/>
                </a:pP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		</a:t>
                </a: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	</a:t>
                </a: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= 2</a:t>
                </a:r>
                <a14:m>
                  <m:oMath xmlns:m="http://schemas.openxmlformats.org/officeDocument/2006/math">
                    <m:r>
                      <a:rPr lang="cs-CZ" sz="280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 a + 2 </a:t>
                </a:r>
                <a14:m>
                  <m:oMath xmlns:m="http://schemas.openxmlformats.org/officeDocument/2006/math">
                    <m:r>
                      <a:rPr lang="cs-CZ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b</a:t>
                </a:r>
              </a:p>
              <a:p>
                <a:pPr marL="1154430" lvl="2" indent="-514350">
                  <a:buSzPct val="100000"/>
                  <a:buFont typeface="+mj-lt"/>
                  <a:buAutoNum type="arabicParenR" startAt="3"/>
                </a:pP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sečteme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délky sousedních </a:t>
                </a: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stran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a součet vynásobíme dvěma</a:t>
                </a:r>
              </a:p>
              <a:p>
                <a:pPr marL="640080" lvl="2" indent="0">
                  <a:buNone/>
                </a:pP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		</a:t>
                </a: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	</a:t>
                </a: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= 2 </a:t>
                </a:r>
                <a14:m>
                  <m:oMath xmlns:m="http://schemas.openxmlformats.org/officeDocument/2006/math">
                    <m:r>
                      <a:rPr lang="cs-CZ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 (a + b)</a:t>
                </a:r>
              </a:p>
              <a:p>
                <a:pPr marL="640080" lvl="2" indent="0">
                  <a:buNone/>
                </a:pPr>
                <a:r>
                  <a:rPr lang="cs-CZ" sz="2800" dirty="0">
                    <a:solidFill>
                      <a:schemeClr val="tx1"/>
                    </a:solidFill>
                    <a:latin typeface="Comic Sans MS" pitchFamily="66" charset="0"/>
                  </a:rPr>
                  <a:t>	  </a:t>
                </a:r>
              </a:p>
              <a:p>
                <a:endParaRPr lang="cs-CZ" sz="28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-108520" y="613385"/>
                <a:ext cx="9252520" cy="6237312"/>
              </a:xfrm>
              <a:blipFill rotWithShape="1">
                <a:blip r:embed="rId2" cstate="print"/>
                <a:stretch>
                  <a:fillRect t="-21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69465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950632" y="836712"/>
            <a:ext cx="20882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833724" y="983877"/>
            <a:ext cx="26185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>
              <a:latin typeface="Comic Sans MS" pitchFamily="66" charset="0"/>
            </a:endParaRPr>
          </a:p>
          <a:p>
            <a:r>
              <a:rPr lang="cs-CZ" sz="2800" dirty="0" smtClean="0">
                <a:latin typeface="Comic Sans MS" pitchFamily="66" charset="0"/>
              </a:rPr>
              <a:t>o = </a:t>
            </a:r>
            <a:r>
              <a:rPr lang="cs-CZ" sz="2800" dirty="0" err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cs-CZ" sz="2800" dirty="0" err="1" smtClean="0">
                <a:latin typeface="Comic Sans MS" pitchFamily="66" charset="0"/>
              </a:rPr>
              <a:t>+</a:t>
            </a:r>
            <a:r>
              <a:rPr lang="cs-CZ" sz="2800" dirty="0" err="1" smtClean="0">
                <a:solidFill>
                  <a:srgbClr val="00B050"/>
                </a:solidFill>
                <a:latin typeface="Comic Sans MS" pitchFamily="66" charset="0"/>
              </a:rPr>
              <a:t>b</a:t>
            </a:r>
            <a:r>
              <a:rPr lang="cs-CZ" sz="2800" dirty="0" err="1" smtClean="0">
                <a:latin typeface="Comic Sans MS" pitchFamily="66" charset="0"/>
              </a:rPr>
              <a:t>+</a:t>
            </a:r>
            <a:r>
              <a:rPr lang="cs-CZ" sz="2800" dirty="0" err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cs-CZ" sz="2800" dirty="0" err="1" smtClean="0">
                <a:latin typeface="Comic Sans MS" pitchFamily="66" charset="0"/>
              </a:rPr>
              <a:t>+</a:t>
            </a:r>
            <a:r>
              <a:rPr lang="cs-CZ" sz="2800" dirty="0" err="1" smtClean="0">
                <a:solidFill>
                  <a:srgbClr val="00B050"/>
                </a:solidFill>
                <a:latin typeface="Comic Sans MS" pitchFamily="66" charset="0"/>
              </a:rPr>
              <a:t>b</a:t>
            </a:r>
            <a:endParaRPr lang="cs-CZ" sz="28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806060" y="398514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7" name="Obdélník 6"/>
          <p:cNvSpPr/>
          <p:nvPr/>
        </p:nvSpPr>
        <p:spPr>
          <a:xfrm>
            <a:off x="3038864" y="1269339"/>
            <a:ext cx="397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Obdélník 7"/>
          <p:cNvSpPr/>
          <p:nvPr/>
        </p:nvSpPr>
        <p:spPr>
          <a:xfrm>
            <a:off x="1806060" y="2132856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520064" y="1269340"/>
            <a:ext cx="397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46282" y="5229200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Používáme také názvu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délka, šířka, výška, 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např. délka a šířka zahrady, šířka a výška dveří, apod</a:t>
            </a:r>
            <a:r>
              <a:rPr lang="cs-CZ" sz="2800" dirty="0">
                <a:solidFill>
                  <a:srgbClr val="00B050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rgbClr val="00B05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932040" y="2394466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 = 2 .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latin typeface="Comic Sans MS" pitchFamily="66" charset="0"/>
              </a:rPr>
              <a:t> + 2 . </a:t>
            </a:r>
            <a:r>
              <a:rPr lang="cs-CZ" sz="2800" dirty="0" smtClean="0">
                <a:solidFill>
                  <a:srgbClr val="00B050"/>
                </a:solidFill>
                <a:latin typeface="Comic Sans MS" pitchFamily="66" charset="0"/>
              </a:rPr>
              <a:t>b</a:t>
            </a:r>
            <a:endParaRPr lang="cs-CZ" sz="28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932040" y="3509975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 = 2.( </a:t>
            </a:r>
            <a:r>
              <a:rPr lang="cs-CZ" sz="2800" dirty="0" err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cs-CZ" sz="2800" dirty="0" err="1" smtClean="0">
                <a:latin typeface="Comic Sans MS" pitchFamily="66" charset="0"/>
              </a:rPr>
              <a:t>+</a:t>
            </a:r>
            <a:r>
              <a:rPr lang="cs-CZ" sz="2800" dirty="0" err="1" smtClean="0">
                <a:solidFill>
                  <a:srgbClr val="00B050"/>
                </a:solidFill>
                <a:latin typeface="Comic Sans MS" pitchFamily="66" charset="0"/>
              </a:rPr>
              <a:t>b</a:t>
            </a:r>
            <a:r>
              <a:rPr lang="cs-CZ" sz="2800" dirty="0" smtClean="0">
                <a:latin typeface="Comic Sans MS" pitchFamily="66" charset="0"/>
              </a:rPr>
              <a:t>)</a:t>
            </a:r>
            <a:endParaRPr lang="cs-CZ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287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  <a:latin typeface="Comic Sans MS" pitchFamily="66" charset="0"/>
              </a:rPr>
              <a:t>Příklady</a:t>
            </a:r>
            <a:endParaRPr lang="cs-CZ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7818143" cy="1512168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Maminka šije ubrus tvaru obdélníku.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Potřebuje zjistit, kolik krajky musí koupit na olemování ubrusu – musí zjistit obvod ubrusu.</a:t>
            </a:r>
          </a:p>
        </p:txBody>
      </p:sp>
      <p:sp>
        <p:nvSpPr>
          <p:cNvPr id="5" name="Obdélník 4"/>
          <p:cNvSpPr/>
          <p:nvPr/>
        </p:nvSpPr>
        <p:spPr>
          <a:xfrm>
            <a:off x="120716" y="4399435"/>
            <a:ext cx="55782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1. možnost: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800" dirty="0" smtClean="0">
                <a:latin typeface="Comic Sans MS" pitchFamily="66" charset="0"/>
              </a:rPr>
              <a:t> =     +     +     +     =    </a:t>
            </a:r>
          </a:p>
        </p:txBody>
      </p:sp>
      <p:sp>
        <p:nvSpPr>
          <p:cNvPr id="6" name="Obdélník 5"/>
          <p:cNvSpPr/>
          <p:nvPr/>
        </p:nvSpPr>
        <p:spPr>
          <a:xfrm>
            <a:off x="1715290" y="2531463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90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451474" y="3163606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50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98142" y="3845394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90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76852" y="3160068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5</a:t>
            </a:r>
            <a:r>
              <a:rPr lang="cs-CZ" sz="2800" dirty="0" smtClean="0">
                <a:latin typeface="Comic Sans MS" pitchFamily="66" charset="0"/>
              </a:rPr>
              <a:t>0 cm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597903" y="4399435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90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337510" y="4399435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5</a:t>
            </a:r>
            <a:r>
              <a:rPr lang="cs-CZ" sz="2800" dirty="0" smtClean="0">
                <a:latin typeface="Comic Sans MS" pitchFamily="66" charset="0"/>
              </a:rPr>
              <a:t>0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3946998" y="4399435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90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4670103" y="4413763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50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5508104" y="4413763"/>
            <a:ext cx="14141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280 cm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Obdélník 14"/>
              <p:cNvSpPr/>
              <p:nvPr/>
            </p:nvSpPr>
            <p:spPr>
              <a:xfrm>
                <a:off x="104286" y="5085184"/>
                <a:ext cx="66672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800" dirty="0" smtClean="0">
                    <a:latin typeface="Comic Sans MS" pitchFamily="66" charset="0"/>
                  </a:rPr>
                  <a:t>2. možnost: </a:t>
                </a: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2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</a:t>
                </a:r>
                <a:r>
                  <a:rPr lang="cs-CZ" sz="2800" dirty="0">
                    <a:latin typeface="Comic Sans MS" pitchFamily="66" charset="0"/>
                  </a:rPr>
                  <a:t>90 + 2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>
                    <a:latin typeface="Comic Sans MS" pitchFamily="66" charset="0"/>
                  </a:rPr>
                  <a:t> </a:t>
                </a:r>
                <a:r>
                  <a:rPr lang="cs-CZ" sz="2800" dirty="0" smtClean="0">
                    <a:latin typeface="Comic Sans MS" pitchFamily="66" charset="0"/>
                  </a:rPr>
                  <a:t>50 = 280 cm</a:t>
                </a:r>
                <a:endParaRPr lang="cs-CZ" sz="28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86" y="5085184"/>
                <a:ext cx="6667210" cy="523220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1828" t="-11628" r="-914" b="-313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délník 16"/>
          <p:cNvSpPr/>
          <p:nvPr/>
        </p:nvSpPr>
        <p:spPr>
          <a:xfrm>
            <a:off x="1371410" y="2962350"/>
            <a:ext cx="2071680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Slunce 17"/>
          <p:cNvSpPr/>
          <p:nvPr/>
        </p:nvSpPr>
        <p:spPr>
          <a:xfrm>
            <a:off x="1610652" y="3394398"/>
            <a:ext cx="288032" cy="288032"/>
          </a:xfrm>
          <a:prstGeom prst="sun">
            <a:avLst/>
          </a:prstGeom>
          <a:solidFill>
            <a:schemeClr val="accent6">
              <a:lumMod val="75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Slunce 19"/>
          <p:cNvSpPr/>
          <p:nvPr/>
        </p:nvSpPr>
        <p:spPr>
          <a:xfrm>
            <a:off x="1510111" y="3034223"/>
            <a:ext cx="288032" cy="288032"/>
          </a:xfrm>
          <a:prstGeom prst="sun">
            <a:avLst/>
          </a:prstGeom>
          <a:solidFill>
            <a:schemeClr val="accent6">
              <a:lumMod val="75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Slunce 20"/>
          <p:cNvSpPr/>
          <p:nvPr/>
        </p:nvSpPr>
        <p:spPr>
          <a:xfrm>
            <a:off x="1964242" y="3112642"/>
            <a:ext cx="288032" cy="288032"/>
          </a:xfrm>
          <a:prstGeom prst="sun">
            <a:avLst/>
          </a:prstGeom>
          <a:solidFill>
            <a:schemeClr val="accent6">
              <a:lumMod val="75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Slunce 21"/>
          <p:cNvSpPr/>
          <p:nvPr/>
        </p:nvSpPr>
        <p:spPr>
          <a:xfrm>
            <a:off x="2290881" y="3400674"/>
            <a:ext cx="288032" cy="288032"/>
          </a:xfrm>
          <a:prstGeom prst="sun">
            <a:avLst/>
          </a:prstGeom>
          <a:solidFill>
            <a:schemeClr val="accent6">
              <a:lumMod val="75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Slunce 22"/>
          <p:cNvSpPr/>
          <p:nvPr/>
        </p:nvSpPr>
        <p:spPr>
          <a:xfrm>
            <a:off x="2557074" y="3091018"/>
            <a:ext cx="288032" cy="288032"/>
          </a:xfrm>
          <a:prstGeom prst="sun">
            <a:avLst/>
          </a:prstGeom>
          <a:solidFill>
            <a:schemeClr val="accent6">
              <a:lumMod val="75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Slunce 23"/>
          <p:cNvSpPr/>
          <p:nvPr/>
        </p:nvSpPr>
        <p:spPr>
          <a:xfrm>
            <a:off x="2955586" y="3303595"/>
            <a:ext cx="288032" cy="288032"/>
          </a:xfrm>
          <a:prstGeom prst="sun">
            <a:avLst/>
          </a:prstGeom>
          <a:solidFill>
            <a:schemeClr val="accent6">
              <a:lumMod val="75000"/>
            </a:schemeClr>
          </a:solidFill>
          <a:scene3d>
            <a:camera prst="perspectiveRelaxedModerately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9" name="Obdélník 18"/>
              <p:cNvSpPr/>
              <p:nvPr/>
            </p:nvSpPr>
            <p:spPr>
              <a:xfrm>
                <a:off x="119905" y="5700502"/>
                <a:ext cx="646523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800" dirty="0" smtClean="0">
                    <a:latin typeface="Comic Sans MS" pitchFamily="66" charset="0"/>
                  </a:rPr>
                  <a:t>3. možnost: </a:t>
                </a:r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2 </a:t>
                </a:r>
                <a14:m>
                  <m:oMath xmlns:m="http://schemas.openxmlformats.org/officeDocument/2006/math">
                    <m:r>
                      <a:rPr lang="cs-CZ" sz="280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(90 + 50) = 280 cm</a:t>
                </a:r>
                <a:endParaRPr lang="cs-CZ" sz="28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9" name="Obdélník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05" y="5700502"/>
                <a:ext cx="6465231" cy="52322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981" t="-11628" r="-943" b="-313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2800549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44762" y="620688"/>
            <a:ext cx="8566542" cy="1728192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Zahrada, která má tvar obdélníku, má délku 50 m a šířku 20 m.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Kolik metrů pletiva bude potřeba k jejímu oplocení? </a:t>
            </a:r>
          </a:p>
          <a:p>
            <a:pPr marL="45720" indent="0">
              <a:buNone/>
            </a:pPr>
            <a:endParaRPr lang="cs-CZ" dirty="0" smtClean="0">
              <a:latin typeface="Comic Sans MS" pitchFamily="66" charset="0"/>
            </a:endParaRPr>
          </a:p>
        </p:txBody>
      </p:sp>
      <p:pic>
        <p:nvPicPr>
          <p:cNvPr id="2051" name="Picture 3" descr="C:\Users\ucitel\AppData\Local\Microsoft\Windows\Temporary Internet Files\Content.IE5\DE4CGPLA\MP90014503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2664296" cy="17584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874901" y="4658072"/>
            <a:ext cx="1728192" cy="86409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5" name="Obdélník 4"/>
          <p:cNvSpPr/>
          <p:nvPr/>
        </p:nvSpPr>
        <p:spPr>
          <a:xfrm>
            <a:off x="-68038" y="4905454"/>
            <a:ext cx="1010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20 </a:t>
            </a:r>
            <a:r>
              <a:rPr lang="cs-CZ" sz="2800" dirty="0" smtClean="0">
                <a:latin typeface="Comic Sans MS" pitchFamily="66" charset="0"/>
              </a:rPr>
              <a:t>m</a:t>
            </a:r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2609671" y="4905454"/>
            <a:ext cx="1010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20 m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1327632" y="4140548"/>
            <a:ext cx="1117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50 m 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1327632" y="5498548"/>
            <a:ext cx="1117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50 m </a:t>
            </a:r>
            <a:endParaRPr lang="cs-CZ" sz="28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Obdélník 8"/>
              <p:cNvSpPr/>
              <p:nvPr/>
            </p:nvSpPr>
            <p:spPr>
              <a:xfrm>
                <a:off x="3635605" y="2535600"/>
                <a:ext cx="5077031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50 + 20 + 50 + 20 = 140 m</a:t>
                </a:r>
              </a:p>
              <a:p>
                <a:r>
                  <a:rPr lang="cs-CZ" sz="2800" dirty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2 </a:t>
                </a:r>
                <a14:m>
                  <m:oMath xmlns:m="http://schemas.openxmlformats.org/officeDocument/2006/math">
                    <m:r>
                      <a:rPr lang="cs-CZ" sz="280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50 + </a:t>
                </a:r>
                <a:r>
                  <a:rPr lang="cs-CZ" sz="2800" dirty="0">
                    <a:latin typeface="Comic Sans MS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20  = 140 m</a:t>
                </a:r>
              </a:p>
              <a:p>
                <a:r>
                  <a:rPr lang="cs-CZ" sz="28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o</a:t>
                </a:r>
                <a:r>
                  <a:rPr lang="cs-CZ" sz="2800" dirty="0" smtClean="0">
                    <a:latin typeface="Comic Sans MS" pitchFamily="66" charset="0"/>
                  </a:rPr>
                  <a:t> = </a:t>
                </a:r>
                <a:r>
                  <a:rPr lang="cs-CZ" sz="2800" dirty="0">
                    <a:latin typeface="Comic Sans MS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sz="2800" dirty="0" smtClean="0">
                    <a:latin typeface="Comic Sans MS" pitchFamily="66" charset="0"/>
                  </a:rPr>
                  <a:t> (50 + 20) = 140 m</a:t>
                </a:r>
                <a:endParaRPr lang="cs-CZ" sz="28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605" y="2535600"/>
                <a:ext cx="5077031" cy="138499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2401" t="-4405" r="-1441" b="-114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112324" y="6092978"/>
            <a:ext cx="9660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Na oplocení zahrady bude potřeba 140 m pletiva.</a:t>
            </a:r>
          </a:p>
        </p:txBody>
      </p:sp>
    </p:spTree>
    <p:extLst>
      <p:ext uri="{BB962C8B-B14F-4D97-AF65-F5344CB8AC3E}">
        <p14:creationId xmlns="" xmlns:p14="http://schemas.microsoft.com/office/powerpoint/2010/main" val="2131726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770</TotalTime>
  <Words>367</Words>
  <Application>Microsoft Office PowerPoint</Application>
  <PresentationFormat>Předvádění na obrazovce (4:3)</PresentationFormat>
  <Paragraphs>96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Aerodynamika</vt:lpstr>
      <vt:lpstr>Snímek 1</vt:lpstr>
      <vt:lpstr> OBVOD OBDÉLNÍKU</vt:lpstr>
      <vt:lpstr>Opakování</vt:lpstr>
      <vt:lpstr>Snímek 4</vt:lpstr>
      <vt:lpstr>Obvod obdélníku</vt:lpstr>
      <vt:lpstr>Snímek 6</vt:lpstr>
      <vt:lpstr>Snímek 7</vt:lpstr>
      <vt:lpstr>Příklady</vt:lpstr>
      <vt:lpstr>Snímek 9</vt:lpstr>
      <vt:lpstr>Snímek 10</vt:lpstr>
      <vt:lpstr>Snímek 11</vt:lpstr>
      <vt:lpstr>Zdroje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ČTVEREC</dc:title>
  <dc:creator>ucitel</dc:creator>
  <cp:lastModifiedBy>Iva9889</cp:lastModifiedBy>
  <cp:revision>79</cp:revision>
  <dcterms:created xsi:type="dcterms:W3CDTF">2012-03-11T11:42:51Z</dcterms:created>
  <dcterms:modified xsi:type="dcterms:W3CDTF">2012-05-04T12:10:39Z</dcterms:modified>
</cp:coreProperties>
</file>