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3" r:id="rId10"/>
    <p:sldId id="264" r:id="rId11"/>
    <p:sldId id="270" r:id="rId12"/>
    <p:sldId id="265" r:id="rId13"/>
    <p:sldId id="266" r:id="rId14"/>
    <p:sldId id="267" r:id="rId15"/>
    <p:sldId id="271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7F9B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480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264C8A-1AC8-403F-9911-0D95B9974E27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BEE601-035B-4192-A60D-B3AE9D38A7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030569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CEB87-3FE3-40AA-B9FB-745C87EF43E8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881D-7493-4CE1-8C2B-B9C3688880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16EED-49CC-4283-8EBA-9B9759E34E3A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881D-7493-4CE1-8C2B-B9C3688880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E7869-EE15-429B-B94B-93ED5293273F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881D-7493-4CE1-8C2B-B9C3688880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71E0-ADFC-40A9-996F-B8B02F884635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881D-7493-4CE1-8C2B-B9C3688880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AE249-A711-45F9-9AC5-9865FE4B8E1E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881D-7493-4CE1-8C2B-B9C3688880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D5B58-8F91-41F5-B5AE-49505A14F568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881D-7493-4CE1-8C2B-B9C3688880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3B27-4DBB-4CB0-A288-6370B9425EDB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881D-7493-4CE1-8C2B-B9C3688880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7B0F-C41A-47B3-812B-2B79676B8A92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881D-7493-4CE1-8C2B-B9C3688880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0321-93A6-469D-9CB2-188A0E53D4BB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881D-7493-4CE1-8C2B-B9C3688880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91E22-8EFC-45B5-A225-3EDFAE092744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881D-7493-4CE1-8C2B-B9C3688880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A8D7-1340-4D2C-BF8E-0B0145247791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2881D-7493-4CE1-8C2B-B9C3688880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9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C5B4F-75AD-4165-B38B-7A6C1873A832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2881D-7493-4CE1-8C2B-B9C36888802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tnews.cz/obrazky/galerie06/200603022232_04-Degas.jp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eladielka.sk/stranka_data/moduly/sortiment_1/dielo/2762/v_jozef_kaminsky_bratislava_1241279002.jpg" TargetMode="External"/><Relationship Id="rId2" Type="http://schemas.openxmlformats.org/officeDocument/2006/relationships/hyperlink" Target="http://www.artnews.cz/obrazky/galerie06/200603022232_04-Degas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s.wikipedia.org/wiki/Tu%C5%BEka" TargetMode="External"/><Relationship Id="rId4" Type="http://schemas.openxmlformats.org/officeDocument/2006/relationships/hyperlink" Target="http://www.iprodeti.cz/fotky14113/fotos/_vyrn_2487redispero3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Tu%C5%BEk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eladielka.sk/stranka_data/moduly/sortiment_1/dielo/2762/v_jozef_kaminsky_bratislava_1241279002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prodeti.cz/fotky14113/fotos/_vyrn_2487redispero3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5"/>
          <p:cNvSpPr>
            <a:spLocks noGrp="1"/>
          </p:cNvSpPr>
          <p:nvPr>
            <p:ph type="ftr" sz="quarter" idx="12"/>
          </p:nvPr>
        </p:nvSpPr>
        <p:spPr>
          <a:xfrm>
            <a:off x="1728478" y="6165304"/>
            <a:ext cx="5688632" cy="559346"/>
          </a:xfrm>
        </p:spPr>
        <p:txBody>
          <a:bodyPr/>
          <a:lstStyle/>
          <a:p>
            <a:r>
              <a:rPr lang="cs-CZ" dirty="0"/>
              <a:t>Autorem materiálu a všech jeho částí, není-li uvedeno jinak, je Mgr. Jitka Rybářová</a:t>
            </a:r>
          </a:p>
        </p:txBody>
      </p:sp>
      <p:pic>
        <p:nvPicPr>
          <p:cNvPr id="5" name="Picture 63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6100" y="263525"/>
            <a:ext cx="658813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4"/>
          <p:cNvSpPr>
            <a:spLocks noChangeArrowheads="1"/>
          </p:cNvSpPr>
          <p:nvPr/>
        </p:nvSpPr>
        <p:spPr bwMode="auto">
          <a:xfrm>
            <a:off x="1116013" y="1125538"/>
            <a:ext cx="69135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cs-CZ" sz="1400" b="1">
                <a:latin typeface="Arial" charset="0"/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7" name="Group 27"/>
          <p:cNvGraphicFramePr>
            <a:graphicFrameLocks noGrp="1"/>
          </p:cNvGraphicFramePr>
          <p:nvPr/>
        </p:nvGraphicFramePr>
        <p:xfrm>
          <a:off x="1116013" y="1703388"/>
          <a:ext cx="6837362" cy="1097280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8" name="Obrázek 1" descr="logolinkII_bar.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04193" y="4632672"/>
            <a:ext cx="5762625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116"/>
          <p:cNvSpPr>
            <a:spLocks noChangeArrowheads="1"/>
          </p:cNvSpPr>
          <p:nvPr/>
        </p:nvSpPr>
        <p:spPr bwMode="auto">
          <a:xfrm>
            <a:off x="395536" y="2830721"/>
            <a:ext cx="8497639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cs-CZ" sz="1200" b="1" dirty="0" smtClean="0"/>
              <a:t>Sada č. XXI</a:t>
            </a:r>
            <a:endParaRPr lang="cs-CZ" sz="1200" dirty="0" smtClean="0"/>
          </a:p>
          <a:p>
            <a:pPr algn="ctr"/>
            <a:r>
              <a:rPr lang="cs-CZ" sz="1200" b="1" dirty="0" smtClean="0"/>
              <a:t>Identifikátor sady: VY_32_INOVACE_Sada XXI _ </a:t>
            </a:r>
            <a:r>
              <a:rPr lang="cs-CZ" sz="1200" b="1" dirty="0" smtClean="0"/>
              <a:t>VV, DUM 14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oblast: Umění a kultura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</a:t>
            </a:r>
            <a:r>
              <a:rPr lang="cs-CZ" sz="1200" b="1" dirty="0" smtClean="0"/>
              <a:t>obor: Výtvarná výchova</a:t>
            </a:r>
            <a:r>
              <a:rPr lang="cs-CZ" sz="1200" b="1" dirty="0" smtClean="0">
                <a:latin typeface="Arial" charset="0"/>
              </a:rPr>
              <a:t> </a:t>
            </a:r>
          </a:p>
          <a:p>
            <a:r>
              <a:rPr lang="cs-CZ" sz="1200" b="1" dirty="0" smtClean="0">
                <a:latin typeface="Arial" charset="0"/>
              </a:rPr>
              <a:t> </a:t>
            </a:r>
            <a:r>
              <a:rPr lang="cs-CZ" sz="1200" b="1" dirty="0" smtClean="0">
                <a:latin typeface="Arial" charset="0"/>
              </a:rPr>
              <a:t>Název: Základní kreslící </a:t>
            </a:r>
            <a:r>
              <a:rPr lang="cs-CZ" sz="1200" b="1" dirty="0" smtClean="0">
                <a:latin typeface="Arial" charset="0"/>
              </a:rPr>
              <a:t>techniky</a:t>
            </a:r>
          </a:p>
          <a:p>
            <a:r>
              <a:rPr lang="cs-CZ" sz="1200" b="1" dirty="0" smtClean="0">
                <a:latin typeface="Arial" charset="0"/>
              </a:rPr>
              <a:t>  Autor: Mgr. Jitka Rybářová</a:t>
            </a:r>
            <a:endParaRPr lang="cs-CZ" sz="1200" b="1" dirty="0" smtClean="0">
              <a:latin typeface="Arial" charset="0"/>
            </a:endParaRPr>
          </a:p>
          <a:p>
            <a:r>
              <a:rPr lang="cs-CZ" sz="1200" b="1" dirty="0">
                <a:latin typeface="Arial" charset="0"/>
              </a:rPr>
              <a:t> </a:t>
            </a:r>
            <a:r>
              <a:rPr lang="cs-CZ" sz="1200" b="1" dirty="0" smtClean="0">
                <a:latin typeface="Arial" charset="0"/>
              </a:rPr>
              <a:t> Anotace: Stručný přehled kreslících technik, jejich přednosti, nevýhody a použití</a:t>
            </a:r>
          </a:p>
          <a:p>
            <a:r>
              <a:rPr lang="cs-CZ" sz="1200" b="1" dirty="0" smtClean="0">
                <a:latin typeface="Arial" charset="0"/>
              </a:rPr>
              <a:t>  Metodické zhodnocení : Pilotáž provedena 24.1.2012 ve 4.D. Žáci se seznámili s některými jim méně známými </a:t>
            </a:r>
          </a:p>
          <a:p>
            <a:r>
              <a:rPr lang="cs-CZ" sz="1200" b="1" dirty="0">
                <a:latin typeface="Arial" charset="0"/>
              </a:rPr>
              <a:t> </a:t>
            </a:r>
            <a:r>
              <a:rPr lang="cs-CZ" sz="1200" b="1" dirty="0" smtClean="0">
                <a:latin typeface="Arial" charset="0"/>
              </a:rPr>
              <a:t>                                          technikami a  poté si vyzkoušeli kresbu suchými pastely. </a:t>
            </a:r>
            <a:endParaRPr lang="cs-CZ" sz="1200" b="1" dirty="0">
              <a:latin typeface="Arial" charset="0"/>
            </a:endParaRPr>
          </a:p>
          <a:p>
            <a:endParaRPr lang="cs-CZ" sz="1200" b="1" dirty="0">
              <a:latin typeface="Arial" charset="0"/>
            </a:endParaRPr>
          </a:p>
          <a:p>
            <a:endParaRPr lang="cs-CZ" sz="1200" b="1" dirty="0"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5780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cs-CZ" b="1" dirty="0"/>
              <a:t>Kresba suchým pastelem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dirty="0"/>
              <a:t>Tato technika je nejvíce oblíbená u dětí. </a:t>
            </a:r>
            <a:endParaRPr lang="cs-CZ" dirty="0" smtClean="0"/>
          </a:p>
          <a:p>
            <a:pPr algn="ctr">
              <a:buNone/>
            </a:pPr>
            <a:r>
              <a:rPr lang="cs-CZ" dirty="0" smtClean="0"/>
              <a:t>Pastely </a:t>
            </a:r>
            <a:r>
              <a:rPr lang="cs-CZ" dirty="0"/>
              <a:t>se sami o sobě dosti </a:t>
            </a:r>
            <a:r>
              <a:rPr lang="cs-CZ" b="1" dirty="0"/>
              <a:t>rozmazávají </a:t>
            </a:r>
            <a:r>
              <a:rPr lang="cs-CZ" dirty="0"/>
              <a:t>a když jim ještě pomůžete prsty, může vzniknout zajímavý efekt či dojem. </a:t>
            </a: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691680" y="6492875"/>
            <a:ext cx="5544616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cs-CZ" dirty="0" smtClean="0"/>
              <a:t>Suché pastely se užívají zejména při zobrazování věcí, jež mají působit </a:t>
            </a:r>
            <a:r>
              <a:rPr lang="cs-CZ" b="1" dirty="0" smtClean="0"/>
              <a:t>lehce, nadýchaně</a:t>
            </a:r>
            <a:r>
              <a:rPr lang="cs-CZ" dirty="0" smtClean="0"/>
              <a:t>. </a:t>
            </a:r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/>
              <a:t>Suché pastely užíval například </a:t>
            </a:r>
            <a:r>
              <a:rPr lang="cs-CZ" dirty="0" err="1" smtClean="0"/>
              <a:t>Degas</a:t>
            </a:r>
            <a:r>
              <a:rPr lang="cs-CZ" dirty="0" smtClean="0"/>
              <a:t> při kresbě baletek.</a:t>
            </a:r>
          </a:p>
          <a:p>
            <a:pPr algn="ctr">
              <a:buNone/>
            </a:pPr>
            <a:r>
              <a:rPr lang="cs-CZ" dirty="0" smtClean="0"/>
              <a:t>(</a:t>
            </a:r>
            <a:r>
              <a:rPr lang="cs-CZ" sz="2400" dirty="0" smtClean="0">
                <a:hlinkClick r:id="rId2"/>
              </a:rPr>
              <a:t>http://www.</a:t>
            </a:r>
            <a:r>
              <a:rPr lang="cs-CZ" sz="2400" dirty="0" err="1" smtClean="0">
                <a:hlinkClick r:id="rId2"/>
              </a:rPr>
              <a:t>artnews.cz</a:t>
            </a:r>
            <a:r>
              <a:rPr lang="cs-CZ" sz="2400" dirty="0" smtClean="0">
                <a:hlinkClick r:id="rId2"/>
              </a:rPr>
              <a:t>/</a:t>
            </a:r>
            <a:r>
              <a:rPr lang="cs-CZ" sz="2400" dirty="0" err="1" smtClean="0">
                <a:hlinkClick r:id="rId2"/>
              </a:rPr>
              <a:t>obrazky</a:t>
            </a:r>
            <a:r>
              <a:rPr lang="cs-CZ" sz="2400" dirty="0" smtClean="0">
                <a:hlinkClick r:id="rId2"/>
              </a:rPr>
              <a:t>/galerie06/200603022232_04-</a:t>
            </a:r>
            <a:r>
              <a:rPr lang="cs-CZ" sz="2400" dirty="0" err="1" smtClean="0">
                <a:hlinkClick r:id="rId2"/>
              </a:rPr>
              <a:t>Degas.jpg</a:t>
            </a:r>
            <a:r>
              <a:rPr lang="cs-CZ" dirty="0" smtClean="0"/>
              <a:t>)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763688" y="6093296"/>
            <a:ext cx="5400600" cy="365125"/>
          </a:xfrm>
        </p:spPr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algn="ctr">
              <a:buNone/>
            </a:pPr>
            <a:r>
              <a:rPr lang="cs-CZ" dirty="0" smtClean="0"/>
              <a:t>Pomocí pastelů můžete kreslit jak </a:t>
            </a:r>
            <a:r>
              <a:rPr lang="cs-CZ" b="1" dirty="0" smtClean="0"/>
              <a:t>linky </a:t>
            </a:r>
            <a:r>
              <a:rPr lang="cs-CZ" dirty="0" smtClean="0"/>
              <a:t>tak </a:t>
            </a:r>
            <a:r>
              <a:rPr lang="cs-CZ" b="1" dirty="0" smtClean="0"/>
              <a:t>plochy</a:t>
            </a:r>
            <a:r>
              <a:rPr lang="cs-CZ" dirty="0" smtClean="0"/>
              <a:t>, které lze ještě rozmazávat či dotvářet prsty. </a:t>
            </a:r>
          </a:p>
          <a:p>
            <a:pPr algn="ctr">
              <a:buNone/>
            </a:pPr>
            <a:r>
              <a:rPr lang="cs-CZ" dirty="0" smtClean="0"/>
              <a:t>V případě chyby </a:t>
            </a:r>
            <a:r>
              <a:rPr lang="cs-CZ" b="1" dirty="0" smtClean="0"/>
              <a:t>lze</a:t>
            </a:r>
            <a:r>
              <a:rPr lang="cs-CZ" dirty="0" smtClean="0"/>
              <a:t> pomocí hadru </a:t>
            </a:r>
            <a:r>
              <a:rPr lang="cs-CZ" b="1" dirty="0" smtClean="0"/>
              <a:t>sprášit</a:t>
            </a:r>
            <a:r>
              <a:rPr lang="cs-CZ" dirty="0" smtClean="0"/>
              <a:t>, nemusíte ani gumovat. </a:t>
            </a:r>
          </a:p>
          <a:p>
            <a:pPr algn="ctr">
              <a:buNone/>
            </a:pPr>
            <a:r>
              <a:rPr lang="cs-CZ" dirty="0" smtClean="0"/>
              <a:t>Nevýhodou je možná  těžce dosažitelná přesnost a špinění. </a:t>
            </a:r>
          </a:p>
          <a:p>
            <a:pPr algn="ctr">
              <a:buNone/>
            </a:pPr>
            <a:r>
              <a:rPr lang="cs-CZ" dirty="0" smtClean="0"/>
              <a:t>Po dokončení kresby je nutno přestříkat sprejem proti dalšímu nežádoucímu špinění (</a:t>
            </a:r>
            <a:r>
              <a:rPr lang="cs-CZ" b="1" dirty="0" smtClean="0"/>
              <a:t>Fixativ</a:t>
            </a:r>
            <a:r>
              <a:rPr lang="cs-CZ" dirty="0" smtClean="0"/>
              <a:t>).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619672" y="6165304"/>
            <a:ext cx="5400600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cs-CZ" b="1" dirty="0"/>
              <a:t>Kresba mastným pastelem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/>
          <a:lstStyle/>
          <a:p>
            <a:pPr algn="ctr">
              <a:buNone/>
            </a:pPr>
            <a:r>
              <a:rPr lang="cs-CZ" dirty="0" smtClean="0"/>
              <a:t>neboli </a:t>
            </a:r>
            <a:r>
              <a:rPr lang="cs-CZ" dirty="0"/>
              <a:t>kresba </a:t>
            </a:r>
            <a:r>
              <a:rPr lang="cs-CZ" dirty="0" smtClean="0"/>
              <a:t>giocondami</a:t>
            </a:r>
          </a:p>
          <a:p>
            <a:pPr algn="ctr">
              <a:buNone/>
            </a:pPr>
            <a:r>
              <a:rPr lang="cs-CZ" dirty="0" smtClean="0"/>
              <a:t>Výhodou </a:t>
            </a:r>
            <a:r>
              <a:rPr lang="cs-CZ" dirty="0"/>
              <a:t>této techniky je oproti suchým pastelům, že se </a:t>
            </a:r>
            <a:r>
              <a:rPr lang="cs-CZ" b="1" dirty="0"/>
              <a:t>nerozmazává</a:t>
            </a:r>
            <a:r>
              <a:rPr lang="cs-CZ" dirty="0"/>
              <a:t>, ale nevýhodou </a:t>
            </a:r>
            <a:r>
              <a:rPr lang="cs-CZ" dirty="0" smtClean="0"/>
              <a:t>je obtížné vytváření přechodů mezi barevnými plochami i při mísení </a:t>
            </a:r>
            <a:r>
              <a:rPr lang="cs-CZ" dirty="0"/>
              <a:t>barev. </a:t>
            </a:r>
            <a:endParaRPr lang="cs-CZ" dirty="0" smtClean="0"/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/>
              <a:t>Velmi </a:t>
            </a:r>
            <a:r>
              <a:rPr lang="cs-CZ" b="1" dirty="0"/>
              <a:t>špatně se gumuje</a:t>
            </a:r>
            <a:r>
              <a:rPr lang="cs-CZ" dirty="0"/>
              <a:t>. </a:t>
            </a:r>
            <a:endParaRPr lang="cs-CZ" dirty="0" smtClean="0"/>
          </a:p>
          <a:p>
            <a:pPr algn="ctr">
              <a:buNone/>
            </a:pPr>
            <a:r>
              <a:rPr lang="cs-CZ" dirty="0" smtClean="0"/>
              <a:t>Tato </a:t>
            </a:r>
            <a:r>
              <a:rPr lang="cs-CZ" dirty="0"/>
              <a:t>technika není příliš častá.  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619672" y="5949280"/>
            <a:ext cx="5544616" cy="628179"/>
          </a:xfrm>
        </p:spPr>
        <p:txBody>
          <a:bodyPr/>
          <a:lstStyle/>
          <a:p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cs-CZ" b="1" dirty="0"/>
              <a:t>Kresba uhlem, rudkou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8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cs-CZ" dirty="0"/>
              <a:t>Jde o techniky velmi </a:t>
            </a:r>
            <a:r>
              <a:rPr lang="cs-CZ" b="1" dirty="0"/>
              <a:t>podobné pastelům</a:t>
            </a:r>
            <a:r>
              <a:rPr lang="cs-CZ" dirty="0"/>
              <a:t>. </a:t>
            </a:r>
            <a:endParaRPr lang="cs-CZ" dirty="0" smtClean="0"/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b="1" dirty="0"/>
              <a:t>U</a:t>
            </a:r>
            <a:r>
              <a:rPr lang="cs-CZ" b="1" dirty="0" smtClean="0"/>
              <a:t>hel </a:t>
            </a:r>
            <a:r>
              <a:rPr lang="cs-CZ" dirty="0"/>
              <a:t>má suchou konzistenci, ale ne moc tenký hrot. Dá se dobře sprášit, ale špiní a maže se</a:t>
            </a:r>
            <a:r>
              <a:rPr lang="cs-CZ" dirty="0" smtClean="0"/>
              <a:t>.</a:t>
            </a:r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/>
              <a:t> </a:t>
            </a:r>
            <a:r>
              <a:rPr lang="cs-CZ" b="1" dirty="0"/>
              <a:t>Rudka</a:t>
            </a:r>
            <a:r>
              <a:rPr lang="cs-CZ" dirty="0"/>
              <a:t> je blíže k mastnému pastelu. Hrot se </a:t>
            </a:r>
            <a:r>
              <a:rPr lang="cs-CZ" dirty="0" smtClean="0"/>
              <a:t>dá ořezat </a:t>
            </a:r>
            <a:r>
              <a:rPr lang="cs-CZ" dirty="0"/>
              <a:t>do špičky. Hůře se </a:t>
            </a:r>
            <a:r>
              <a:rPr lang="cs-CZ" dirty="0" smtClean="0"/>
              <a:t>gumuje, ale </a:t>
            </a:r>
            <a:r>
              <a:rPr lang="cs-CZ" dirty="0"/>
              <a:t>jde </a:t>
            </a:r>
            <a:r>
              <a:rPr lang="cs-CZ" dirty="0" smtClean="0"/>
              <a:t>s</a:t>
            </a:r>
            <a:r>
              <a:rPr lang="cs-CZ" dirty="0"/>
              <a:t> ním vystihnout více detailů a nešpiní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691680" y="6093296"/>
            <a:ext cx="5832648" cy="628179"/>
          </a:xfrm>
        </p:spPr>
        <p:txBody>
          <a:bodyPr/>
          <a:lstStyle/>
          <a:p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 smtClean="0"/>
              <a:t>Zdroje</a:t>
            </a:r>
            <a:r>
              <a:rPr lang="cs-CZ" sz="1400" b="1" dirty="0" smtClean="0"/>
              <a:t>:</a:t>
            </a:r>
            <a:r>
              <a:rPr lang="cs-CZ" sz="1400" dirty="0" smtClean="0"/>
              <a:t>[cit. </a:t>
            </a:r>
            <a:r>
              <a:rPr lang="cs-CZ" sz="1400" smtClean="0"/>
              <a:t>2012-01-14</a:t>
            </a:r>
            <a:r>
              <a:rPr lang="cs-CZ" sz="1400" dirty="0" smtClean="0"/>
              <a:t>]. </a:t>
            </a:r>
            <a:endParaRPr lang="cs-CZ" sz="1400" b="1" dirty="0" smtClean="0"/>
          </a:p>
          <a:p>
            <a:pPr>
              <a:buNone/>
            </a:pPr>
            <a:r>
              <a:rPr lang="cs-CZ" sz="2400" dirty="0" smtClean="0">
                <a:hlinkClick r:id="rId2"/>
              </a:rPr>
              <a:t>http://www.artnews.cz/obrazky/galerie06/200603022232_04-Degas.jpg</a:t>
            </a:r>
            <a:endParaRPr lang="cs-CZ" sz="2400" dirty="0" smtClean="0"/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r>
              <a:rPr lang="cs-CZ" sz="2400" dirty="0" smtClean="0">
                <a:hlinkClick r:id="rId3"/>
              </a:rPr>
              <a:t>http://www.dieladielka.sk/stranka_data/moduly/sortiment_1/dielo/2762/v_jozef_kaminsky_bratislava_1241279002.jpg</a:t>
            </a:r>
            <a:endParaRPr lang="cs-CZ" sz="2400" dirty="0" smtClean="0"/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r>
              <a:rPr lang="cs-CZ" sz="2400" dirty="0" smtClean="0">
                <a:hlinkClick r:id="rId4"/>
              </a:rPr>
              <a:t>http://www.iprodeti.cz/fotky14113/fotos/_vyrn_2487redispero3.jpg</a:t>
            </a:r>
            <a:endParaRPr lang="cs-CZ" sz="2400" dirty="0" smtClean="0"/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r>
              <a:rPr lang="cs-CZ" sz="2400" dirty="0" smtClean="0">
                <a:hlinkClick r:id="rId5"/>
              </a:rPr>
              <a:t>http://cs.wikipedia.org/wiki/Tu%C5%BEka</a:t>
            </a:r>
            <a:endParaRPr lang="cs-CZ" sz="2400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472608" cy="365125"/>
          </a:xfrm>
        </p:spPr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cs-CZ" sz="5400" b="1" dirty="0"/>
              <a:t>Základní kreslící techniky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547664" y="6462355"/>
            <a:ext cx="5904656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  <p:sp>
        <p:nvSpPr>
          <p:cNvPr id="5" name="Rovnoramenný trojúhelník 4"/>
          <p:cNvSpPr/>
          <p:nvPr/>
        </p:nvSpPr>
        <p:spPr>
          <a:xfrm rot="16200000">
            <a:off x="1115616" y="2708920"/>
            <a:ext cx="720080" cy="864096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1907704" y="2780928"/>
            <a:ext cx="576064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Rovnoramenný trojúhelník 7"/>
          <p:cNvSpPr/>
          <p:nvPr/>
        </p:nvSpPr>
        <p:spPr>
          <a:xfrm rot="16200000">
            <a:off x="1043608" y="2852936"/>
            <a:ext cx="432047" cy="57606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cs-CZ" dirty="0"/>
              <a:t>Existuje mnoho způsobů jak přenést realitu či vaše představy na papír</a:t>
            </a:r>
            <a:r>
              <a:rPr lang="cs-CZ" dirty="0" smtClean="0"/>
              <a:t>.</a:t>
            </a:r>
          </a:p>
          <a:p>
            <a:pPr algn="ctr">
              <a:buNone/>
            </a:pPr>
            <a:endParaRPr lang="cs-CZ" dirty="0"/>
          </a:p>
          <a:p>
            <a:pPr algn="ctr">
              <a:buNone/>
            </a:pPr>
            <a:r>
              <a:rPr lang="cs-CZ" dirty="0"/>
              <a:t>Stále přibývají nové a nové. Některé se dají kombinovat či dále rozvíjet</a:t>
            </a:r>
            <a:r>
              <a:rPr lang="cs-CZ" dirty="0" smtClean="0"/>
              <a:t>.</a:t>
            </a:r>
          </a:p>
          <a:p>
            <a:pPr algn="ctr">
              <a:buNone/>
            </a:pPr>
            <a:endParaRPr lang="cs-CZ" dirty="0"/>
          </a:p>
          <a:p>
            <a:pPr algn="ctr">
              <a:buNone/>
            </a:pPr>
            <a:r>
              <a:rPr lang="cs-CZ" dirty="0"/>
              <a:t>Představíme si některé z nich a popíšeme jejich vlastnosti.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619672" y="6462355"/>
            <a:ext cx="5472608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84982"/>
          </a:xfrm>
        </p:spPr>
        <p:txBody>
          <a:bodyPr/>
          <a:lstStyle/>
          <a:p>
            <a:pPr algn="l"/>
            <a:r>
              <a:rPr lang="cs-CZ" b="1" dirty="0"/>
              <a:t>Kresba tužkou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dirty="0"/>
              <a:t>Pomocí této techniky můžeme dosáhnout o co </a:t>
            </a:r>
            <a:r>
              <a:rPr lang="cs-CZ" b="1" dirty="0"/>
              <a:t>nejdetailnější </a:t>
            </a:r>
            <a:r>
              <a:rPr lang="cs-CZ" dirty="0"/>
              <a:t>kresby. Díky </a:t>
            </a:r>
            <a:r>
              <a:rPr lang="cs-CZ" b="1" dirty="0"/>
              <a:t>přítlakům </a:t>
            </a:r>
            <a:r>
              <a:rPr lang="cs-CZ" dirty="0"/>
              <a:t>tužky můžeme korigovat </a:t>
            </a:r>
            <a:r>
              <a:rPr lang="cs-CZ" b="1" dirty="0"/>
              <a:t>intenzitu barvy</a:t>
            </a:r>
            <a:r>
              <a:rPr lang="cs-CZ" dirty="0"/>
              <a:t> a díky </a:t>
            </a:r>
            <a:r>
              <a:rPr lang="cs-CZ" b="1" dirty="0"/>
              <a:t>náklon</a:t>
            </a:r>
            <a:r>
              <a:rPr lang="cs-CZ" dirty="0"/>
              <a:t>u i </a:t>
            </a:r>
            <a:r>
              <a:rPr lang="cs-CZ" b="1" dirty="0"/>
              <a:t>sílu linky</a:t>
            </a:r>
            <a:r>
              <a:rPr lang="cs-CZ" dirty="0"/>
              <a:t>. Tužka nám umožňuje </a:t>
            </a:r>
            <a:r>
              <a:rPr lang="cs-CZ" b="1" dirty="0"/>
              <a:t>stínovat</a:t>
            </a:r>
            <a:r>
              <a:rPr lang="cs-CZ" dirty="0"/>
              <a:t> větší plošky či stíny, ale pokud kreslíme na větší formát, chce tyto plošky eliminovat nejen z důvodů časových. 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472608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Obrázky\Zahrada 26.2.2011\had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052736"/>
            <a:ext cx="3216800" cy="4525963"/>
          </a:xfrm>
          <a:prstGeom prst="rect">
            <a:avLst/>
          </a:prstGeom>
          <a:noFill/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07904" y="1052736"/>
            <a:ext cx="4978896" cy="507342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dirty="0" smtClean="0"/>
              <a:t> Kresba tužkou se využívá i při </a:t>
            </a:r>
            <a:r>
              <a:rPr lang="cs-CZ" b="1" dirty="0" smtClean="0"/>
              <a:t>kresbě studií zvířat, strojů, domů </a:t>
            </a:r>
            <a:r>
              <a:rPr lang="cs-CZ" dirty="0" smtClean="0"/>
              <a:t>atd. </a:t>
            </a:r>
          </a:p>
          <a:p>
            <a:pPr algn="ctr">
              <a:buNone/>
            </a:pPr>
            <a:r>
              <a:rPr lang="cs-CZ" dirty="0" smtClean="0"/>
              <a:t>Jedinou nevýhodou je její </a:t>
            </a:r>
            <a:r>
              <a:rPr lang="cs-CZ" b="1" dirty="0" smtClean="0"/>
              <a:t>mazavost</a:t>
            </a:r>
            <a:r>
              <a:rPr lang="cs-CZ" dirty="0" smtClean="0"/>
              <a:t>. </a:t>
            </a:r>
          </a:p>
          <a:p>
            <a:pPr algn="ctr">
              <a:buNone/>
            </a:pPr>
            <a:r>
              <a:rPr lang="cs-CZ" dirty="0" smtClean="0"/>
              <a:t>Musíme dávat pozor, abychom si již nakreslené linky nerozmazali zápěstím ruky. 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907704" y="6356350"/>
            <a:ext cx="5688632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412777"/>
            <a:ext cx="8496944" cy="4464496"/>
          </a:xfrm>
        </p:spPr>
        <p:txBody>
          <a:bodyPr/>
          <a:lstStyle/>
          <a:p>
            <a:pPr algn="ctr">
              <a:buNone/>
            </a:pPr>
            <a:r>
              <a:rPr lang="cs-CZ" dirty="0" smtClean="0"/>
              <a:t>Tužka je velmi dostupná technika. </a:t>
            </a:r>
          </a:p>
          <a:p>
            <a:pPr algn="ctr">
              <a:buNone/>
            </a:pPr>
            <a:r>
              <a:rPr lang="cs-CZ" dirty="0" smtClean="0"/>
              <a:t>Cena tužek se pohybuje kolem 10Kč. </a:t>
            </a:r>
          </a:p>
          <a:p>
            <a:pPr algn="ctr">
              <a:buNone/>
            </a:pPr>
            <a:r>
              <a:rPr lang="cs-CZ" dirty="0"/>
              <a:t>M</a:t>
            </a:r>
            <a:r>
              <a:rPr lang="cs-CZ" dirty="0" smtClean="0"/>
              <a:t>ají </a:t>
            </a:r>
            <a:r>
              <a:rPr lang="cs-CZ" b="1" dirty="0" smtClean="0"/>
              <a:t>různé tvrdosti</a:t>
            </a:r>
            <a:r>
              <a:rPr lang="cs-CZ" dirty="0" smtClean="0"/>
              <a:t>. K rýsování se používají spíše tvrdé tužky a ke kresbě měkké.</a:t>
            </a:r>
          </a:p>
          <a:p>
            <a:pPr algn="ctr">
              <a:buNone/>
            </a:pPr>
            <a:r>
              <a:rPr lang="cs-CZ" dirty="0" smtClean="0"/>
              <a:t>(</a:t>
            </a:r>
            <a:r>
              <a:rPr lang="cs-CZ" dirty="0" smtClean="0">
                <a:hlinkClick r:id="rId2"/>
              </a:rPr>
              <a:t>http://cs.wikipedia.org/wiki/Tu%C5%BEka</a:t>
            </a:r>
            <a:r>
              <a:rPr lang="cs-CZ" dirty="0" smtClean="0"/>
              <a:t>)</a:t>
            </a:r>
          </a:p>
          <a:p>
            <a:pPr algn="ctr">
              <a:buNone/>
            </a:pPr>
            <a:r>
              <a:rPr lang="cs-CZ" dirty="0" smtClean="0"/>
              <a:t>Nejznámějším českým výrobcem tužek je</a:t>
            </a:r>
          </a:p>
          <a:p>
            <a:pPr algn="ctr">
              <a:buNone/>
            </a:pPr>
            <a:r>
              <a:rPr lang="cs-CZ" b="1" dirty="0" smtClean="0"/>
              <a:t> </a:t>
            </a:r>
            <a:r>
              <a:rPr lang="cs-CZ" b="1" i="1" dirty="0" err="1" smtClean="0"/>
              <a:t>Koh</a:t>
            </a:r>
            <a:r>
              <a:rPr lang="cs-CZ" b="1" i="1" dirty="0" smtClean="0"/>
              <a:t>-i-</a:t>
            </a:r>
            <a:r>
              <a:rPr lang="cs-CZ" b="1" i="1" dirty="0" err="1" smtClean="0"/>
              <a:t>noor</a:t>
            </a:r>
            <a:r>
              <a:rPr lang="cs-CZ" i="1" dirty="0" smtClean="0"/>
              <a:t>. </a:t>
            </a:r>
            <a:endParaRPr lang="cs-CZ" i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475656" y="6093296"/>
            <a:ext cx="5688632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29816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cs-CZ" b="1" dirty="0" smtClean="0"/>
              <a:t>Kresba perem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dirty="0" smtClean="0"/>
              <a:t>Využívá </a:t>
            </a:r>
            <a:r>
              <a:rPr lang="cs-CZ" dirty="0"/>
              <a:t>se hojně zejména u </a:t>
            </a:r>
            <a:r>
              <a:rPr lang="cs-CZ" b="1" dirty="0"/>
              <a:t>ilustrací</a:t>
            </a:r>
            <a:r>
              <a:rPr lang="cs-CZ" dirty="0"/>
              <a:t>. </a:t>
            </a:r>
            <a:endParaRPr lang="cs-CZ" dirty="0" smtClean="0"/>
          </a:p>
          <a:p>
            <a:pPr algn="ctr">
              <a:buNone/>
            </a:pPr>
            <a:r>
              <a:rPr lang="cs-CZ" dirty="0" smtClean="0"/>
              <a:t>Perem </a:t>
            </a:r>
            <a:r>
              <a:rPr lang="cs-CZ" dirty="0"/>
              <a:t>se kreslí linie či obrysy, které bývají po zaschnutí </a:t>
            </a:r>
            <a:r>
              <a:rPr lang="cs-CZ" b="1" dirty="0"/>
              <a:t>často doplněny barvou </a:t>
            </a:r>
            <a:r>
              <a:rPr lang="cs-CZ" dirty="0"/>
              <a:t>(kolorovány</a:t>
            </a:r>
            <a:r>
              <a:rPr lang="cs-CZ" dirty="0" smtClean="0"/>
              <a:t>).</a:t>
            </a:r>
          </a:p>
          <a:p>
            <a:pPr algn="ctr">
              <a:buNone/>
            </a:pPr>
            <a:r>
              <a:rPr lang="cs-CZ" dirty="0" smtClean="0"/>
              <a:t> </a:t>
            </a:r>
            <a:r>
              <a:rPr lang="cs-CZ" sz="2400" dirty="0" smtClean="0"/>
              <a:t>(</a:t>
            </a:r>
            <a:r>
              <a:rPr lang="cs-CZ" sz="2400" dirty="0" smtClean="0">
                <a:hlinkClick r:id="rId2"/>
              </a:rPr>
              <a:t>http://www.</a:t>
            </a:r>
            <a:r>
              <a:rPr lang="cs-CZ" sz="2400" dirty="0" err="1" smtClean="0">
                <a:hlinkClick r:id="rId2"/>
              </a:rPr>
              <a:t>dieladielka.sk</a:t>
            </a:r>
            <a:r>
              <a:rPr lang="cs-CZ" sz="2400" dirty="0" smtClean="0">
                <a:hlinkClick r:id="rId2"/>
              </a:rPr>
              <a:t>/</a:t>
            </a:r>
            <a:r>
              <a:rPr lang="cs-CZ" sz="2400" dirty="0" err="1" smtClean="0">
                <a:hlinkClick r:id="rId2"/>
              </a:rPr>
              <a:t>stranka</a:t>
            </a:r>
            <a:r>
              <a:rPr lang="cs-CZ" sz="2400" dirty="0" smtClean="0">
                <a:hlinkClick r:id="rId2"/>
              </a:rPr>
              <a:t>_data/moduly/sortiment_1/</a:t>
            </a:r>
            <a:r>
              <a:rPr lang="cs-CZ" sz="2400" dirty="0" err="1" smtClean="0">
                <a:hlinkClick r:id="rId2"/>
              </a:rPr>
              <a:t>dielo</a:t>
            </a:r>
            <a:r>
              <a:rPr lang="cs-CZ" sz="2400" dirty="0" smtClean="0">
                <a:hlinkClick r:id="rId2"/>
              </a:rPr>
              <a:t>/2762/v_</a:t>
            </a:r>
            <a:r>
              <a:rPr lang="cs-CZ" sz="2400" dirty="0" err="1" smtClean="0">
                <a:hlinkClick r:id="rId2"/>
              </a:rPr>
              <a:t>jozef</a:t>
            </a:r>
            <a:r>
              <a:rPr lang="cs-CZ" sz="2400" dirty="0" smtClean="0">
                <a:hlinkClick r:id="rId2"/>
              </a:rPr>
              <a:t>_</a:t>
            </a:r>
            <a:r>
              <a:rPr lang="cs-CZ" sz="2400" dirty="0" err="1" smtClean="0">
                <a:hlinkClick r:id="rId2"/>
              </a:rPr>
              <a:t>kaminsky</a:t>
            </a:r>
            <a:r>
              <a:rPr lang="cs-CZ" sz="2400" dirty="0" smtClean="0">
                <a:hlinkClick r:id="rId2"/>
              </a:rPr>
              <a:t>_</a:t>
            </a:r>
            <a:r>
              <a:rPr lang="cs-CZ" sz="2400" dirty="0" err="1" smtClean="0">
                <a:hlinkClick r:id="rId2"/>
              </a:rPr>
              <a:t>bratislava</a:t>
            </a:r>
            <a:r>
              <a:rPr lang="cs-CZ" sz="2400" dirty="0" smtClean="0">
                <a:hlinkClick r:id="rId2"/>
              </a:rPr>
              <a:t>_1241279002.jpg</a:t>
            </a:r>
            <a:r>
              <a:rPr lang="cs-CZ" dirty="0" smtClean="0"/>
              <a:t>)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547664" y="6356350"/>
            <a:ext cx="5544616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cs-CZ" dirty="0" smtClean="0"/>
              <a:t>Ke kresbě se užívají dva hroty per-</a:t>
            </a:r>
          </a:p>
          <a:p>
            <a:pPr algn="ctr">
              <a:buNone/>
            </a:pPr>
            <a:r>
              <a:rPr lang="cs-CZ" b="1" dirty="0" smtClean="0"/>
              <a:t> tenké pero a </a:t>
            </a:r>
            <a:r>
              <a:rPr lang="cs-CZ" b="1" dirty="0" err="1" smtClean="0"/>
              <a:t>redispero</a:t>
            </a:r>
            <a:r>
              <a:rPr lang="cs-CZ" dirty="0" smtClean="0"/>
              <a:t>. </a:t>
            </a:r>
          </a:p>
          <a:p>
            <a:pPr algn="ctr">
              <a:buNone/>
            </a:pPr>
            <a:r>
              <a:rPr lang="cs-CZ" dirty="0" smtClean="0"/>
              <a:t>(</a:t>
            </a:r>
            <a:r>
              <a:rPr lang="cs-CZ" sz="2000" dirty="0" smtClean="0">
                <a:hlinkClick r:id="rId2"/>
              </a:rPr>
              <a:t>http://www.</a:t>
            </a:r>
            <a:r>
              <a:rPr lang="cs-CZ" sz="2000" dirty="0" err="1" smtClean="0">
                <a:hlinkClick r:id="rId2"/>
              </a:rPr>
              <a:t>iprodeti.cz</a:t>
            </a:r>
            <a:r>
              <a:rPr lang="cs-CZ" sz="2000" dirty="0" smtClean="0">
                <a:hlinkClick r:id="rId2"/>
              </a:rPr>
              <a:t>/fotky14113/</a:t>
            </a:r>
            <a:r>
              <a:rPr lang="cs-CZ" sz="2000" dirty="0" err="1" smtClean="0">
                <a:hlinkClick r:id="rId2"/>
              </a:rPr>
              <a:t>fotos</a:t>
            </a:r>
            <a:r>
              <a:rPr lang="cs-CZ" sz="2000" dirty="0" smtClean="0">
                <a:hlinkClick r:id="rId2"/>
              </a:rPr>
              <a:t>/_</a:t>
            </a:r>
            <a:r>
              <a:rPr lang="cs-CZ" sz="2000" dirty="0" err="1" smtClean="0">
                <a:hlinkClick r:id="rId2"/>
              </a:rPr>
              <a:t>vyrn</a:t>
            </a:r>
            <a:r>
              <a:rPr lang="cs-CZ" sz="2000" dirty="0" smtClean="0">
                <a:hlinkClick r:id="rId2"/>
              </a:rPr>
              <a:t>_2487redispero3.jpg</a:t>
            </a:r>
            <a:r>
              <a:rPr lang="cs-CZ" dirty="0" smtClean="0"/>
              <a:t>)</a:t>
            </a:r>
          </a:p>
          <a:p>
            <a:pPr algn="ctr">
              <a:buNone/>
            </a:pPr>
            <a:r>
              <a:rPr lang="cs-CZ" dirty="0" smtClean="0"/>
              <a:t>Dělí se podle toho, jakou zanechávají stopu. </a:t>
            </a:r>
          </a:p>
          <a:p>
            <a:pPr algn="ctr">
              <a:buNone/>
            </a:pPr>
            <a:r>
              <a:rPr lang="cs-CZ" dirty="0" smtClean="0"/>
              <a:t>Tato technika není také finančně náročná, ale musíte dbát zvýšené opatrnosti z důvodu rozmazání či vylití tuše.</a:t>
            </a:r>
          </a:p>
          <a:p>
            <a:pPr algn="ctr"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691680" y="6370245"/>
            <a:ext cx="5760640" cy="484163"/>
          </a:xfrm>
        </p:spPr>
        <p:txBody>
          <a:bodyPr/>
          <a:lstStyle/>
          <a:p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cs-CZ" b="1" dirty="0" smtClean="0"/>
              <a:t>Kresba akvarely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cs-CZ" dirty="0" smtClean="0"/>
              <a:t>Jsou </a:t>
            </a:r>
            <a:r>
              <a:rPr lang="cs-CZ" dirty="0"/>
              <a:t>vodou rozmývatelné </a:t>
            </a:r>
            <a:r>
              <a:rPr lang="cs-CZ" dirty="0" smtClean="0"/>
              <a:t>barvy, známé také  jako vodovky , nebo rozmývatelné</a:t>
            </a:r>
            <a:r>
              <a:rPr lang="cs-CZ" b="1" dirty="0" smtClean="0"/>
              <a:t> barevné </a:t>
            </a:r>
            <a:r>
              <a:rPr lang="cs-CZ" b="1" dirty="0"/>
              <a:t>pastelky</a:t>
            </a:r>
            <a:r>
              <a:rPr lang="cs-CZ" dirty="0"/>
              <a:t>. </a:t>
            </a:r>
            <a:endParaRPr lang="cs-CZ" dirty="0" smtClean="0"/>
          </a:p>
          <a:p>
            <a:pPr algn="ctr">
              <a:buNone/>
            </a:pPr>
            <a:r>
              <a:rPr lang="cs-CZ" dirty="0" smtClean="0"/>
              <a:t>Používají </a:t>
            </a:r>
            <a:r>
              <a:rPr lang="cs-CZ" dirty="0"/>
              <a:t>se ve většině </a:t>
            </a:r>
            <a:r>
              <a:rPr lang="cs-CZ" dirty="0" smtClean="0"/>
              <a:t>případů ke</a:t>
            </a:r>
            <a:r>
              <a:rPr lang="cs-CZ" dirty="0"/>
              <a:t> </a:t>
            </a:r>
            <a:r>
              <a:rPr lang="cs-CZ" b="1" dirty="0" smtClean="0"/>
              <a:t>kolorování</a:t>
            </a:r>
            <a:r>
              <a:rPr lang="cs-CZ" dirty="0" smtClean="0"/>
              <a:t> </a:t>
            </a:r>
          </a:p>
          <a:p>
            <a:pPr algn="ctr">
              <a:buNone/>
            </a:pPr>
            <a:r>
              <a:rPr lang="cs-CZ" dirty="0" smtClean="0"/>
              <a:t>ať </a:t>
            </a:r>
            <a:r>
              <a:rPr lang="cs-CZ" dirty="0"/>
              <a:t>už kreseb </a:t>
            </a:r>
            <a:r>
              <a:rPr lang="cs-CZ" dirty="0" smtClean="0"/>
              <a:t>tuší</a:t>
            </a:r>
            <a:r>
              <a:rPr lang="cs-CZ" dirty="0"/>
              <a:t>, </a:t>
            </a:r>
            <a:r>
              <a:rPr lang="cs-CZ" dirty="0" smtClean="0"/>
              <a:t>tužkou či grafických </a:t>
            </a:r>
            <a:r>
              <a:rPr lang="cs-CZ" dirty="0"/>
              <a:t>tisků.  </a:t>
            </a:r>
            <a:endParaRPr lang="cs-CZ" dirty="0" smtClean="0"/>
          </a:p>
          <a:p>
            <a:pPr algn="ctr">
              <a:buNone/>
            </a:pPr>
            <a:r>
              <a:rPr lang="cs-CZ" dirty="0" smtClean="0"/>
              <a:t>Tato </a:t>
            </a:r>
            <a:r>
              <a:rPr lang="cs-CZ" dirty="0"/>
              <a:t>technika však vyžaduje speciální papír, který se </a:t>
            </a:r>
            <a:r>
              <a:rPr lang="cs-CZ" dirty="0" smtClean="0"/>
              <a:t>po </a:t>
            </a:r>
            <a:r>
              <a:rPr lang="cs-CZ" dirty="0"/>
              <a:t>navlhčení nezvlní.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907704" y="6093296"/>
            <a:ext cx="5256584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785</Words>
  <Application>Microsoft Office PowerPoint</Application>
  <PresentationFormat>Předvádění na obrazovce (4:3)</PresentationFormat>
  <Paragraphs>95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sady Office</vt:lpstr>
      <vt:lpstr>Snímek 1</vt:lpstr>
      <vt:lpstr>Snímek 2</vt:lpstr>
      <vt:lpstr>Snímek 3</vt:lpstr>
      <vt:lpstr>Kresba tužkou </vt:lpstr>
      <vt:lpstr>Snímek 5</vt:lpstr>
      <vt:lpstr>Snímek 6</vt:lpstr>
      <vt:lpstr>Kresba perem </vt:lpstr>
      <vt:lpstr>Snímek 8</vt:lpstr>
      <vt:lpstr>Kresba akvarely </vt:lpstr>
      <vt:lpstr>Kresba suchým pastelem </vt:lpstr>
      <vt:lpstr>Snímek 11</vt:lpstr>
      <vt:lpstr>Snímek 12</vt:lpstr>
      <vt:lpstr>Kresba mastným pastelem </vt:lpstr>
      <vt:lpstr>Kresba uhlem, rudkou </vt:lpstr>
      <vt:lpstr>Snímek 15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Your User Name</dc:creator>
  <cp:lastModifiedBy>Iva9889</cp:lastModifiedBy>
  <cp:revision>24</cp:revision>
  <dcterms:created xsi:type="dcterms:W3CDTF">2012-04-15T12:22:23Z</dcterms:created>
  <dcterms:modified xsi:type="dcterms:W3CDTF">2012-05-06T19:19:28Z</dcterms:modified>
</cp:coreProperties>
</file>