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56" r:id="rId3"/>
    <p:sldId id="257" r:id="rId4"/>
    <p:sldId id="262" r:id="rId5"/>
    <p:sldId id="266" r:id="rId6"/>
    <p:sldId id="259" r:id="rId7"/>
    <p:sldId id="260" r:id="rId8"/>
    <p:sldId id="265" r:id="rId9"/>
    <p:sldId id="261" r:id="rId10"/>
    <p:sldId id="268" r:id="rId11"/>
    <p:sldId id="263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8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C09A2F-80EF-4D5F-B0EF-A4914ACDF809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F0069-646E-4161-B1A1-686C1B73501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689183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9129-D5A9-441D-A5E5-83B295A43AC4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8D9D-8515-4946-840F-7BC784DC7C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FB7E-CD00-46A3-8B8D-4A8D1AA76E56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8D9D-8515-4946-840F-7BC784DC7C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3A2B-EAE6-4589-A336-7F6760A2CC77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8D9D-8515-4946-840F-7BC784DC7C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D715-3FF3-47C1-821D-E82687E1615D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8D9D-8515-4946-840F-7BC784DC7C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709DC-5CF8-4D9A-BE09-72F81DAEA3D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8D9D-8515-4946-840F-7BC784DC7C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CE2D4-1B98-4F62-B6DB-E24E1B5F9A3E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8D9D-8515-4946-840F-7BC784DC7C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3E19-9B77-4B75-B5E2-3C2802132FE2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8D9D-8515-4946-840F-7BC784DC7C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0425-885E-4438-A40E-BAC6F64729AE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8D9D-8515-4946-840F-7BC784DC7C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52FA-3A35-46DF-85E9-2F8B93FDF777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8D9D-8515-4946-840F-7BC784DC7C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59718-D9A7-4487-8246-3EEBFFE1F41B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8D9D-8515-4946-840F-7BC784DC7C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B91CB-5447-4412-A9B8-050644AEDB4E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8D9D-8515-4946-840F-7BC784DC7C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3F5A6-4233-4E4C-A7BF-58A3214034F3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48D9D-8515-4946-840F-7BC784DC7C2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5"/>
          <p:cNvSpPr>
            <a:spLocks noGrp="1"/>
          </p:cNvSpPr>
          <p:nvPr>
            <p:ph type="ftr" sz="quarter" idx="12"/>
          </p:nvPr>
        </p:nvSpPr>
        <p:spPr>
          <a:xfrm>
            <a:off x="1800225" y="6248400"/>
            <a:ext cx="5940127" cy="476250"/>
          </a:xfrm>
        </p:spPr>
        <p:txBody>
          <a:bodyPr/>
          <a:lstStyle/>
          <a:p>
            <a:pPr algn="ctr"/>
            <a:r>
              <a:rPr lang="cs-CZ" dirty="0"/>
              <a:t>Autorem materiálu a všech jeho částí, není-li uvedeno jinak, je Mgr. Jitka Rybářová</a:t>
            </a:r>
          </a:p>
        </p:txBody>
      </p:sp>
      <p:pic>
        <p:nvPicPr>
          <p:cNvPr id="6" name="Picture 6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100" y="263525"/>
            <a:ext cx="658813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4"/>
          <p:cNvSpPr>
            <a:spLocks noChangeArrowheads="1"/>
          </p:cNvSpPr>
          <p:nvPr/>
        </p:nvSpPr>
        <p:spPr bwMode="auto">
          <a:xfrm>
            <a:off x="1116013" y="1125538"/>
            <a:ext cx="69135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400" b="1">
                <a:latin typeface="Arial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8" name="Group 27"/>
          <p:cNvGraphicFramePr>
            <a:graphicFrameLocks noGrp="1"/>
          </p:cNvGraphicFramePr>
          <p:nvPr/>
        </p:nvGraphicFramePr>
        <p:xfrm>
          <a:off x="1116013" y="1703388"/>
          <a:ext cx="6837362" cy="1097280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charset="0"/>
                          <a:cs typeface="Times New Roman" pitchFamily="16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charset="0"/>
                        <a:cs typeface="Times New Roman" pitchFamily="1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charset="0"/>
                          <a:cs typeface="Times New Roman" pitchFamily="16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charset="0"/>
                        <a:cs typeface="Times New Roman" pitchFamily="16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charset="0"/>
                          <a:cs typeface="Times New Roman" pitchFamily="16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charset="0"/>
                        <a:cs typeface="Times New Roman" pitchFamily="1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charset="0"/>
                          <a:cs typeface="Times New Roman" pitchFamily="16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charset="0"/>
                        <a:cs typeface="Times New Roman" pitchFamily="16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charset="0"/>
                          <a:cs typeface="Times New Roman" pitchFamily="16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charset="0"/>
                        <a:cs typeface="Times New Roman" pitchFamily="1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charset="0"/>
                          <a:cs typeface="Times New Roman" pitchFamily="16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charset="0"/>
                        <a:cs typeface="Times New Roman" pitchFamily="16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charset="0"/>
                          <a:cs typeface="Times New Roman" pitchFamily="16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charset="0"/>
                        <a:cs typeface="Times New Roman" pitchFamily="1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charset="0"/>
                          <a:cs typeface="Times New Roman" pitchFamily="16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charset="0"/>
                        <a:cs typeface="Times New Roman" pitchFamily="16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" name="Obrázek 1" descr="logolinkII_bar.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751278"/>
            <a:ext cx="576262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116"/>
          <p:cNvSpPr>
            <a:spLocks noChangeArrowheads="1"/>
          </p:cNvSpPr>
          <p:nvPr/>
        </p:nvSpPr>
        <p:spPr bwMode="auto">
          <a:xfrm>
            <a:off x="399288" y="2812286"/>
            <a:ext cx="8569325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200" b="1" dirty="0" smtClean="0"/>
              <a:t>Sada č. XXI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XXI _ </a:t>
            </a:r>
            <a:r>
              <a:rPr lang="cs-CZ" sz="1200" b="1" dirty="0" smtClean="0"/>
              <a:t>VV, DUM 15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Umění a kultura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</a:t>
            </a:r>
            <a:r>
              <a:rPr lang="cs-CZ" sz="1200" b="1" dirty="0" smtClean="0"/>
              <a:t>obor: Výtvarná výchova</a:t>
            </a:r>
            <a:endParaRPr lang="cs-CZ" sz="1200" dirty="0" smtClean="0"/>
          </a:p>
          <a:p>
            <a:pPr algn="ctr"/>
            <a:endParaRPr lang="cs-CZ" sz="1200" b="1" dirty="0" smtClean="0">
              <a:latin typeface="Arial" charset="0"/>
            </a:endParaRPr>
          </a:p>
          <a:p>
            <a:r>
              <a:rPr lang="cs-CZ" sz="1200" b="1" dirty="0" smtClean="0">
                <a:latin typeface="Arial" charset="0"/>
              </a:rPr>
              <a:t>Název</a:t>
            </a:r>
            <a:r>
              <a:rPr lang="cs-CZ" sz="1200" b="1" dirty="0" smtClean="0">
                <a:latin typeface="Arial" charset="0"/>
              </a:rPr>
              <a:t>: Zobrazení prostoru ve </a:t>
            </a:r>
            <a:r>
              <a:rPr lang="cs-CZ" sz="1200" b="1" dirty="0" smtClean="0">
                <a:latin typeface="Arial" charset="0"/>
              </a:rPr>
              <a:t>2D</a:t>
            </a:r>
          </a:p>
          <a:p>
            <a:r>
              <a:rPr lang="cs-CZ" sz="1200" b="1" dirty="0" smtClean="0">
                <a:latin typeface="Arial" charset="0"/>
              </a:rPr>
              <a:t>Autor: Mgr. Jitka Rybářová</a:t>
            </a:r>
            <a:endParaRPr lang="cs-CZ" sz="1200" b="1" dirty="0" smtClean="0">
              <a:latin typeface="Arial" charset="0"/>
            </a:endParaRPr>
          </a:p>
          <a:p>
            <a:r>
              <a:rPr lang="cs-CZ" sz="1200" b="1" dirty="0" smtClean="0">
                <a:latin typeface="Arial" charset="0"/>
              </a:rPr>
              <a:t>Anotace: Prezentace  k seznámení se základními pravidly perspektivy</a:t>
            </a:r>
          </a:p>
          <a:p>
            <a:r>
              <a:rPr lang="cs-CZ" sz="1200" b="1" dirty="0" smtClean="0">
                <a:latin typeface="Arial" charset="0"/>
              </a:rPr>
              <a:t>Metodické </a:t>
            </a:r>
            <a:r>
              <a:rPr lang="cs-CZ" sz="1200" b="1" dirty="0" smtClean="0">
                <a:latin typeface="Arial" charset="0"/>
              </a:rPr>
              <a:t>zhodnocení: Pilotáž provedena 21.2. 2012 ve 4.D. Žáci po zhlédnutí prezentace pozorovali geometrická tělesa a pokusili se je zobrazit .</a:t>
            </a:r>
            <a:endParaRPr lang="cs-CZ" sz="1200" b="1" dirty="0">
              <a:latin typeface="Arial" charset="0"/>
            </a:endParaRPr>
          </a:p>
          <a:p>
            <a:endParaRPr lang="cs-CZ" sz="12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u="sng" dirty="0" smtClean="0"/>
              <a:t>Ukázka prací žáků</a:t>
            </a:r>
            <a:endParaRPr lang="cs-CZ" sz="3200" b="1" u="sng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348880"/>
            <a:ext cx="4027053" cy="2682018"/>
          </a:xfrm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547664" y="6356350"/>
            <a:ext cx="5832648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348880"/>
            <a:ext cx="4066640" cy="270838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5332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4752528"/>
          </a:xfrm>
        </p:spPr>
        <p:txBody>
          <a:bodyPr/>
          <a:lstStyle/>
          <a:p>
            <a:pPr>
              <a:buNone/>
            </a:pPr>
            <a:r>
              <a:rPr lang="cs-CZ" b="1" u="sng" dirty="0" smtClean="0"/>
              <a:t>Úkol pro vás:</a:t>
            </a:r>
          </a:p>
          <a:p>
            <a:pPr>
              <a:buNone/>
            </a:pPr>
            <a:endParaRPr lang="cs-CZ" sz="10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cs-CZ" sz="2800" dirty="0" smtClean="0"/>
              <a:t>Pravidla vytváření iluze prostoru použij při kresbě geometrických těles.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u="sng" dirty="0" smtClean="0"/>
              <a:t>Požadavky:</a:t>
            </a:r>
          </a:p>
          <a:p>
            <a:pPr>
              <a:buFontTx/>
              <a:buChar char="-"/>
            </a:pPr>
            <a:r>
              <a:rPr lang="cs-CZ" sz="2800" dirty="0" smtClean="0"/>
              <a:t>formát A3</a:t>
            </a:r>
          </a:p>
          <a:p>
            <a:pPr>
              <a:buFontTx/>
              <a:buChar char="-"/>
            </a:pPr>
            <a:r>
              <a:rPr lang="cs-CZ" sz="2800" dirty="0" smtClean="0"/>
              <a:t>tužka,  uhel, nebo pastelky</a:t>
            </a:r>
          </a:p>
          <a:p>
            <a:pPr>
              <a:buNone/>
            </a:pP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5544616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7772400" cy="1827634"/>
          </a:xfrm>
          <a:scene3d>
            <a:camera prst="perspectiveLeft"/>
            <a:lightRig rig="threePt" dir="t"/>
          </a:scene3d>
        </p:spPr>
        <p:txBody>
          <a:bodyPr/>
          <a:lstStyle/>
          <a:p>
            <a:r>
              <a:rPr lang="cs-CZ" dirty="0" smtClean="0"/>
              <a:t>Zobrazení prostoru ve 2D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691680" y="6356350"/>
            <a:ext cx="5616624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243403"/>
            <a:ext cx="2268736" cy="3403104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206671"/>
            <a:ext cx="5220071" cy="3476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dirty="0" smtClean="0"/>
              <a:t>Existují určitá pravidla, která se užívají k vytvoření </a:t>
            </a:r>
            <a:r>
              <a:rPr lang="cs-CZ" b="1" i="1" dirty="0" smtClean="0">
                <a:solidFill>
                  <a:schemeClr val="accent1">
                    <a:lumMod val="50000"/>
                  </a:schemeClr>
                </a:solidFill>
              </a:rPr>
              <a:t>iluze prostoru </a:t>
            </a:r>
            <a:r>
              <a:rPr lang="cs-CZ" dirty="0" smtClean="0"/>
              <a:t>ve dvourozměrném prostoru, to znamená </a:t>
            </a:r>
            <a:r>
              <a:rPr lang="cs-CZ" b="1" i="1" dirty="0" smtClean="0">
                <a:solidFill>
                  <a:schemeClr val="accent1">
                    <a:lumMod val="50000"/>
                  </a:schemeClr>
                </a:solidFill>
              </a:rPr>
              <a:t>na ploše </a:t>
            </a:r>
          </a:p>
          <a:p>
            <a:pPr algn="ctr">
              <a:buNone/>
            </a:pPr>
            <a:r>
              <a:rPr lang="cs-CZ" dirty="0" smtClean="0"/>
              <a:t>(</a:t>
            </a:r>
            <a:r>
              <a:rPr lang="cs-CZ" b="1" i="1" dirty="0" smtClean="0">
                <a:solidFill>
                  <a:schemeClr val="accent1">
                    <a:lumMod val="50000"/>
                  </a:schemeClr>
                </a:solidFill>
              </a:rPr>
              <a:t>papíru , obrazu</a:t>
            </a:r>
            <a:r>
              <a:rPr lang="cs-CZ" dirty="0" smtClean="0"/>
              <a:t>).</a:t>
            </a:r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dirty="0" smtClean="0"/>
              <a:t>Užitím těchto pravidel  docílíme plasticity.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979712" y="6356350"/>
            <a:ext cx="5832648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14543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Perspektiva</a:t>
            </a:r>
            <a:r>
              <a:rPr lang="cs-CZ" dirty="0" smtClean="0"/>
              <a:t> je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soubor pravidel a zákonitostí</a:t>
            </a:r>
            <a:r>
              <a:rPr lang="cs-CZ" dirty="0" smtClean="0"/>
              <a:t>, které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pomáhají vyvolat iluzi prostoru </a:t>
            </a:r>
            <a:r>
              <a:rPr lang="cs-CZ" dirty="0" smtClean="0"/>
              <a:t>a vysvětlit optické klamy.</a:t>
            </a:r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dirty="0" smtClean="0"/>
              <a:t>Užívá se zejména v architektuře, výtvarném umění, fotografii a filmu.</a:t>
            </a:r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dirty="0" smtClean="0"/>
              <a:t>Existuje více druhů perspektiv. </a:t>
            </a:r>
          </a:p>
          <a:p>
            <a:pPr algn="ctr">
              <a:buNone/>
            </a:pPr>
            <a:r>
              <a:rPr lang="cs-CZ" dirty="0" smtClean="0"/>
              <a:t>Například ptačí, žabí, pásová, hierarchická a další.</a:t>
            </a:r>
          </a:p>
          <a:p>
            <a:pPr algn="ctr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5328592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Volný tvar 21"/>
          <p:cNvSpPr/>
          <p:nvPr/>
        </p:nvSpPr>
        <p:spPr>
          <a:xfrm>
            <a:off x="1877291" y="2940627"/>
            <a:ext cx="3917373" cy="4094019"/>
          </a:xfrm>
          <a:custGeom>
            <a:avLst/>
            <a:gdLst>
              <a:gd name="connsiteX0" fmla="*/ 512618 w 3917373"/>
              <a:gd name="connsiteY0" fmla="*/ 3834246 h 4094019"/>
              <a:gd name="connsiteX1" fmla="*/ 1094509 w 3917373"/>
              <a:gd name="connsiteY1" fmla="*/ 2712028 h 4094019"/>
              <a:gd name="connsiteX2" fmla="*/ 1094509 w 3917373"/>
              <a:gd name="connsiteY2" fmla="*/ 1631373 h 4094019"/>
              <a:gd name="connsiteX3" fmla="*/ 1427018 w 3917373"/>
              <a:gd name="connsiteY3" fmla="*/ 945573 h 4094019"/>
              <a:gd name="connsiteX4" fmla="*/ 2237509 w 3917373"/>
              <a:gd name="connsiteY4" fmla="*/ 135082 h 4094019"/>
              <a:gd name="connsiteX5" fmla="*/ 2445327 w 3917373"/>
              <a:gd name="connsiteY5" fmla="*/ 135082 h 4094019"/>
              <a:gd name="connsiteX6" fmla="*/ 2154382 w 3917373"/>
              <a:gd name="connsiteY6" fmla="*/ 862446 h 4094019"/>
              <a:gd name="connsiteX7" fmla="*/ 2112818 w 3917373"/>
              <a:gd name="connsiteY7" fmla="*/ 1527464 h 4094019"/>
              <a:gd name="connsiteX8" fmla="*/ 2466109 w 3917373"/>
              <a:gd name="connsiteY8" fmla="*/ 2067791 h 4094019"/>
              <a:gd name="connsiteX9" fmla="*/ 2840182 w 3917373"/>
              <a:gd name="connsiteY9" fmla="*/ 3023755 h 4094019"/>
              <a:gd name="connsiteX10" fmla="*/ 3525982 w 3917373"/>
              <a:gd name="connsiteY10" fmla="*/ 3938155 h 4094019"/>
              <a:gd name="connsiteX11" fmla="*/ 491836 w 3917373"/>
              <a:gd name="connsiteY11" fmla="*/ 3958937 h 4094019"/>
              <a:gd name="connsiteX12" fmla="*/ 574964 w 3917373"/>
              <a:gd name="connsiteY12" fmla="*/ 3917373 h 4094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917373" h="4094019">
                <a:moveTo>
                  <a:pt x="512618" y="3834246"/>
                </a:moveTo>
                <a:cubicBezTo>
                  <a:pt x="755072" y="3456709"/>
                  <a:pt x="997527" y="3079173"/>
                  <a:pt x="1094509" y="2712028"/>
                </a:cubicBezTo>
                <a:cubicBezTo>
                  <a:pt x="1191491" y="2344883"/>
                  <a:pt x="1039091" y="1925782"/>
                  <a:pt x="1094509" y="1631373"/>
                </a:cubicBezTo>
                <a:cubicBezTo>
                  <a:pt x="1149927" y="1336964"/>
                  <a:pt x="1236518" y="1194955"/>
                  <a:pt x="1427018" y="945573"/>
                </a:cubicBezTo>
                <a:cubicBezTo>
                  <a:pt x="1617518" y="696191"/>
                  <a:pt x="2067791" y="270164"/>
                  <a:pt x="2237509" y="135082"/>
                </a:cubicBezTo>
                <a:cubicBezTo>
                  <a:pt x="2407227" y="0"/>
                  <a:pt x="2459181" y="13855"/>
                  <a:pt x="2445327" y="135082"/>
                </a:cubicBezTo>
                <a:cubicBezTo>
                  <a:pt x="2431473" y="256309"/>
                  <a:pt x="2209800" y="630382"/>
                  <a:pt x="2154382" y="862446"/>
                </a:cubicBezTo>
                <a:cubicBezTo>
                  <a:pt x="2098964" y="1094510"/>
                  <a:pt x="2060864" y="1326573"/>
                  <a:pt x="2112818" y="1527464"/>
                </a:cubicBezTo>
                <a:cubicBezTo>
                  <a:pt x="2164772" y="1728355"/>
                  <a:pt x="2344882" y="1818409"/>
                  <a:pt x="2466109" y="2067791"/>
                </a:cubicBezTo>
                <a:cubicBezTo>
                  <a:pt x="2587336" y="2317173"/>
                  <a:pt x="2663537" y="2712028"/>
                  <a:pt x="2840182" y="3023755"/>
                </a:cubicBezTo>
                <a:cubicBezTo>
                  <a:pt x="3016827" y="3335482"/>
                  <a:pt x="3917373" y="3782291"/>
                  <a:pt x="3525982" y="3938155"/>
                </a:cubicBezTo>
                <a:cubicBezTo>
                  <a:pt x="3134591" y="4094019"/>
                  <a:pt x="983672" y="3962401"/>
                  <a:pt x="491836" y="3958937"/>
                </a:cubicBezTo>
                <a:cubicBezTo>
                  <a:pt x="0" y="3955473"/>
                  <a:pt x="505691" y="3934691"/>
                  <a:pt x="574964" y="3917373"/>
                </a:cubicBezTo>
              </a:path>
            </a:pathLst>
          </a:cu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0" y="-27384"/>
            <a:ext cx="9144000" cy="30689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Volný tvar 10"/>
          <p:cNvSpPr/>
          <p:nvPr/>
        </p:nvSpPr>
        <p:spPr>
          <a:xfrm>
            <a:off x="2843808" y="1700808"/>
            <a:ext cx="936104" cy="1008113"/>
          </a:xfrm>
          <a:custGeom>
            <a:avLst/>
            <a:gdLst>
              <a:gd name="connsiteX0" fmla="*/ 855518 w 1239982"/>
              <a:gd name="connsiteY0" fmla="*/ 1143000 h 1271155"/>
              <a:gd name="connsiteX1" fmla="*/ 1229591 w 1239982"/>
              <a:gd name="connsiteY1" fmla="*/ 1205346 h 1271155"/>
              <a:gd name="connsiteX2" fmla="*/ 917864 w 1239982"/>
              <a:gd name="connsiteY2" fmla="*/ 748146 h 1271155"/>
              <a:gd name="connsiteX3" fmla="*/ 1208809 w 1239982"/>
              <a:gd name="connsiteY3" fmla="*/ 394855 h 1271155"/>
              <a:gd name="connsiteX4" fmla="*/ 897082 w 1239982"/>
              <a:gd name="connsiteY4" fmla="*/ 41564 h 1271155"/>
              <a:gd name="connsiteX5" fmla="*/ 315191 w 1239982"/>
              <a:gd name="connsiteY5" fmla="*/ 145473 h 1271155"/>
              <a:gd name="connsiteX6" fmla="*/ 45027 w 1239982"/>
              <a:gd name="connsiteY6" fmla="*/ 374073 h 1271155"/>
              <a:gd name="connsiteX7" fmla="*/ 45027 w 1239982"/>
              <a:gd name="connsiteY7" fmla="*/ 872837 h 1271155"/>
              <a:gd name="connsiteX8" fmla="*/ 315191 w 1239982"/>
              <a:gd name="connsiteY8" fmla="*/ 1122219 h 1271155"/>
              <a:gd name="connsiteX9" fmla="*/ 356755 w 1239982"/>
              <a:gd name="connsiteY9" fmla="*/ 1101437 h 127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39982" h="1271155">
                <a:moveTo>
                  <a:pt x="855518" y="1143000"/>
                </a:moveTo>
                <a:cubicBezTo>
                  <a:pt x="1037359" y="1207077"/>
                  <a:pt x="1219200" y="1271155"/>
                  <a:pt x="1229591" y="1205346"/>
                </a:cubicBezTo>
                <a:cubicBezTo>
                  <a:pt x="1239982" y="1139537"/>
                  <a:pt x="921328" y="883228"/>
                  <a:pt x="917864" y="748146"/>
                </a:cubicBezTo>
                <a:cubicBezTo>
                  <a:pt x="914400" y="613064"/>
                  <a:pt x="1212273" y="512619"/>
                  <a:pt x="1208809" y="394855"/>
                </a:cubicBezTo>
                <a:cubicBezTo>
                  <a:pt x="1205345" y="277091"/>
                  <a:pt x="1046018" y="83128"/>
                  <a:pt x="897082" y="41564"/>
                </a:cubicBezTo>
                <a:cubicBezTo>
                  <a:pt x="748146" y="0"/>
                  <a:pt x="457200" y="90055"/>
                  <a:pt x="315191" y="145473"/>
                </a:cubicBezTo>
                <a:cubicBezTo>
                  <a:pt x="173182" y="200891"/>
                  <a:pt x="90054" y="252846"/>
                  <a:pt x="45027" y="374073"/>
                </a:cubicBezTo>
                <a:cubicBezTo>
                  <a:pt x="0" y="495300"/>
                  <a:pt x="0" y="748146"/>
                  <a:pt x="45027" y="872837"/>
                </a:cubicBezTo>
                <a:cubicBezTo>
                  <a:pt x="90054" y="997528"/>
                  <a:pt x="263236" y="1084119"/>
                  <a:pt x="315191" y="1122219"/>
                </a:cubicBezTo>
                <a:cubicBezTo>
                  <a:pt x="367146" y="1160319"/>
                  <a:pt x="349828" y="1104901"/>
                  <a:pt x="356755" y="1101437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5004048" y="2204864"/>
            <a:ext cx="1656184" cy="1738924"/>
          </a:xfrm>
          <a:custGeom>
            <a:avLst/>
            <a:gdLst>
              <a:gd name="connsiteX0" fmla="*/ 855518 w 1239982"/>
              <a:gd name="connsiteY0" fmla="*/ 1143000 h 1271155"/>
              <a:gd name="connsiteX1" fmla="*/ 1229591 w 1239982"/>
              <a:gd name="connsiteY1" fmla="*/ 1205346 h 1271155"/>
              <a:gd name="connsiteX2" fmla="*/ 917864 w 1239982"/>
              <a:gd name="connsiteY2" fmla="*/ 748146 h 1271155"/>
              <a:gd name="connsiteX3" fmla="*/ 1208809 w 1239982"/>
              <a:gd name="connsiteY3" fmla="*/ 394855 h 1271155"/>
              <a:gd name="connsiteX4" fmla="*/ 897082 w 1239982"/>
              <a:gd name="connsiteY4" fmla="*/ 41564 h 1271155"/>
              <a:gd name="connsiteX5" fmla="*/ 315191 w 1239982"/>
              <a:gd name="connsiteY5" fmla="*/ 145473 h 1271155"/>
              <a:gd name="connsiteX6" fmla="*/ 45027 w 1239982"/>
              <a:gd name="connsiteY6" fmla="*/ 374073 h 1271155"/>
              <a:gd name="connsiteX7" fmla="*/ 45027 w 1239982"/>
              <a:gd name="connsiteY7" fmla="*/ 872837 h 1271155"/>
              <a:gd name="connsiteX8" fmla="*/ 315191 w 1239982"/>
              <a:gd name="connsiteY8" fmla="*/ 1122219 h 1271155"/>
              <a:gd name="connsiteX9" fmla="*/ 356755 w 1239982"/>
              <a:gd name="connsiteY9" fmla="*/ 1101437 h 127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39982" h="1271155">
                <a:moveTo>
                  <a:pt x="855518" y="1143000"/>
                </a:moveTo>
                <a:cubicBezTo>
                  <a:pt x="1037359" y="1207077"/>
                  <a:pt x="1219200" y="1271155"/>
                  <a:pt x="1229591" y="1205346"/>
                </a:cubicBezTo>
                <a:cubicBezTo>
                  <a:pt x="1239982" y="1139537"/>
                  <a:pt x="921328" y="883228"/>
                  <a:pt x="917864" y="748146"/>
                </a:cubicBezTo>
                <a:cubicBezTo>
                  <a:pt x="914400" y="613064"/>
                  <a:pt x="1212273" y="512619"/>
                  <a:pt x="1208809" y="394855"/>
                </a:cubicBezTo>
                <a:cubicBezTo>
                  <a:pt x="1205345" y="277091"/>
                  <a:pt x="1046018" y="83128"/>
                  <a:pt x="897082" y="41564"/>
                </a:cubicBezTo>
                <a:cubicBezTo>
                  <a:pt x="748146" y="0"/>
                  <a:pt x="457200" y="90055"/>
                  <a:pt x="315191" y="145473"/>
                </a:cubicBezTo>
                <a:cubicBezTo>
                  <a:pt x="173182" y="200891"/>
                  <a:pt x="90054" y="252846"/>
                  <a:pt x="45027" y="374073"/>
                </a:cubicBezTo>
                <a:cubicBezTo>
                  <a:pt x="0" y="495300"/>
                  <a:pt x="0" y="748146"/>
                  <a:pt x="45027" y="872837"/>
                </a:cubicBezTo>
                <a:cubicBezTo>
                  <a:pt x="90054" y="997528"/>
                  <a:pt x="263236" y="1084119"/>
                  <a:pt x="315191" y="1122219"/>
                </a:cubicBezTo>
                <a:cubicBezTo>
                  <a:pt x="367146" y="1160319"/>
                  <a:pt x="349828" y="1104901"/>
                  <a:pt x="356755" y="1101437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5270020" y="2205765"/>
            <a:ext cx="771942" cy="2651888"/>
          </a:xfrm>
          <a:custGeom>
            <a:avLst/>
            <a:gdLst>
              <a:gd name="connsiteX0" fmla="*/ 121227 w 502227"/>
              <a:gd name="connsiteY0" fmla="*/ 1669472 h 1773381"/>
              <a:gd name="connsiteX1" fmla="*/ 308263 w 502227"/>
              <a:gd name="connsiteY1" fmla="*/ 1336963 h 1773381"/>
              <a:gd name="connsiteX2" fmla="*/ 204354 w 502227"/>
              <a:gd name="connsiteY2" fmla="*/ 651163 h 1773381"/>
              <a:gd name="connsiteX3" fmla="*/ 17318 w 502227"/>
              <a:gd name="connsiteY3" fmla="*/ 381000 h 1773381"/>
              <a:gd name="connsiteX4" fmla="*/ 308263 w 502227"/>
              <a:gd name="connsiteY4" fmla="*/ 671945 h 1773381"/>
              <a:gd name="connsiteX5" fmla="*/ 349827 w 502227"/>
              <a:gd name="connsiteY5" fmla="*/ 48491 h 1773381"/>
              <a:gd name="connsiteX6" fmla="*/ 370609 w 502227"/>
              <a:gd name="connsiteY6" fmla="*/ 962891 h 1773381"/>
              <a:gd name="connsiteX7" fmla="*/ 495300 w 502227"/>
              <a:gd name="connsiteY7" fmla="*/ 713509 h 1773381"/>
              <a:gd name="connsiteX8" fmla="*/ 412172 w 502227"/>
              <a:gd name="connsiteY8" fmla="*/ 1357745 h 1773381"/>
              <a:gd name="connsiteX9" fmla="*/ 474518 w 502227"/>
              <a:gd name="connsiteY9" fmla="*/ 1773381 h 177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2227" h="1773381">
                <a:moveTo>
                  <a:pt x="121227" y="1669472"/>
                </a:moveTo>
                <a:cubicBezTo>
                  <a:pt x="207818" y="1588076"/>
                  <a:pt x="294409" y="1506681"/>
                  <a:pt x="308263" y="1336963"/>
                </a:cubicBezTo>
                <a:cubicBezTo>
                  <a:pt x="322117" y="1167245"/>
                  <a:pt x="252845" y="810490"/>
                  <a:pt x="204354" y="651163"/>
                </a:cubicBezTo>
                <a:cubicBezTo>
                  <a:pt x="155863" y="491836"/>
                  <a:pt x="0" y="377536"/>
                  <a:pt x="17318" y="381000"/>
                </a:cubicBezTo>
                <a:cubicBezTo>
                  <a:pt x="34636" y="384464"/>
                  <a:pt x="252845" y="727363"/>
                  <a:pt x="308263" y="671945"/>
                </a:cubicBezTo>
                <a:cubicBezTo>
                  <a:pt x="363681" y="616527"/>
                  <a:pt x="339436" y="0"/>
                  <a:pt x="349827" y="48491"/>
                </a:cubicBezTo>
                <a:cubicBezTo>
                  <a:pt x="360218" y="96982"/>
                  <a:pt x="346364" y="852055"/>
                  <a:pt x="370609" y="962891"/>
                </a:cubicBezTo>
                <a:cubicBezTo>
                  <a:pt x="394854" y="1073727"/>
                  <a:pt x="488373" y="647700"/>
                  <a:pt x="495300" y="713509"/>
                </a:cubicBezTo>
                <a:cubicBezTo>
                  <a:pt x="502227" y="779318"/>
                  <a:pt x="415636" y="1181100"/>
                  <a:pt x="412172" y="1357745"/>
                </a:cubicBezTo>
                <a:cubicBezTo>
                  <a:pt x="408708" y="1534390"/>
                  <a:pt x="450273" y="1721427"/>
                  <a:pt x="474518" y="1773381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107504" y="3212976"/>
            <a:ext cx="2483768" cy="2299111"/>
          </a:xfrm>
          <a:custGeom>
            <a:avLst/>
            <a:gdLst>
              <a:gd name="connsiteX0" fmla="*/ 855518 w 1239982"/>
              <a:gd name="connsiteY0" fmla="*/ 1143000 h 1271155"/>
              <a:gd name="connsiteX1" fmla="*/ 1229591 w 1239982"/>
              <a:gd name="connsiteY1" fmla="*/ 1205346 h 1271155"/>
              <a:gd name="connsiteX2" fmla="*/ 917864 w 1239982"/>
              <a:gd name="connsiteY2" fmla="*/ 748146 h 1271155"/>
              <a:gd name="connsiteX3" fmla="*/ 1208809 w 1239982"/>
              <a:gd name="connsiteY3" fmla="*/ 394855 h 1271155"/>
              <a:gd name="connsiteX4" fmla="*/ 897082 w 1239982"/>
              <a:gd name="connsiteY4" fmla="*/ 41564 h 1271155"/>
              <a:gd name="connsiteX5" fmla="*/ 315191 w 1239982"/>
              <a:gd name="connsiteY5" fmla="*/ 145473 h 1271155"/>
              <a:gd name="connsiteX6" fmla="*/ 45027 w 1239982"/>
              <a:gd name="connsiteY6" fmla="*/ 374073 h 1271155"/>
              <a:gd name="connsiteX7" fmla="*/ 45027 w 1239982"/>
              <a:gd name="connsiteY7" fmla="*/ 872837 h 1271155"/>
              <a:gd name="connsiteX8" fmla="*/ 315191 w 1239982"/>
              <a:gd name="connsiteY8" fmla="*/ 1122219 h 1271155"/>
              <a:gd name="connsiteX9" fmla="*/ 356755 w 1239982"/>
              <a:gd name="connsiteY9" fmla="*/ 1101437 h 127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39982" h="1271155">
                <a:moveTo>
                  <a:pt x="855518" y="1143000"/>
                </a:moveTo>
                <a:cubicBezTo>
                  <a:pt x="1037359" y="1207077"/>
                  <a:pt x="1219200" y="1271155"/>
                  <a:pt x="1229591" y="1205346"/>
                </a:cubicBezTo>
                <a:cubicBezTo>
                  <a:pt x="1239982" y="1139537"/>
                  <a:pt x="921328" y="883228"/>
                  <a:pt x="917864" y="748146"/>
                </a:cubicBezTo>
                <a:cubicBezTo>
                  <a:pt x="914400" y="613064"/>
                  <a:pt x="1212273" y="512619"/>
                  <a:pt x="1208809" y="394855"/>
                </a:cubicBezTo>
                <a:cubicBezTo>
                  <a:pt x="1205345" y="277091"/>
                  <a:pt x="1046018" y="83128"/>
                  <a:pt x="897082" y="41564"/>
                </a:cubicBezTo>
                <a:cubicBezTo>
                  <a:pt x="748146" y="0"/>
                  <a:pt x="457200" y="90055"/>
                  <a:pt x="315191" y="145473"/>
                </a:cubicBezTo>
                <a:cubicBezTo>
                  <a:pt x="173182" y="200891"/>
                  <a:pt x="90054" y="252846"/>
                  <a:pt x="45027" y="374073"/>
                </a:cubicBezTo>
                <a:cubicBezTo>
                  <a:pt x="0" y="495300"/>
                  <a:pt x="0" y="748146"/>
                  <a:pt x="45027" y="872837"/>
                </a:cubicBezTo>
                <a:cubicBezTo>
                  <a:pt x="90054" y="997528"/>
                  <a:pt x="263236" y="1084119"/>
                  <a:pt x="315191" y="1122219"/>
                </a:cubicBezTo>
                <a:cubicBezTo>
                  <a:pt x="367146" y="1160319"/>
                  <a:pt x="349828" y="1104901"/>
                  <a:pt x="356755" y="1101437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olný tvar 14"/>
          <p:cNvSpPr/>
          <p:nvPr/>
        </p:nvSpPr>
        <p:spPr>
          <a:xfrm>
            <a:off x="346381" y="3351818"/>
            <a:ext cx="1157676" cy="3506182"/>
          </a:xfrm>
          <a:custGeom>
            <a:avLst/>
            <a:gdLst>
              <a:gd name="connsiteX0" fmla="*/ 121227 w 502227"/>
              <a:gd name="connsiteY0" fmla="*/ 1669472 h 1773381"/>
              <a:gd name="connsiteX1" fmla="*/ 308263 w 502227"/>
              <a:gd name="connsiteY1" fmla="*/ 1336963 h 1773381"/>
              <a:gd name="connsiteX2" fmla="*/ 204354 w 502227"/>
              <a:gd name="connsiteY2" fmla="*/ 651163 h 1773381"/>
              <a:gd name="connsiteX3" fmla="*/ 17318 w 502227"/>
              <a:gd name="connsiteY3" fmla="*/ 381000 h 1773381"/>
              <a:gd name="connsiteX4" fmla="*/ 308263 w 502227"/>
              <a:gd name="connsiteY4" fmla="*/ 671945 h 1773381"/>
              <a:gd name="connsiteX5" fmla="*/ 349827 w 502227"/>
              <a:gd name="connsiteY5" fmla="*/ 48491 h 1773381"/>
              <a:gd name="connsiteX6" fmla="*/ 370609 w 502227"/>
              <a:gd name="connsiteY6" fmla="*/ 962891 h 1773381"/>
              <a:gd name="connsiteX7" fmla="*/ 495300 w 502227"/>
              <a:gd name="connsiteY7" fmla="*/ 713509 h 1773381"/>
              <a:gd name="connsiteX8" fmla="*/ 412172 w 502227"/>
              <a:gd name="connsiteY8" fmla="*/ 1357745 h 1773381"/>
              <a:gd name="connsiteX9" fmla="*/ 474518 w 502227"/>
              <a:gd name="connsiteY9" fmla="*/ 1773381 h 177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2227" h="1773381">
                <a:moveTo>
                  <a:pt x="121227" y="1669472"/>
                </a:moveTo>
                <a:cubicBezTo>
                  <a:pt x="207818" y="1588076"/>
                  <a:pt x="294409" y="1506681"/>
                  <a:pt x="308263" y="1336963"/>
                </a:cubicBezTo>
                <a:cubicBezTo>
                  <a:pt x="322117" y="1167245"/>
                  <a:pt x="252845" y="810490"/>
                  <a:pt x="204354" y="651163"/>
                </a:cubicBezTo>
                <a:cubicBezTo>
                  <a:pt x="155863" y="491836"/>
                  <a:pt x="0" y="377536"/>
                  <a:pt x="17318" y="381000"/>
                </a:cubicBezTo>
                <a:cubicBezTo>
                  <a:pt x="34636" y="384464"/>
                  <a:pt x="252845" y="727363"/>
                  <a:pt x="308263" y="671945"/>
                </a:cubicBezTo>
                <a:cubicBezTo>
                  <a:pt x="363681" y="616527"/>
                  <a:pt x="339436" y="0"/>
                  <a:pt x="349827" y="48491"/>
                </a:cubicBezTo>
                <a:cubicBezTo>
                  <a:pt x="360218" y="96982"/>
                  <a:pt x="346364" y="852055"/>
                  <a:pt x="370609" y="962891"/>
                </a:cubicBezTo>
                <a:cubicBezTo>
                  <a:pt x="394854" y="1073727"/>
                  <a:pt x="488373" y="647700"/>
                  <a:pt x="495300" y="713509"/>
                </a:cubicBezTo>
                <a:cubicBezTo>
                  <a:pt x="502227" y="779318"/>
                  <a:pt x="415636" y="1181100"/>
                  <a:pt x="412172" y="1357745"/>
                </a:cubicBezTo>
                <a:cubicBezTo>
                  <a:pt x="408708" y="1534390"/>
                  <a:pt x="450273" y="1721427"/>
                  <a:pt x="474518" y="1773381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3059833" y="1772816"/>
            <a:ext cx="432048" cy="1465381"/>
          </a:xfrm>
          <a:custGeom>
            <a:avLst/>
            <a:gdLst>
              <a:gd name="connsiteX0" fmla="*/ 121227 w 502227"/>
              <a:gd name="connsiteY0" fmla="*/ 1669472 h 1773381"/>
              <a:gd name="connsiteX1" fmla="*/ 308263 w 502227"/>
              <a:gd name="connsiteY1" fmla="*/ 1336963 h 1773381"/>
              <a:gd name="connsiteX2" fmla="*/ 204354 w 502227"/>
              <a:gd name="connsiteY2" fmla="*/ 651163 h 1773381"/>
              <a:gd name="connsiteX3" fmla="*/ 17318 w 502227"/>
              <a:gd name="connsiteY3" fmla="*/ 381000 h 1773381"/>
              <a:gd name="connsiteX4" fmla="*/ 308263 w 502227"/>
              <a:gd name="connsiteY4" fmla="*/ 671945 h 1773381"/>
              <a:gd name="connsiteX5" fmla="*/ 349827 w 502227"/>
              <a:gd name="connsiteY5" fmla="*/ 48491 h 1773381"/>
              <a:gd name="connsiteX6" fmla="*/ 370609 w 502227"/>
              <a:gd name="connsiteY6" fmla="*/ 962891 h 1773381"/>
              <a:gd name="connsiteX7" fmla="*/ 495300 w 502227"/>
              <a:gd name="connsiteY7" fmla="*/ 713509 h 1773381"/>
              <a:gd name="connsiteX8" fmla="*/ 412172 w 502227"/>
              <a:gd name="connsiteY8" fmla="*/ 1357745 h 1773381"/>
              <a:gd name="connsiteX9" fmla="*/ 474518 w 502227"/>
              <a:gd name="connsiteY9" fmla="*/ 1773381 h 177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2227" h="1773381">
                <a:moveTo>
                  <a:pt x="121227" y="1669472"/>
                </a:moveTo>
                <a:cubicBezTo>
                  <a:pt x="207818" y="1588076"/>
                  <a:pt x="294409" y="1506681"/>
                  <a:pt x="308263" y="1336963"/>
                </a:cubicBezTo>
                <a:cubicBezTo>
                  <a:pt x="322117" y="1167245"/>
                  <a:pt x="252845" y="810490"/>
                  <a:pt x="204354" y="651163"/>
                </a:cubicBezTo>
                <a:cubicBezTo>
                  <a:pt x="155863" y="491836"/>
                  <a:pt x="0" y="377536"/>
                  <a:pt x="17318" y="381000"/>
                </a:cubicBezTo>
                <a:cubicBezTo>
                  <a:pt x="34636" y="384464"/>
                  <a:pt x="252845" y="727363"/>
                  <a:pt x="308263" y="671945"/>
                </a:cubicBezTo>
                <a:cubicBezTo>
                  <a:pt x="363681" y="616527"/>
                  <a:pt x="339436" y="0"/>
                  <a:pt x="349827" y="48491"/>
                </a:cubicBezTo>
                <a:cubicBezTo>
                  <a:pt x="360218" y="96982"/>
                  <a:pt x="346364" y="852055"/>
                  <a:pt x="370609" y="962891"/>
                </a:cubicBezTo>
                <a:cubicBezTo>
                  <a:pt x="394854" y="1073727"/>
                  <a:pt x="488373" y="647700"/>
                  <a:pt x="495300" y="713509"/>
                </a:cubicBezTo>
                <a:cubicBezTo>
                  <a:pt x="502227" y="779318"/>
                  <a:pt x="415636" y="1181100"/>
                  <a:pt x="412172" y="1357745"/>
                </a:cubicBezTo>
                <a:cubicBezTo>
                  <a:pt x="408708" y="1534390"/>
                  <a:pt x="450273" y="1721427"/>
                  <a:pt x="474518" y="1773381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0" name="Obrázek 19" descr="panac.png"/>
          <p:cNvPicPr>
            <a:picLocks noChangeAspect="1"/>
          </p:cNvPicPr>
          <p:nvPr/>
        </p:nvPicPr>
        <p:blipFill>
          <a:blip r:embed="rId2" cstate="print">
            <a:lum bright="20000"/>
          </a:blip>
          <a:stretch>
            <a:fillRect/>
          </a:stretch>
        </p:blipFill>
        <p:spPr>
          <a:xfrm>
            <a:off x="2699792" y="2276872"/>
            <a:ext cx="2860306" cy="4032109"/>
          </a:xfrm>
          <a:prstGeom prst="rect">
            <a:avLst/>
          </a:prstGeom>
        </p:spPr>
      </p:pic>
      <p:pic>
        <p:nvPicPr>
          <p:cNvPr id="21" name="Obrázek 20" descr="panac.png"/>
          <p:cNvPicPr>
            <a:picLocks noChangeAspect="1"/>
          </p:cNvPicPr>
          <p:nvPr/>
        </p:nvPicPr>
        <p:blipFill>
          <a:blip r:embed="rId3" cstate="print">
            <a:lum bright="30000"/>
          </a:blip>
          <a:stretch>
            <a:fillRect/>
          </a:stretch>
        </p:blipFill>
        <p:spPr>
          <a:xfrm>
            <a:off x="3491880" y="1844824"/>
            <a:ext cx="1831927" cy="2582426"/>
          </a:xfrm>
          <a:prstGeom prst="rect">
            <a:avLst/>
          </a:prstGeom>
        </p:spPr>
      </p:pic>
      <p:pic>
        <p:nvPicPr>
          <p:cNvPr id="23" name="Obrázek 22" descr="panac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51886" y="2940627"/>
            <a:ext cx="3816424" cy="5327915"/>
          </a:xfrm>
          <a:prstGeom prst="rect">
            <a:avLst/>
          </a:prstGeom>
        </p:spPr>
      </p:pic>
      <p:sp>
        <p:nvSpPr>
          <p:cNvPr id="25" name="Nadpis 24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4000" dirty="0" smtClean="0"/>
              <a:t>Co vidíte na obrázku?</a:t>
            </a:r>
            <a:endParaRPr lang="cs-CZ" sz="4000" dirty="0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1"/>
          </p:nvPr>
        </p:nvSpPr>
        <p:spPr>
          <a:xfrm>
            <a:off x="2051720" y="6519448"/>
            <a:ext cx="5696272" cy="365125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Autorem materiálu a všech jeho částí, není-li uvedeno jinak, je Mgr. Jitka Rybářová</a:t>
            </a:r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Nadpis 2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Pravidla perspektivy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96752"/>
            <a:ext cx="8229600" cy="5289550"/>
          </a:xfrm>
        </p:spPr>
        <p:txBody>
          <a:bodyPr/>
          <a:lstStyle/>
          <a:p>
            <a:pPr algn="ctr">
              <a:buNone/>
            </a:pPr>
            <a:r>
              <a:rPr lang="cs-CZ" dirty="0" smtClean="0"/>
              <a:t> </a:t>
            </a:r>
            <a:r>
              <a:rPr lang="cs-CZ" sz="2800" dirty="0" smtClean="0"/>
              <a:t>Linie, které jsou </a:t>
            </a:r>
            <a:r>
              <a:rPr lang="cs-CZ" sz="2800" b="1" i="1" dirty="0" smtClean="0">
                <a:solidFill>
                  <a:schemeClr val="accent1">
                    <a:lumMod val="50000"/>
                  </a:schemeClr>
                </a:solidFill>
              </a:rPr>
              <a:t>ve skutečnosti rovnoběžné </a:t>
            </a:r>
            <a:r>
              <a:rPr lang="cs-CZ" sz="2800" dirty="0" smtClean="0"/>
              <a:t>se </a:t>
            </a:r>
          </a:p>
          <a:p>
            <a:pPr algn="ctr">
              <a:buNone/>
            </a:pPr>
            <a:r>
              <a:rPr lang="cs-CZ" sz="2800" b="1" i="1" dirty="0" smtClean="0">
                <a:solidFill>
                  <a:schemeClr val="accent1">
                    <a:lumMod val="50000"/>
                  </a:schemeClr>
                </a:solidFill>
              </a:rPr>
              <a:t>v dálce sbíhají v jednou bodě</a:t>
            </a:r>
            <a:r>
              <a:rPr lang="cs-CZ" sz="2800" dirty="0" smtClean="0"/>
              <a:t>. </a:t>
            </a:r>
          </a:p>
          <a:p>
            <a:pPr algn="ctr">
              <a:buNone/>
            </a:pPr>
            <a:r>
              <a:rPr lang="cs-CZ" sz="2800" dirty="0" smtClean="0"/>
              <a:t>Jde o optický klam.</a:t>
            </a:r>
          </a:p>
          <a:p>
            <a:pPr algn="ctr">
              <a:buNone/>
            </a:pPr>
            <a:r>
              <a:rPr lang="cs-CZ" sz="2800" dirty="0" smtClean="0"/>
              <a:t>Můžete ho pozorovat například u dlouhé rovné cesty, v ulice ve městě či vlakových kolejí.</a:t>
            </a:r>
          </a:p>
          <a:p>
            <a:pPr algn="ctr">
              <a:buNone/>
            </a:pPr>
            <a:r>
              <a:rPr lang="cs-CZ" sz="2800" dirty="0" smtClean="0"/>
              <a:t> </a:t>
            </a:r>
          </a:p>
          <a:p>
            <a:pPr algn="ctr">
              <a:buNone/>
            </a:pP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                           </a:t>
            </a:r>
            <a:r>
              <a:rPr lang="cs-CZ" sz="2800" i="1" dirty="0" smtClean="0">
                <a:solidFill>
                  <a:schemeClr val="tx2"/>
                </a:solidFill>
              </a:rPr>
              <a:t>optický klam                ve skutečnosti</a:t>
            </a:r>
            <a:endParaRPr lang="cs-CZ" sz="2800" i="1" dirty="0">
              <a:solidFill>
                <a:schemeClr val="tx2"/>
              </a:solidFill>
            </a:endParaRPr>
          </a:p>
          <a:p>
            <a:pPr algn="ctr">
              <a:buNone/>
            </a:pPr>
            <a:endParaRPr lang="cs-CZ" sz="2800" dirty="0"/>
          </a:p>
        </p:txBody>
      </p:sp>
      <p:cxnSp>
        <p:nvCxnSpPr>
          <p:cNvPr id="5" name="Přímá spojovací čára 4"/>
          <p:cNvCxnSpPr/>
          <p:nvPr/>
        </p:nvCxnSpPr>
        <p:spPr>
          <a:xfrm flipH="1">
            <a:off x="1403648" y="3717032"/>
            <a:ext cx="360040" cy="11521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/>
          <p:nvPr/>
        </p:nvCxnSpPr>
        <p:spPr>
          <a:xfrm>
            <a:off x="1763688" y="3717032"/>
            <a:ext cx="288032" cy="11521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5004048" y="3717032"/>
            <a:ext cx="0" cy="12961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>
            <a:off x="5508104" y="3717032"/>
            <a:ext cx="0" cy="12961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>
          <a:xfrm>
            <a:off x="1187624" y="6356350"/>
            <a:ext cx="6840760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2800" dirty="0" smtClean="0"/>
              <a:t>Předměty umístěné </a:t>
            </a:r>
            <a:r>
              <a:rPr lang="cs-CZ" sz="2800" b="1" i="1" dirty="0" smtClean="0">
                <a:solidFill>
                  <a:schemeClr val="accent1">
                    <a:lumMod val="50000"/>
                  </a:schemeClr>
                </a:solidFill>
              </a:rPr>
              <a:t>vepředu</a:t>
            </a:r>
            <a:r>
              <a:rPr lang="cs-CZ" sz="2800" dirty="0" smtClean="0"/>
              <a:t> se zobrazují jako </a:t>
            </a:r>
            <a:r>
              <a:rPr lang="cs-CZ" sz="2800" b="1" i="1" dirty="0" smtClean="0">
                <a:solidFill>
                  <a:schemeClr val="accent1">
                    <a:lumMod val="50000"/>
                  </a:schemeClr>
                </a:solidFill>
              </a:rPr>
              <a:t>větší</a:t>
            </a:r>
            <a:r>
              <a:rPr lang="cs-CZ" sz="2800" dirty="0" smtClean="0"/>
              <a:t> než ty, které jsou více vzadu, i když jsou ve skutečnosti stejně velké. </a:t>
            </a:r>
          </a:p>
          <a:p>
            <a:pPr algn="ctr">
              <a:buNone/>
            </a:pPr>
            <a:r>
              <a:rPr lang="cs-CZ" sz="2800" i="1" dirty="0" smtClean="0">
                <a:solidFill>
                  <a:srgbClr val="002B82"/>
                </a:solidFill>
              </a:rPr>
              <a:t>Například, když dvojčata měří stejně a jedno bude stát metr od vás a druhé o 10 metrů, ten co je dál, bude menší. </a:t>
            </a:r>
          </a:p>
          <a:p>
            <a:pPr algn="ctr">
              <a:buNone/>
            </a:pPr>
            <a:r>
              <a:rPr lang="cs-CZ" sz="2800" dirty="0" smtClean="0"/>
              <a:t>Stejné je to i s barevností.  Předměty, které jsou </a:t>
            </a:r>
            <a:r>
              <a:rPr lang="cs-CZ" sz="2800" b="1" i="1" dirty="0" smtClean="0">
                <a:solidFill>
                  <a:schemeClr val="accent1">
                    <a:lumMod val="50000"/>
                  </a:schemeClr>
                </a:solidFill>
              </a:rPr>
              <a:t>vpředu</a:t>
            </a:r>
            <a:r>
              <a:rPr lang="cs-CZ" sz="2800" dirty="0" smtClean="0"/>
              <a:t> mají </a:t>
            </a:r>
            <a:r>
              <a:rPr lang="cs-CZ" sz="2800" b="1" i="1" dirty="0" smtClean="0">
                <a:solidFill>
                  <a:schemeClr val="accent1">
                    <a:lumMod val="50000"/>
                  </a:schemeClr>
                </a:solidFill>
              </a:rPr>
              <a:t>výraznější a sytější barvu </a:t>
            </a:r>
            <a:r>
              <a:rPr lang="cs-CZ" sz="2800" dirty="0" smtClean="0"/>
              <a:t>než objekty v pozadí. </a:t>
            </a:r>
            <a:endParaRPr lang="cs-CZ" sz="2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547664" y="6356350"/>
            <a:ext cx="6120680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683568" y="476672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 smtClean="0"/>
              <a:t>Předměty a osoby v prostoru</a:t>
            </a:r>
            <a:endParaRPr lang="cs-CZ" sz="32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Další záludností, kterou má na svědomí perspektiva je „</a:t>
            </a:r>
            <a:r>
              <a:rPr lang="cs-CZ" b="1" i="1" dirty="0" smtClean="0">
                <a:solidFill>
                  <a:schemeClr val="accent1">
                    <a:lumMod val="50000"/>
                  </a:schemeClr>
                </a:solidFill>
              </a:rPr>
              <a:t>zkracování“</a:t>
            </a:r>
            <a:r>
              <a:rPr lang="cs-CZ" dirty="0" smtClean="0"/>
              <a:t>. </a:t>
            </a:r>
          </a:p>
          <a:p>
            <a:pPr algn="ctr">
              <a:buNone/>
            </a:pPr>
            <a:r>
              <a:rPr lang="cs-CZ" dirty="0" smtClean="0"/>
              <a:t>To můžeme sledovat například na krychlové krabici. 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(Připomínám, že krychle má všechny strany stejně dlouhé)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763688" y="6356350"/>
            <a:ext cx="5760640" cy="36512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87624" y="1124744"/>
            <a:ext cx="53864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u="sng" dirty="0" smtClean="0"/>
              <a:t>„Zkracování“ a další záludnosti</a:t>
            </a:r>
            <a:endParaRPr lang="cs-CZ" sz="32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18457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cs-CZ" sz="1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cs-CZ" sz="2800" dirty="0" smtClean="0"/>
              <a:t>Při pohledu zepředu a mírného nadhledu </a:t>
            </a:r>
            <a:r>
              <a:rPr lang="cs-CZ" sz="28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hrany</a:t>
            </a:r>
            <a:r>
              <a:rPr lang="cs-CZ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8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směřující dozadu</a:t>
            </a:r>
            <a:r>
              <a:rPr lang="cs-CZ" sz="2800" i="1" dirty="0" smtClean="0"/>
              <a:t> </a:t>
            </a:r>
            <a:r>
              <a:rPr lang="cs-CZ" sz="2800" dirty="0" smtClean="0"/>
              <a:t>jsou </a:t>
            </a:r>
            <a:r>
              <a:rPr lang="cs-CZ" sz="28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kratší</a:t>
            </a:r>
            <a:r>
              <a:rPr lang="cs-CZ" sz="2800" dirty="0" smtClean="0"/>
              <a:t>(menší) než hrany </a:t>
            </a:r>
            <a:r>
              <a:rPr lang="cs-CZ" sz="2800" b="1" i="1" dirty="0" smtClean="0"/>
              <a:t>předního čtverce</a:t>
            </a:r>
            <a:r>
              <a:rPr lang="cs-CZ" sz="2800" dirty="0" smtClean="0"/>
              <a:t>. </a:t>
            </a:r>
          </a:p>
          <a:p>
            <a:pPr algn="ctr">
              <a:buNone/>
            </a:pPr>
            <a:r>
              <a:rPr lang="cs-CZ" sz="2800" b="1" i="1" dirty="0" smtClean="0">
                <a:solidFill>
                  <a:srgbClr val="C00000"/>
                </a:solidFill>
              </a:rPr>
              <a:t>Zadní hrana </a:t>
            </a:r>
            <a:r>
              <a:rPr lang="cs-CZ" sz="2800" dirty="0" smtClean="0"/>
              <a:t>je </a:t>
            </a:r>
            <a:r>
              <a:rPr lang="cs-CZ" sz="2800" b="1" i="1" dirty="0" smtClean="0">
                <a:solidFill>
                  <a:srgbClr val="C00000"/>
                </a:solidFill>
              </a:rPr>
              <a:t>také kratší </a:t>
            </a:r>
            <a:r>
              <a:rPr lang="cs-CZ" sz="2800" dirty="0" smtClean="0"/>
              <a:t>v důsledku perspektivy a sbíhání do jednoho bodu.</a:t>
            </a:r>
          </a:p>
        </p:txBody>
      </p:sp>
      <p:sp>
        <p:nvSpPr>
          <p:cNvPr id="4" name="Obdélník 3"/>
          <p:cNvSpPr/>
          <p:nvPr/>
        </p:nvSpPr>
        <p:spPr>
          <a:xfrm>
            <a:off x="2339752" y="4221088"/>
            <a:ext cx="1296144" cy="12241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" name="Přímá spojovací čára 8"/>
          <p:cNvCxnSpPr/>
          <p:nvPr/>
        </p:nvCxnSpPr>
        <p:spPr>
          <a:xfrm>
            <a:off x="2627784" y="3861048"/>
            <a:ext cx="64807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flipH="1" flipV="1">
            <a:off x="3275856" y="3861048"/>
            <a:ext cx="360040" cy="36004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 flipV="1">
            <a:off x="2339752" y="3861048"/>
            <a:ext cx="288032" cy="36004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bdélník 27"/>
          <p:cNvSpPr/>
          <p:nvPr/>
        </p:nvSpPr>
        <p:spPr>
          <a:xfrm>
            <a:off x="5292080" y="3861048"/>
            <a:ext cx="1296144" cy="12241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3" name="Přímá spojovací čára 32"/>
          <p:cNvCxnSpPr/>
          <p:nvPr/>
        </p:nvCxnSpPr>
        <p:spPr>
          <a:xfrm>
            <a:off x="6588224" y="3861048"/>
            <a:ext cx="360040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ovací čára 34"/>
          <p:cNvCxnSpPr/>
          <p:nvPr/>
        </p:nvCxnSpPr>
        <p:spPr>
          <a:xfrm>
            <a:off x="6948264" y="4221088"/>
            <a:ext cx="0" cy="43204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/>
          <p:nvPr/>
        </p:nvCxnSpPr>
        <p:spPr>
          <a:xfrm flipH="1">
            <a:off x="6588224" y="4653136"/>
            <a:ext cx="360040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ovací čára 45"/>
          <p:cNvCxnSpPr/>
          <p:nvPr/>
        </p:nvCxnSpPr>
        <p:spPr>
          <a:xfrm>
            <a:off x="5292080" y="3861048"/>
            <a:ext cx="108012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>
            <a:off x="6372200" y="4221088"/>
            <a:ext cx="504056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ovací čára 51"/>
          <p:cNvCxnSpPr/>
          <p:nvPr/>
        </p:nvCxnSpPr>
        <p:spPr>
          <a:xfrm>
            <a:off x="6372200" y="4221088"/>
            <a:ext cx="0" cy="432048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ovací čára 53"/>
          <p:cNvCxnSpPr/>
          <p:nvPr/>
        </p:nvCxnSpPr>
        <p:spPr>
          <a:xfrm>
            <a:off x="6372200" y="4653136"/>
            <a:ext cx="57606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ovací čára 55"/>
          <p:cNvCxnSpPr/>
          <p:nvPr/>
        </p:nvCxnSpPr>
        <p:spPr>
          <a:xfrm flipH="1">
            <a:off x="5292080" y="4653136"/>
            <a:ext cx="108012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ovací čára 62"/>
          <p:cNvCxnSpPr/>
          <p:nvPr/>
        </p:nvCxnSpPr>
        <p:spPr>
          <a:xfrm>
            <a:off x="2627784" y="3861048"/>
            <a:ext cx="0" cy="64807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ovací čára 64"/>
          <p:cNvCxnSpPr/>
          <p:nvPr/>
        </p:nvCxnSpPr>
        <p:spPr>
          <a:xfrm>
            <a:off x="2627784" y="4509120"/>
            <a:ext cx="64807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Přímá spojovací čára 66"/>
          <p:cNvCxnSpPr/>
          <p:nvPr/>
        </p:nvCxnSpPr>
        <p:spPr>
          <a:xfrm flipV="1">
            <a:off x="3275856" y="3933056"/>
            <a:ext cx="0" cy="57606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Přímá spojovací čára 70"/>
          <p:cNvCxnSpPr/>
          <p:nvPr/>
        </p:nvCxnSpPr>
        <p:spPr>
          <a:xfrm>
            <a:off x="3275856" y="4509120"/>
            <a:ext cx="36004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Přímá spojovací čára 72"/>
          <p:cNvCxnSpPr/>
          <p:nvPr/>
        </p:nvCxnSpPr>
        <p:spPr>
          <a:xfrm flipH="1">
            <a:off x="2339752" y="4509120"/>
            <a:ext cx="288032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>
          <a:xfrm>
            <a:off x="1547664" y="6356350"/>
            <a:ext cx="6192688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1477</TotalTime>
  <Words>578</Words>
  <Application>Microsoft Office PowerPoint</Application>
  <PresentationFormat>Předvádění na obrazovce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Zobrazení prostoru ve 2D</vt:lpstr>
      <vt:lpstr>Snímek 3</vt:lpstr>
      <vt:lpstr>Snímek 4</vt:lpstr>
      <vt:lpstr>Co vidíte na obrázku?</vt:lpstr>
      <vt:lpstr>Pravidla perspektivy</vt:lpstr>
      <vt:lpstr>Snímek 7</vt:lpstr>
      <vt:lpstr>Snímek 8</vt:lpstr>
      <vt:lpstr>Snímek 9</vt:lpstr>
      <vt:lpstr>Ukázka prací žáků</vt:lpstr>
      <vt:lpstr>Snímek 11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Your User Name</dc:creator>
  <cp:lastModifiedBy>Iva9889</cp:lastModifiedBy>
  <cp:revision>99</cp:revision>
  <dcterms:created xsi:type="dcterms:W3CDTF">2012-02-06T20:16:37Z</dcterms:created>
  <dcterms:modified xsi:type="dcterms:W3CDTF">2012-05-06T19:22:51Z</dcterms:modified>
</cp:coreProperties>
</file>