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4"/>
  </p:notesMasterIdLst>
  <p:sldIdLst>
    <p:sldId id="266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7" r:id="rId12"/>
    <p:sldId id="265" r:id="rId13"/>
  </p:sldIdLst>
  <p:sldSz cx="9144000" cy="6858000" type="screen4x3"/>
  <p:notesSz cx="6858000" cy="9144000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94141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22" autoAdjust="0"/>
    <p:restoredTop sz="94660"/>
  </p:normalViewPr>
  <p:slideViewPr>
    <p:cSldViewPr>
      <p:cViewPr varScale="1">
        <p:scale>
          <a:sx n="74" d="100"/>
          <a:sy n="74" d="100"/>
        </p:scale>
        <p:origin x="-105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F7DA4BC-A9B8-484D-9CC8-507E6DDC7F7B}" type="datetimeFigureOut">
              <a:rPr lang="cs-CZ" smtClean="0"/>
              <a:pPr/>
              <a:t>6.5.2012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88D2B6B-288D-40A1-9800-0EDEED7F5EB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4004613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80684C-597F-4378-AFFE-4E3A3FD0F5A8}" type="datetime1">
              <a:rPr lang="cs-CZ" smtClean="0"/>
              <a:pPr>
                <a:defRPr/>
              </a:pPr>
              <a:t>6.5.2012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 smtClean="0"/>
              <a:t>Autorem materiálu a všech jeho částí, není-li uvedeno jinak, je Mgr. Jitka Rybářová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422BCB-DB9C-46EC-A1F8-408CF87B0638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91F714-2A3D-4134-B35A-50E2DEC7887B}" type="datetime1">
              <a:rPr lang="cs-CZ" smtClean="0"/>
              <a:pPr>
                <a:defRPr/>
              </a:pPr>
              <a:t>6.5.2012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 smtClean="0"/>
              <a:t>Autorem materiálu a všech jeho částí, není-li uvedeno jinak, je Mgr. Jitka Rybářová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1BA853-4AF1-47FD-BD88-DBC96FAFA40A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A10CAB-41B8-4E8F-BB4E-1C1A52158ED5}" type="datetime1">
              <a:rPr lang="cs-CZ" smtClean="0"/>
              <a:pPr>
                <a:defRPr/>
              </a:pPr>
              <a:t>6.5.2012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 smtClean="0"/>
              <a:t>Autorem materiálu a všech jeho částí, není-li uvedeno jinak, je Mgr. Jitka Rybářová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186A81-F84F-4412-909A-E3037303BB75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D4C832-87A0-445D-9B1A-BD28E713D937}" type="datetime1">
              <a:rPr lang="cs-CZ" smtClean="0"/>
              <a:pPr>
                <a:defRPr/>
              </a:pPr>
              <a:t>6.5.2012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 smtClean="0"/>
              <a:t>Autorem materiálu a všech jeho částí, není-li uvedeno jinak, je Mgr. Jitka Rybářová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CA4FD6-2D08-4CF8-9C5B-B0B6ED160D2D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BBB776-BCCB-4177-A3A8-7AC9C85CC6C8}" type="datetime1">
              <a:rPr lang="cs-CZ" smtClean="0"/>
              <a:pPr>
                <a:defRPr/>
              </a:pPr>
              <a:t>6.5.2012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 smtClean="0"/>
              <a:t>Autorem materiálu a všech jeho částí, není-li uvedeno jinak, je Mgr. Jitka Rybářová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9AE157-EECA-49DB-8CF2-3ED1FA0A1B64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3A7BA7-8FB3-47DA-9AAE-2663D6301561}" type="datetime1">
              <a:rPr lang="cs-CZ" smtClean="0"/>
              <a:pPr>
                <a:defRPr/>
              </a:pPr>
              <a:t>6.5.2012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 smtClean="0"/>
              <a:t>Autorem materiálu a všech jeho částí, není-li uvedeno jinak, je Mgr. Jitka Rybářová</a:t>
            </a: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E47664-1C66-4941-AA51-B1F0CB080F8C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096230-AE76-422A-9F57-FE46876B119A}" type="datetime1">
              <a:rPr lang="cs-CZ" smtClean="0"/>
              <a:pPr>
                <a:defRPr/>
              </a:pPr>
              <a:t>6.5.2012</a:t>
            </a:fld>
            <a:endParaRPr lang="cs-CZ"/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 smtClean="0"/>
              <a:t>Autorem materiálu a všech jeho částí, není-li uvedeno jinak, je Mgr. Jitka Rybářová</a:t>
            </a:r>
            <a:endParaRPr lang="cs-CZ"/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66E0CC-3B08-4A4A-9357-EFD543184084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7B0E6D-4C3B-4FFA-9BD5-62F89656CAEE}" type="datetime1">
              <a:rPr lang="cs-CZ" smtClean="0"/>
              <a:pPr>
                <a:defRPr/>
              </a:pPr>
              <a:t>6.5.2012</a:t>
            </a:fld>
            <a:endParaRPr lang="cs-CZ"/>
          </a:p>
        </p:txBody>
      </p:sp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 smtClean="0"/>
              <a:t>Autorem materiálu a všech jeho částí, není-li uvedeno jinak, je Mgr. Jitka Rybářová</a:t>
            </a:r>
            <a:endParaRPr lang="cs-CZ"/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F647FB-949B-4F10-813C-872BEF62D848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054F9A-9CCD-43BE-B855-A8E790132C52}" type="datetime1">
              <a:rPr lang="cs-CZ" smtClean="0"/>
              <a:pPr>
                <a:defRPr/>
              </a:pPr>
              <a:t>6.5.2012</a:t>
            </a:fld>
            <a:endParaRPr lang="cs-CZ"/>
          </a:p>
        </p:txBody>
      </p:sp>
      <p:sp>
        <p:nvSpPr>
          <p:cNvPr id="3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 smtClean="0"/>
              <a:t>Autorem materiálu a všech jeho částí, není-li uvedeno jinak, je Mgr. Jitka Rybářová</a:t>
            </a:r>
            <a:endParaRPr lang="cs-CZ"/>
          </a:p>
        </p:txBody>
      </p:sp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876736-2977-4319-8BEE-1FB01EA541F5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55C17E-9AB7-42AC-9F4C-DF8A25D98ED7}" type="datetime1">
              <a:rPr lang="cs-CZ" smtClean="0"/>
              <a:pPr>
                <a:defRPr/>
              </a:pPr>
              <a:t>6.5.2012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 smtClean="0"/>
              <a:t>Autorem materiálu a všech jeho částí, není-li uvedeno jinak, je Mgr. Jitka Rybářová</a:t>
            </a: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7D4949-6EBD-4C04-BD5B-98959DC91B73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EA447E-420C-46CF-ABE8-CB2517E6568D}" type="datetime1">
              <a:rPr lang="cs-CZ" smtClean="0"/>
              <a:pPr>
                <a:defRPr/>
              </a:pPr>
              <a:t>6.5.2012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 smtClean="0"/>
              <a:t>Autorem materiálu a všech jeho částí, není-li uvedeno jinak, je Mgr. Jitka Rybářová</a:t>
            </a: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B2F2A6-9006-47ED-9205-AE9D39271831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Zástupný symbol pro nadpis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 předlohy nadpisů.</a:t>
            </a:r>
          </a:p>
        </p:txBody>
      </p:sp>
      <p:sp>
        <p:nvSpPr>
          <p:cNvPr id="1027" name="Zástupný symbol pro text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CFDE6525-97CC-431C-830A-26F47680D969}" type="datetime1">
              <a:rPr lang="cs-CZ" smtClean="0"/>
              <a:pPr>
                <a:defRPr/>
              </a:pPr>
              <a:t>6.5.2012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cs-CZ" smtClean="0"/>
              <a:t>Autorem materiálu a všech jeho částí, není-li uvedeno jinak, je Mgr. Jitka Rybářová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2AE5BB07-9429-4C14-A153-AB1A6FF300E8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sldNum="0"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Book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Book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Book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Book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Book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Book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Book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Book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hyperlink" Target="http://czechfolks.com/wp-content/uploads/2009/01/lada-svejk.jpg" TargetMode="External"/><Relationship Id="rId13" Type="http://schemas.openxmlformats.org/officeDocument/2006/relationships/hyperlink" Target="http://www.supraphon.cz/!img_katalog/SU5855_2_xl.gif" TargetMode="External"/><Relationship Id="rId3" Type="http://schemas.openxmlformats.org/officeDocument/2006/relationships/hyperlink" Target="http://commons.wikimedia.org/wiki/File:%C5%98%C3%AD%C4%8Dany_-_sm%C4%9Brovka_na_Hrusice_-_Mike%C5%A1_-_1c.jpg" TargetMode="External"/><Relationship Id="rId7" Type="http://schemas.openxmlformats.org/officeDocument/2006/relationships/hyperlink" Target="http://mm.denik.cz/32/f4/josef_lada_obrazek_ilu_denik_clanek_solo.jpg" TargetMode="External"/><Relationship Id="rId12" Type="http://schemas.openxmlformats.org/officeDocument/2006/relationships/hyperlink" Target="http://www.cojeco.cz/attach/ilustrations/3b4266b8cbfa9.jpg" TargetMode="External"/><Relationship Id="rId2" Type="http://schemas.openxmlformats.org/officeDocument/2006/relationships/hyperlink" Target="http://www.rodina.cz/i/4/2011/6/pejsek_a_ko_i_ka.jpg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data.bux.cz/book/013/267/0132675/large.jpg" TargetMode="External"/><Relationship Id="rId11" Type="http://schemas.openxmlformats.org/officeDocument/2006/relationships/hyperlink" Target="http://www.greisen.cz/au66/opti/velke/092.jpg" TargetMode="External"/><Relationship Id="rId5" Type="http://schemas.openxmlformats.org/officeDocument/2006/relationships/hyperlink" Target="http://www.sonet.me.cz/knihy/t/111.jpg" TargetMode="External"/><Relationship Id="rId10" Type="http://schemas.openxmlformats.org/officeDocument/2006/relationships/hyperlink" Target="http://img5.ceskatelevize.cz/program/porady/871835/foto/01.jpg" TargetMode="External"/><Relationship Id="rId4" Type="http://schemas.openxmlformats.org/officeDocument/2006/relationships/hyperlink" Target="http://www.e-trafika.cz/fotky6478/fotos/_vyr_5359IMG_0052.jpg" TargetMode="External"/><Relationship Id="rId9" Type="http://schemas.openxmlformats.org/officeDocument/2006/relationships/hyperlink" Target="http://www.pozitivni-noviny.cz/IMAGES-1/krtecek2.jpg" TargetMode="External"/><Relationship Id="rId14" Type="http://schemas.openxmlformats.org/officeDocument/2006/relationships/hyperlink" Target="http://img7.ceskatelevize.cz/program/porady/898739/foto09/02.jpg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-trafika.cz/fotky6478/fotos/_vyr_5359IMG_0052.jpg" TargetMode="External"/><Relationship Id="rId2" Type="http://schemas.openxmlformats.org/officeDocument/2006/relationships/hyperlink" Target="http://www.rodina.cz/i/4/2011/6/pejsek_a_ko_i_ka.jpg" TargetMode="External"/><Relationship Id="rId1" Type="http://schemas.openxmlformats.org/officeDocument/2006/relationships/slideLayout" Target="../slideLayouts/slideLayout6.xml"/><Relationship Id="rId4" Type="http://schemas.openxmlformats.org/officeDocument/2006/relationships/hyperlink" Target="http://www.sonet.me.cz/knihy/t/111.jpg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data.bux.cz/book/013/267/0132675/large.jpg" TargetMode="Externa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czechfolks.com/wp-content/uploads/2009/01/lada-svejk.jpg" TargetMode="External"/><Relationship Id="rId4" Type="http://schemas.openxmlformats.org/officeDocument/2006/relationships/hyperlink" Target="http://mm.denik.cz/32/f4/josef_lada_obrazek_ilu_denik_clanek_solo.jpg" TargetMode="Externa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://www.pozitivni-noviny.cz/IMAGES-1/krtecek2.jpg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reisen.cz/au66/opti/velke/092.jpg" TargetMode="External"/><Relationship Id="rId2" Type="http://schemas.openxmlformats.org/officeDocument/2006/relationships/hyperlink" Target="http://img5.ceskatelevize.cz/program/porady/871835/foto/01.jpg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upraphon.cz/!img_katalog/SU5855_2_xl.gif" TargetMode="External"/><Relationship Id="rId2" Type="http://schemas.openxmlformats.org/officeDocument/2006/relationships/hyperlink" Target="http://www.cojeco.cz/attach/ilustrations/3b4266b8cbfa9.jpg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img7.ceskatelevize.cz/program/porady/898739/foto09/02.jpg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zápatí 5"/>
          <p:cNvSpPr>
            <a:spLocks noGrp="1"/>
          </p:cNvSpPr>
          <p:nvPr>
            <p:ph type="ftr" sz="quarter" idx="12"/>
          </p:nvPr>
        </p:nvSpPr>
        <p:spPr>
          <a:xfrm>
            <a:off x="107504" y="6021288"/>
            <a:ext cx="8749952" cy="703362"/>
          </a:xfrm>
        </p:spPr>
        <p:txBody>
          <a:bodyPr/>
          <a:lstStyle/>
          <a:p>
            <a:pPr algn="ctr"/>
            <a:r>
              <a:rPr lang="cs-CZ" dirty="0"/>
              <a:t>Autorem materiálu a všech jeho částí, není-li uvedeno jinak, je Mgr. Jitka Rybářová</a:t>
            </a:r>
          </a:p>
        </p:txBody>
      </p:sp>
      <p:pic>
        <p:nvPicPr>
          <p:cNvPr id="5" name="Picture 63" descr="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356100" y="263525"/>
            <a:ext cx="658813" cy="658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64"/>
          <p:cNvSpPr>
            <a:spLocks noChangeArrowheads="1"/>
          </p:cNvSpPr>
          <p:nvPr/>
        </p:nvSpPr>
        <p:spPr bwMode="auto">
          <a:xfrm>
            <a:off x="1116013" y="1125538"/>
            <a:ext cx="6913562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cs-CZ" sz="1400" b="1" dirty="0">
                <a:latin typeface="Arial" charset="0"/>
              </a:rPr>
              <a:t>Tento materiál byl vytvořen v rámci projektu  Operačního programu Vzdělávání pro konkurenceschopnost.</a:t>
            </a:r>
          </a:p>
        </p:txBody>
      </p:sp>
      <p:graphicFrame>
        <p:nvGraphicFramePr>
          <p:cNvPr id="7" name="Group 27"/>
          <p:cNvGraphicFramePr>
            <a:graphicFrameLocks noGrp="1"/>
          </p:cNvGraphicFramePr>
          <p:nvPr/>
        </p:nvGraphicFramePr>
        <p:xfrm>
          <a:off x="1116013" y="1703388"/>
          <a:ext cx="6837362" cy="1097280"/>
        </p:xfrm>
        <a:graphic>
          <a:graphicData uri="http://schemas.openxmlformats.org/drawingml/2006/table">
            <a:tbl>
              <a:tblPr/>
              <a:tblGrid>
                <a:gridCol w="2243137"/>
                <a:gridCol w="4594225"/>
              </a:tblGrid>
              <a:tr h="2730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  <a:ea typeface="Calibri" pitchFamily="34" charset="0"/>
                          <a:cs typeface="Times New Roman" pitchFamily="18" charset="0"/>
                        </a:rPr>
                        <a:t>Projekt MŠMT ČR</a:t>
                      </a:r>
                      <a:endParaRPr kumimoji="0" lang="cs-CZ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Garamond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  <a:ea typeface="Calibri" pitchFamily="34" charset="0"/>
                          <a:cs typeface="Times New Roman" pitchFamily="18" charset="0"/>
                        </a:rPr>
                        <a:t>EU PENÍZE ŠKOLÁM</a:t>
                      </a:r>
                      <a:endParaRPr kumimoji="0" lang="cs-CZ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Garamond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01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  <a:ea typeface="Calibri" pitchFamily="34" charset="0"/>
                          <a:cs typeface="Times New Roman" pitchFamily="18" charset="0"/>
                        </a:rPr>
                        <a:t>Číslo projektu</a:t>
                      </a:r>
                      <a:endParaRPr kumimoji="0" lang="cs-CZ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Garamond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  <a:ea typeface="Calibri" pitchFamily="34" charset="0"/>
                          <a:cs typeface="Times New Roman" pitchFamily="18" charset="0"/>
                        </a:rPr>
                        <a:t>CZ.1.07/1.4.00/21.2146</a:t>
                      </a:r>
                      <a:endParaRPr kumimoji="0" lang="cs-CZ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Garamond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30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  <a:ea typeface="Calibri" pitchFamily="34" charset="0"/>
                          <a:cs typeface="Times New Roman" pitchFamily="18" charset="0"/>
                        </a:rPr>
                        <a:t>Název projektu školy</a:t>
                      </a:r>
                      <a:endParaRPr kumimoji="0" lang="cs-CZ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Garamond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  <a:ea typeface="Calibri" pitchFamily="34" charset="0"/>
                          <a:cs typeface="Times New Roman" pitchFamily="18" charset="0"/>
                        </a:rPr>
                        <a:t>Inovace ve vzdělávání na naší škole ZŠ Studánka</a:t>
                      </a:r>
                      <a:endParaRPr kumimoji="0" lang="cs-CZ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Garamond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30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  <a:ea typeface="Calibri" pitchFamily="34" charset="0"/>
                          <a:cs typeface="Times New Roman" pitchFamily="18" charset="0"/>
                        </a:rPr>
                        <a:t>Šablona  III/2</a:t>
                      </a:r>
                      <a:endParaRPr kumimoji="0" lang="cs-CZ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Garamond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  <a:ea typeface="Calibri" pitchFamily="34" charset="0"/>
                          <a:cs typeface="Times New Roman" pitchFamily="18" charset="0"/>
                        </a:rPr>
                        <a:t>Inovace a zkvalitnění výuky prostřednictvím ICT</a:t>
                      </a:r>
                      <a:endParaRPr kumimoji="0" lang="cs-CZ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Garamond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8" name="Obrázek 1" descr="logolinkII_bar.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804193" y="4725144"/>
            <a:ext cx="5762625" cy="1439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Rectangle 116"/>
          <p:cNvSpPr>
            <a:spLocks noChangeArrowheads="1"/>
          </p:cNvSpPr>
          <p:nvPr/>
        </p:nvSpPr>
        <p:spPr bwMode="auto">
          <a:xfrm>
            <a:off x="288131" y="2805422"/>
            <a:ext cx="8569325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cs-CZ" sz="1200" b="1" dirty="0" smtClean="0"/>
              <a:t>Sada č. XXI</a:t>
            </a:r>
            <a:endParaRPr lang="cs-CZ" sz="1200" dirty="0" smtClean="0"/>
          </a:p>
          <a:p>
            <a:pPr algn="ctr"/>
            <a:r>
              <a:rPr lang="cs-CZ" sz="1200" b="1" dirty="0" smtClean="0"/>
              <a:t>Identifikátor sady: VY_32_INOVACE_Sada XXI _ </a:t>
            </a:r>
            <a:r>
              <a:rPr lang="cs-CZ" sz="1200" b="1" dirty="0" smtClean="0"/>
              <a:t>VV, DUM 18</a:t>
            </a:r>
            <a:endParaRPr lang="cs-CZ" sz="1200" dirty="0" smtClean="0"/>
          </a:p>
          <a:p>
            <a:pPr algn="ctr"/>
            <a:r>
              <a:rPr lang="cs-CZ" sz="1200" b="1" dirty="0" smtClean="0"/>
              <a:t>Vzdělávací oblast: Umění a kultura</a:t>
            </a:r>
            <a:endParaRPr lang="cs-CZ" sz="1200" dirty="0" smtClean="0"/>
          </a:p>
          <a:p>
            <a:pPr algn="ctr"/>
            <a:r>
              <a:rPr lang="cs-CZ" sz="1200" b="1" dirty="0" smtClean="0"/>
              <a:t>Vzdělávací </a:t>
            </a:r>
            <a:r>
              <a:rPr lang="cs-CZ" sz="1200" b="1" dirty="0" smtClean="0"/>
              <a:t>obor: Výtvarná výchova</a:t>
            </a:r>
            <a:endParaRPr lang="cs-CZ" sz="1200" dirty="0" smtClean="0"/>
          </a:p>
          <a:p>
            <a:r>
              <a:rPr lang="cs-CZ" sz="1200" b="1" dirty="0" smtClean="0"/>
              <a:t>Název</a:t>
            </a:r>
            <a:r>
              <a:rPr lang="cs-CZ" sz="1200" b="1" dirty="0"/>
              <a:t>: Ilustrace</a:t>
            </a:r>
            <a:br>
              <a:rPr lang="cs-CZ" sz="1200" b="1" dirty="0"/>
            </a:br>
            <a:r>
              <a:rPr lang="cs-CZ" sz="1200" b="1" dirty="0"/>
              <a:t>Autor:    Mgr. Jitka Rybářová</a:t>
            </a:r>
            <a:r>
              <a:rPr lang="cs-CZ" sz="1200" dirty="0"/>
              <a:t/>
            </a:r>
            <a:br>
              <a:rPr lang="cs-CZ" sz="1200" dirty="0"/>
            </a:br>
            <a:r>
              <a:rPr lang="cs-CZ" sz="1200" b="1" dirty="0"/>
              <a:t>Stručná anotace: Prezentace k seznámení s českými ilustrátory</a:t>
            </a:r>
            <a:br>
              <a:rPr lang="cs-CZ" sz="1200" b="1" dirty="0"/>
            </a:br>
            <a:r>
              <a:rPr lang="cs-CZ" sz="1200" b="1" dirty="0"/>
              <a:t>Metodické zhodnocení: </a:t>
            </a:r>
            <a:r>
              <a:rPr lang="cs-CZ" sz="1200" b="1" dirty="0" err="1"/>
              <a:t>Odpilotováno</a:t>
            </a:r>
            <a:r>
              <a:rPr lang="cs-CZ" sz="1200" b="1" dirty="0"/>
              <a:t> 10.4.2012 ve 4.D. Žáci byli seznámeni s významnými českými ilustrátory. V druhé části hodiny ilustrovali pohádku Jak Rozum se Štěstím vandrovali</a:t>
            </a:r>
            <a:r>
              <a:rPr lang="cs-CZ" sz="1200" b="1" dirty="0" smtClean="0"/>
              <a:t>.</a:t>
            </a:r>
            <a:endParaRPr lang="cs-CZ" sz="1200" b="1" dirty="0">
              <a:latin typeface="Arial" charset="0"/>
            </a:endParaRPr>
          </a:p>
          <a:p>
            <a:endParaRPr lang="cs-CZ" sz="1200" b="1" dirty="0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Mínus 4"/>
          <p:cNvSpPr/>
          <p:nvPr/>
        </p:nvSpPr>
        <p:spPr>
          <a:xfrm>
            <a:off x="-2124744" y="1412776"/>
            <a:ext cx="13645008" cy="3024336"/>
          </a:xfrm>
          <a:prstGeom prst="mathMinus">
            <a:avLst/>
          </a:prstGeom>
          <a:gradFill flip="none" rotWithShape="1">
            <a:gsLst>
              <a:gs pos="0">
                <a:srgbClr val="0070C0">
                  <a:shade val="30000"/>
                  <a:satMod val="115000"/>
                </a:srgbClr>
              </a:gs>
              <a:gs pos="50000">
                <a:srgbClr val="0070C0">
                  <a:shade val="67500"/>
                  <a:satMod val="115000"/>
                </a:srgbClr>
              </a:gs>
              <a:gs pos="100000">
                <a:srgbClr val="0070C0">
                  <a:shade val="100000"/>
                  <a:satMod val="115000"/>
                </a:srgbClr>
              </a:gs>
            </a:gsLst>
            <a:lin ang="0" scaled="1"/>
            <a:tileRect/>
          </a:gradFill>
          <a:ln>
            <a:solidFill>
              <a:srgbClr val="0070C0"/>
            </a:solidFill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cs-CZ"/>
          </a:p>
        </p:txBody>
      </p:sp>
      <p:sp>
        <p:nvSpPr>
          <p:cNvPr id="4" name="Mínus 3"/>
          <p:cNvSpPr/>
          <p:nvPr/>
        </p:nvSpPr>
        <p:spPr>
          <a:xfrm>
            <a:off x="-1980728" y="-387424"/>
            <a:ext cx="13645008" cy="2808312"/>
          </a:xfrm>
          <a:prstGeom prst="mathMinus">
            <a:avLst/>
          </a:prstGeom>
          <a:gradFill flip="none" rotWithShape="1">
            <a:gsLst>
              <a:gs pos="0">
                <a:srgbClr val="0070C0">
                  <a:shade val="30000"/>
                  <a:satMod val="115000"/>
                </a:srgbClr>
              </a:gs>
              <a:gs pos="50000">
                <a:srgbClr val="0070C0">
                  <a:shade val="67500"/>
                  <a:satMod val="115000"/>
                </a:srgbClr>
              </a:gs>
              <a:gs pos="100000">
                <a:srgbClr val="0070C0">
                  <a:shade val="100000"/>
                  <a:satMod val="115000"/>
                </a:srgbClr>
              </a:gs>
            </a:gsLst>
            <a:lin ang="0" scaled="1"/>
            <a:tileRect/>
          </a:gradFill>
          <a:ln>
            <a:solidFill>
              <a:srgbClr val="0070C0"/>
            </a:solidFill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cs-CZ"/>
          </a:p>
        </p:txBody>
      </p:sp>
      <p:sp>
        <p:nvSpPr>
          <p:cNvPr id="10248" name="Zástupný symbol pro obsah 2"/>
          <p:cNvSpPr>
            <a:spLocks noGrp="1"/>
          </p:cNvSpPr>
          <p:nvPr>
            <p:ph idx="1"/>
          </p:nvPr>
        </p:nvSpPr>
        <p:spPr>
          <a:xfrm>
            <a:off x="395288" y="692150"/>
            <a:ext cx="8229600" cy="5505450"/>
          </a:xfrm>
        </p:spPr>
        <p:txBody>
          <a:bodyPr/>
          <a:lstStyle/>
          <a:p>
            <a:pPr eaLnBrk="1" hangingPunct="1">
              <a:buFont typeface="Arial" charset="0"/>
              <a:buNone/>
            </a:pPr>
            <a:r>
              <a:rPr lang="cs-CZ" sz="2800" dirty="0" smtClean="0">
                <a:solidFill>
                  <a:schemeClr val="bg1"/>
                </a:solidFill>
              </a:rPr>
              <a:t>Úkol pro žáky</a:t>
            </a:r>
          </a:p>
          <a:p>
            <a:pPr eaLnBrk="1" hangingPunct="1">
              <a:buFont typeface="Arial" charset="0"/>
              <a:buNone/>
            </a:pPr>
            <a:endParaRPr lang="cs-CZ" sz="800" dirty="0" smtClean="0">
              <a:solidFill>
                <a:schemeClr val="bg1"/>
              </a:solidFill>
            </a:endParaRPr>
          </a:p>
          <a:p>
            <a:pPr eaLnBrk="1" hangingPunct="1">
              <a:buFont typeface="Arial" charset="0"/>
              <a:buNone/>
            </a:pPr>
            <a:r>
              <a:rPr lang="cs-CZ" sz="2400" dirty="0" smtClean="0"/>
              <a:t>Nakreslete obrazový doprovod k pohádce Jak Rozum se Štěstím vandrovali</a:t>
            </a:r>
          </a:p>
          <a:p>
            <a:pPr eaLnBrk="1" hangingPunct="1">
              <a:buFont typeface="Arial" charset="0"/>
              <a:buNone/>
            </a:pPr>
            <a:endParaRPr lang="cs-CZ" sz="2800" dirty="0" smtClean="0"/>
          </a:p>
          <a:p>
            <a:pPr eaLnBrk="1" hangingPunct="1">
              <a:buFont typeface="Arial" charset="0"/>
              <a:buNone/>
            </a:pPr>
            <a:r>
              <a:rPr lang="cs-CZ" sz="2800" dirty="0" smtClean="0">
                <a:solidFill>
                  <a:schemeClr val="bg1"/>
                </a:solidFill>
              </a:rPr>
              <a:t>Požadavky</a:t>
            </a:r>
          </a:p>
          <a:p>
            <a:pPr eaLnBrk="1" hangingPunct="1">
              <a:buFont typeface="Arial" charset="0"/>
              <a:buNone/>
            </a:pPr>
            <a:endParaRPr lang="cs-CZ" sz="900" dirty="0" smtClean="0">
              <a:solidFill>
                <a:schemeClr val="bg1"/>
              </a:solidFill>
            </a:endParaRPr>
          </a:p>
          <a:p>
            <a:pPr eaLnBrk="1" hangingPunct="1">
              <a:buFont typeface="Arial" charset="0"/>
              <a:buNone/>
            </a:pPr>
            <a:r>
              <a:rPr lang="cs-CZ" sz="2400" dirty="0" smtClean="0"/>
              <a:t>-formát A4</a:t>
            </a:r>
          </a:p>
          <a:p>
            <a:pPr eaLnBrk="1" hangingPunct="1">
              <a:buFont typeface="Arial" charset="0"/>
              <a:buNone/>
            </a:pPr>
            <a:r>
              <a:rPr lang="cs-CZ" sz="2400" dirty="0" smtClean="0"/>
              <a:t>- technika libovolná – vodové barvy, fix, pastelky</a:t>
            </a:r>
          </a:p>
          <a:p>
            <a:pPr eaLnBrk="1" hangingPunct="1">
              <a:buFont typeface="Arial" charset="0"/>
              <a:buNone/>
            </a:pPr>
            <a:r>
              <a:rPr lang="cs-CZ" sz="2400" dirty="0" smtClean="0"/>
              <a:t>- originální zobrazení</a:t>
            </a:r>
          </a:p>
          <a:p>
            <a:pPr eaLnBrk="1" hangingPunct="1">
              <a:buFontTx/>
              <a:buChar char="-"/>
            </a:pPr>
            <a:endParaRPr lang="cs-CZ" sz="2800" dirty="0" smtClean="0"/>
          </a:p>
          <a:p>
            <a:pPr algn="ctr" eaLnBrk="1" hangingPunct="1">
              <a:buFont typeface="Arial" charset="0"/>
              <a:buNone/>
            </a:pPr>
            <a:r>
              <a:rPr lang="cs-CZ" sz="2400" dirty="0" smtClean="0">
                <a:solidFill>
                  <a:srgbClr val="FF0000"/>
                </a:solidFill>
              </a:rPr>
              <a:t> (Úkolem není kopírovat známé ilustrátory, ale</a:t>
            </a:r>
          </a:p>
          <a:p>
            <a:pPr algn="ctr" eaLnBrk="1" hangingPunct="1">
              <a:buFont typeface="Arial" charset="0"/>
              <a:buNone/>
            </a:pPr>
            <a:r>
              <a:rPr lang="cs-CZ" sz="2400" dirty="0" smtClean="0">
                <a:solidFill>
                  <a:srgbClr val="FF0000"/>
                </a:solidFill>
              </a:rPr>
              <a:t> snažit se vyobrazit postavy a děj dle své fantazie!!!)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323528" y="6356350"/>
            <a:ext cx="8568952" cy="365125"/>
          </a:xfrm>
        </p:spPr>
        <p:txBody>
          <a:bodyPr/>
          <a:lstStyle/>
          <a:p>
            <a:pPr>
              <a:defRPr/>
            </a:pPr>
            <a:r>
              <a:rPr lang="cs-CZ" dirty="0" smtClean="0"/>
              <a:t>Autorem materiálu a všech jeho částí, není-li uvedeno jinak, je Mgr. Jitka Rybářová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Práce žáků</a:t>
            </a:r>
            <a:endParaRPr lang="cs-CZ" dirty="0"/>
          </a:p>
        </p:txBody>
      </p:sp>
      <p:pic>
        <p:nvPicPr>
          <p:cNvPr id="5" name="Zástupný symbol pro obsah 4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8929" y="1412776"/>
            <a:ext cx="3472544" cy="2312715"/>
          </a:xfrm>
        </p:spPr>
      </p:pic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>
          <a:xfrm>
            <a:off x="1547664" y="6356350"/>
            <a:ext cx="5976664" cy="365125"/>
          </a:xfrm>
        </p:spPr>
        <p:txBody>
          <a:bodyPr/>
          <a:lstStyle/>
          <a:p>
            <a:pPr>
              <a:defRPr/>
            </a:pPr>
            <a:r>
              <a:rPr lang="cs-CZ" dirty="0" smtClean="0"/>
              <a:t>Autorem materiálu a všech jeho částí, není-li uvedeno jinak, je Mgr. Jitka Rybářová</a:t>
            </a:r>
            <a:endParaRPr lang="cs-CZ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592" y="3842633"/>
            <a:ext cx="3491880" cy="2325592"/>
          </a:xfrm>
          <a:prstGeom prst="rect">
            <a:avLst/>
          </a:prstGeom>
        </p:spPr>
      </p:pic>
      <p:pic>
        <p:nvPicPr>
          <p:cNvPr id="7" name="Obrázek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50297" y="1412776"/>
            <a:ext cx="3483766" cy="2320188"/>
          </a:xfrm>
          <a:prstGeom prst="rect">
            <a:avLst/>
          </a:prstGeom>
        </p:spPr>
      </p:pic>
      <p:pic>
        <p:nvPicPr>
          <p:cNvPr id="9" name="Obrázek 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85388" y="3860072"/>
            <a:ext cx="3096344" cy="2322258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24519288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ínus 3"/>
          <p:cNvSpPr/>
          <p:nvPr/>
        </p:nvSpPr>
        <p:spPr>
          <a:xfrm>
            <a:off x="-2052736" y="-891480"/>
            <a:ext cx="13645008" cy="3528392"/>
          </a:xfrm>
          <a:prstGeom prst="mathMinus">
            <a:avLst/>
          </a:prstGeom>
          <a:gradFill flip="none" rotWithShape="1">
            <a:gsLst>
              <a:gs pos="0">
                <a:srgbClr val="0070C0">
                  <a:shade val="30000"/>
                  <a:satMod val="115000"/>
                </a:srgbClr>
              </a:gs>
              <a:gs pos="50000">
                <a:srgbClr val="0070C0">
                  <a:shade val="67500"/>
                  <a:satMod val="115000"/>
                </a:srgbClr>
              </a:gs>
              <a:gs pos="100000">
                <a:srgbClr val="0070C0">
                  <a:shade val="100000"/>
                  <a:satMod val="115000"/>
                </a:srgbClr>
              </a:gs>
            </a:gsLst>
            <a:lin ang="0" scaled="1"/>
            <a:tileRect/>
          </a:gradFill>
          <a:ln>
            <a:solidFill>
              <a:srgbClr val="0070C0"/>
            </a:solidFill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cs-CZ" sz="2800" b="1" dirty="0" smtClean="0">
                <a:solidFill>
                  <a:schemeClr val="bg1"/>
                </a:solidFill>
                <a:latin typeface="+mn-lt"/>
              </a:rPr>
              <a:t>Použité zdroje</a:t>
            </a:r>
            <a:endParaRPr lang="cs-CZ" sz="2800" b="1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11270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cs-CZ" sz="1600" dirty="0" smtClean="0"/>
              <a:t>[cit. 2012-04-04]. Dostupný pod licencí </a:t>
            </a:r>
            <a:r>
              <a:rPr lang="cs-CZ" sz="1600" dirty="0" err="1" smtClean="0"/>
              <a:t>Creative</a:t>
            </a:r>
            <a:r>
              <a:rPr lang="cs-CZ" sz="1600" dirty="0" smtClean="0"/>
              <a:t> </a:t>
            </a:r>
            <a:r>
              <a:rPr lang="cs-CZ" sz="1600" dirty="0" err="1" smtClean="0"/>
              <a:t>Commons</a:t>
            </a:r>
            <a:r>
              <a:rPr lang="cs-CZ" sz="1600" dirty="0" smtClean="0"/>
              <a:t> na WWW: </a:t>
            </a:r>
            <a:endParaRPr lang="cs-CZ" sz="1600" dirty="0" smtClean="0">
              <a:hlinkClick r:id="rId2"/>
            </a:endParaRPr>
          </a:p>
          <a:p>
            <a:pPr eaLnBrk="1" hangingPunct="1"/>
            <a:r>
              <a:rPr lang="cs-CZ" sz="1600" dirty="0" smtClean="0">
                <a:hlinkClick r:id="rId2"/>
              </a:rPr>
              <a:t>http://www.rodina.cz/i/4/2011/6/pejsek_a_ko_i_ka.jpg</a:t>
            </a:r>
            <a:endParaRPr lang="cs-CZ" sz="1600" dirty="0" smtClean="0">
              <a:hlinkClick r:id="rId3"/>
            </a:endParaRPr>
          </a:p>
          <a:p>
            <a:pPr eaLnBrk="1" hangingPunct="1"/>
            <a:r>
              <a:rPr lang="cs-CZ" sz="1600" dirty="0" smtClean="0">
                <a:hlinkClick r:id="rId3"/>
              </a:rPr>
              <a:t> http://commons.wikimedia.org/wiki/File:%C5%98%C3%AD%C4%8Dany_-_sm%C4%9Brovka_na_Hrusice_-_Mike%C5%A1_-_1c.jpg</a:t>
            </a:r>
            <a:endParaRPr lang="cs-CZ" sz="1600" dirty="0" smtClean="0"/>
          </a:p>
          <a:p>
            <a:pPr eaLnBrk="1" hangingPunct="1"/>
            <a:r>
              <a:rPr lang="cs-CZ" sz="1600" dirty="0" smtClean="0">
                <a:hlinkClick r:id="rId4"/>
              </a:rPr>
              <a:t>http://www.e-trafika.cz/fotky6478/fotos/_vyr_5359IMG_0052.jpg</a:t>
            </a:r>
            <a:endParaRPr lang="cs-CZ" sz="1600" dirty="0" smtClean="0"/>
          </a:p>
          <a:p>
            <a:pPr eaLnBrk="1" hangingPunct="1"/>
            <a:r>
              <a:rPr lang="cs-CZ" sz="1600" dirty="0" smtClean="0"/>
              <a:t> </a:t>
            </a:r>
            <a:r>
              <a:rPr lang="cs-CZ" sz="1600" dirty="0" smtClean="0">
                <a:hlinkClick r:id="rId5"/>
              </a:rPr>
              <a:t>http://www.sonet.me.cz/knihy/t/111.jpg</a:t>
            </a:r>
            <a:endParaRPr lang="cs-CZ" sz="1600" dirty="0" smtClean="0"/>
          </a:p>
          <a:p>
            <a:pPr eaLnBrk="1" hangingPunct="1"/>
            <a:r>
              <a:rPr lang="cs-CZ" sz="1600" dirty="0" smtClean="0">
                <a:hlinkClick r:id="rId6"/>
              </a:rPr>
              <a:t>http://data.bux.cz/book/013/267/0132675/large.jpg</a:t>
            </a:r>
            <a:endParaRPr lang="cs-CZ" sz="1600" dirty="0" smtClean="0"/>
          </a:p>
          <a:p>
            <a:pPr eaLnBrk="1" hangingPunct="1"/>
            <a:r>
              <a:rPr lang="cs-CZ" sz="1600" dirty="0" smtClean="0">
                <a:hlinkClick r:id="rId7"/>
              </a:rPr>
              <a:t>http://mm.denik.cz/32/f4/josef_lada_obrazek_ilu_denik_clanek_solo.jpg</a:t>
            </a:r>
            <a:endParaRPr lang="cs-CZ" sz="1600" dirty="0" smtClean="0"/>
          </a:p>
          <a:p>
            <a:pPr eaLnBrk="1" hangingPunct="1"/>
            <a:r>
              <a:rPr lang="cs-CZ" sz="1600" dirty="0" smtClean="0">
                <a:hlinkClick r:id="rId8"/>
              </a:rPr>
              <a:t>http://czechfolks.com/wp-content/uploads/2009/01/lada-svejk.jpg</a:t>
            </a:r>
            <a:endParaRPr lang="cs-CZ" sz="1600" dirty="0" smtClean="0"/>
          </a:p>
          <a:p>
            <a:pPr eaLnBrk="1" hangingPunct="1"/>
            <a:r>
              <a:rPr lang="cs-CZ" sz="1600" dirty="0" smtClean="0">
                <a:hlinkClick r:id="rId9"/>
              </a:rPr>
              <a:t>http://www.pozitivni-noviny.cz/IMAGES-1/krtecek2.jpg</a:t>
            </a:r>
            <a:endParaRPr lang="cs-CZ" sz="1600" dirty="0" smtClean="0"/>
          </a:p>
          <a:p>
            <a:pPr eaLnBrk="1" hangingPunct="1"/>
            <a:r>
              <a:rPr lang="cs-CZ" sz="1600" dirty="0" smtClean="0">
                <a:hlinkClick r:id="rId10"/>
              </a:rPr>
              <a:t>http://img5.ceskatelevize.cz/program/porady/871835/foto/01.jpg</a:t>
            </a:r>
            <a:endParaRPr lang="cs-CZ" sz="1600" dirty="0" smtClean="0"/>
          </a:p>
          <a:p>
            <a:pPr eaLnBrk="1" hangingPunct="1"/>
            <a:r>
              <a:rPr lang="cs-CZ" sz="1600" dirty="0" smtClean="0">
                <a:hlinkClick r:id="rId11"/>
              </a:rPr>
              <a:t>http://www.greisen.cz/au66/opti/velke/092.jpg</a:t>
            </a:r>
            <a:endParaRPr lang="cs-CZ" sz="1600" dirty="0" smtClean="0"/>
          </a:p>
          <a:p>
            <a:pPr eaLnBrk="1" hangingPunct="1"/>
            <a:r>
              <a:rPr lang="cs-CZ" sz="1600" dirty="0" smtClean="0">
                <a:hlinkClick r:id="rId12"/>
              </a:rPr>
              <a:t>http://www.cojeco.cz/attach/ilustrations/3b4266b8cbfa9.jpg</a:t>
            </a:r>
            <a:endParaRPr lang="cs-CZ" sz="1600" dirty="0" smtClean="0"/>
          </a:p>
          <a:p>
            <a:pPr eaLnBrk="1" hangingPunct="1"/>
            <a:r>
              <a:rPr lang="cs-CZ" sz="1600" dirty="0" smtClean="0">
                <a:hlinkClick r:id="rId13"/>
              </a:rPr>
              <a:t>http://www.supraphon.cz/!img_katalog/SU5855_2_xl.gif</a:t>
            </a:r>
            <a:endParaRPr lang="cs-CZ" sz="1600" dirty="0" smtClean="0"/>
          </a:p>
          <a:p>
            <a:pPr eaLnBrk="1" hangingPunct="1"/>
            <a:r>
              <a:rPr lang="cs-CZ" sz="1600" dirty="0" smtClean="0">
                <a:hlinkClick r:id="rId14"/>
              </a:rPr>
              <a:t>http://img7.ceskatelevize.cz/program/porady/898739/foto09/02.jpg</a:t>
            </a:r>
            <a:endParaRPr lang="cs-CZ" sz="1600" dirty="0" smtClean="0"/>
          </a:p>
          <a:p>
            <a:pPr eaLnBrk="1" hangingPunct="1"/>
            <a:endParaRPr lang="cs-CZ" sz="1600" dirty="0" smtClean="0"/>
          </a:p>
          <a:p>
            <a:pPr eaLnBrk="1" hangingPunct="1"/>
            <a:endParaRPr lang="cs-CZ" sz="1600" dirty="0" smtClean="0"/>
          </a:p>
          <a:p>
            <a:pPr eaLnBrk="1" hangingPunct="1"/>
            <a:endParaRPr lang="cs-CZ" sz="1600" dirty="0" smtClean="0"/>
          </a:p>
          <a:p>
            <a:pPr eaLnBrk="1" hangingPunct="1"/>
            <a:endParaRPr lang="cs-CZ" sz="1600" dirty="0" smtClean="0"/>
          </a:p>
          <a:p>
            <a:pPr eaLnBrk="1" hangingPunct="1"/>
            <a:endParaRPr lang="cs-CZ" sz="1600" dirty="0" smtClean="0"/>
          </a:p>
          <a:p>
            <a:pPr eaLnBrk="1" hangingPunct="1"/>
            <a:endParaRPr lang="cs-CZ" sz="1600" dirty="0" smtClean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395536" y="6356350"/>
            <a:ext cx="8640960" cy="365125"/>
          </a:xfrm>
        </p:spPr>
        <p:txBody>
          <a:bodyPr/>
          <a:lstStyle/>
          <a:p>
            <a:pPr>
              <a:defRPr/>
            </a:pPr>
            <a:r>
              <a:rPr lang="cs-CZ" dirty="0" smtClean="0"/>
              <a:t>Autorem materiálu a všech jeho částí, není-li uvedeno jinak, je Mgr. Jitka Rybářová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1916113"/>
            <a:ext cx="7772400" cy="1684337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cs-CZ" sz="8000" dirty="0" smtClean="0">
                <a:latin typeface="+mn-lt"/>
              </a:rPr>
              <a:t>Ilustrace</a:t>
            </a:r>
            <a:endParaRPr lang="cs-CZ" sz="8000" dirty="0">
              <a:latin typeface="+mn-lt"/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cs-CZ" dirty="0"/>
          </a:p>
        </p:txBody>
      </p:sp>
      <p:sp>
        <p:nvSpPr>
          <p:cNvPr id="4" name="Obdélník 3"/>
          <p:cNvSpPr/>
          <p:nvPr/>
        </p:nvSpPr>
        <p:spPr>
          <a:xfrm>
            <a:off x="0" y="3501008"/>
            <a:ext cx="9144000" cy="3356992"/>
          </a:xfrm>
          <a:prstGeom prst="rect">
            <a:avLst/>
          </a:prstGeom>
          <a:gradFill flip="none" rotWithShape="1">
            <a:gsLst>
              <a:gs pos="0">
                <a:srgbClr val="0070C0">
                  <a:shade val="30000"/>
                  <a:satMod val="115000"/>
                </a:srgbClr>
              </a:gs>
              <a:gs pos="50000">
                <a:srgbClr val="0070C0">
                  <a:shade val="67500"/>
                  <a:satMod val="115000"/>
                </a:srgbClr>
              </a:gs>
              <a:gs pos="100000">
                <a:srgbClr val="0070C0">
                  <a:shade val="100000"/>
                  <a:satMod val="115000"/>
                </a:srgbClr>
              </a:gs>
            </a:gsLst>
            <a:lin ang="2700000" scaled="1"/>
            <a:tileRect/>
          </a:gra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323528" y="6356350"/>
            <a:ext cx="8496944" cy="365125"/>
          </a:xfrm>
        </p:spPr>
        <p:txBody>
          <a:bodyPr/>
          <a:lstStyle/>
          <a:p>
            <a:pPr>
              <a:defRPr/>
            </a:pPr>
            <a:r>
              <a:rPr lang="cs-CZ" dirty="0" smtClean="0"/>
              <a:t>Autorem materiálu a všech jeho částí, není-li uvedeno jinak, je Mgr. Jitka Rybářová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ínus 3"/>
          <p:cNvSpPr/>
          <p:nvPr/>
        </p:nvSpPr>
        <p:spPr>
          <a:xfrm>
            <a:off x="-1908720" y="-459432"/>
            <a:ext cx="13645008" cy="3528392"/>
          </a:xfrm>
          <a:prstGeom prst="mathMinus">
            <a:avLst/>
          </a:prstGeom>
          <a:gradFill flip="none" rotWithShape="1">
            <a:gsLst>
              <a:gs pos="0">
                <a:srgbClr val="0070C0">
                  <a:shade val="30000"/>
                  <a:satMod val="115000"/>
                </a:srgbClr>
              </a:gs>
              <a:gs pos="50000">
                <a:srgbClr val="0070C0">
                  <a:shade val="67500"/>
                  <a:satMod val="115000"/>
                </a:srgbClr>
              </a:gs>
              <a:gs pos="100000">
                <a:srgbClr val="0070C0">
                  <a:shade val="100000"/>
                  <a:satMod val="115000"/>
                </a:srgbClr>
              </a:gs>
            </a:gsLst>
            <a:lin ang="0" scaled="1"/>
            <a:tileRect/>
          </a:gradFill>
          <a:ln>
            <a:solidFill>
              <a:srgbClr val="0070C0"/>
            </a:solidFill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23850" y="1052513"/>
            <a:ext cx="8496300" cy="4608512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b="1" dirty="0">
                <a:solidFill>
                  <a:schemeClr val="bg1"/>
                </a:solidFill>
                <a:latin typeface="+mj-lt"/>
                <a:cs typeface="Times New Roman" pitchFamily="18" charset="0"/>
              </a:rPr>
              <a:t>Ilustrace</a:t>
            </a:r>
            <a:r>
              <a:rPr lang="cs-CZ" dirty="0">
                <a:solidFill>
                  <a:schemeClr val="bg1"/>
                </a:solidFill>
                <a:latin typeface="+mj-lt"/>
                <a:cs typeface="Times New Roman" pitchFamily="18" charset="0"/>
              </a:rPr>
              <a:t> </a:t>
            </a:r>
            <a:endParaRPr lang="cs-CZ" dirty="0" smtClean="0">
              <a:solidFill>
                <a:schemeClr val="bg1"/>
              </a:solidFill>
              <a:latin typeface="+mj-lt"/>
              <a:cs typeface="Times New Roman" pitchFamily="18" charset="0"/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cs-CZ" sz="1050" dirty="0" smtClean="0">
              <a:latin typeface="+mj-lt"/>
              <a:cs typeface="Times New Roman" pitchFamily="18" charset="0"/>
            </a:endParaRPr>
          </a:p>
          <a:p>
            <a:pPr eaLnBrk="1" fontAlgn="auto" hangingPunct="1">
              <a:spcAft>
                <a:spcPts val="0"/>
              </a:spcAft>
              <a:buFontTx/>
              <a:buChar char="-"/>
              <a:defRPr/>
            </a:pPr>
            <a:r>
              <a:rPr lang="cs-CZ" sz="2800" dirty="0" smtClean="0">
                <a:latin typeface="+mj-lt"/>
                <a:cs typeface="Times New Roman" pitchFamily="18" charset="0"/>
              </a:rPr>
              <a:t>je </a:t>
            </a:r>
            <a:r>
              <a:rPr lang="cs-CZ" sz="2800" dirty="0">
                <a:latin typeface="+mj-lt"/>
                <a:cs typeface="Times New Roman" pitchFamily="18" charset="0"/>
              </a:rPr>
              <a:t>výtvarný doprovod knihy, který má </a:t>
            </a:r>
            <a:r>
              <a:rPr lang="cs-CZ" sz="2800" dirty="0" smtClean="0">
                <a:latin typeface="+mj-lt"/>
                <a:cs typeface="Times New Roman" pitchFamily="18" charset="0"/>
              </a:rPr>
              <a:t>text osvětlit a vysvětlit, učinit ho srozumitelnějším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sz="2800" dirty="0" smtClean="0">
                <a:latin typeface="+mj-lt"/>
                <a:cs typeface="Times New Roman" pitchFamily="18" charset="0"/>
              </a:rPr>
              <a:t>-  mívá většinou </a:t>
            </a:r>
            <a:r>
              <a:rPr lang="cs-CZ" sz="2800" dirty="0">
                <a:latin typeface="+mj-lt"/>
                <a:cs typeface="Times New Roman" pitchFamily="18" charset="0"/>
              </a:rPr>
              <a:t>podobu </a:t>
            </a:r>
            <a:r>
              <a:rPr lang="cs-CZ" sz="2800" dirty="0" smtClean="0">
                <a:latin typeface="+mj-lt"/>
                <a:cs typeface="Times New Roman" pitchFamily="18" charset="0"/>
              </a:rPr>
              <a:t>kresby, </a:t>
            </a:r>
            <a:r>
              <a:rPr lang="cs-CZ" sz="2800" dirty="0">
                <a:latin typeface="+mj-lt"/>
                <a:cs typeface="Times New Roman" pitchFamily="18" charset="0"/>
              </a:rPr>
              <a:t>méně </a:t>
            </a:r>
            <a:r>
              <a:rPr lang="cs-CZ" sz="2800" dirty="0" smtClean="0">
                <a:latin typeface="+mj-lt"/>
                <a:cs typeface="Times New Roman" pitchFamily="18" charset="0"/>
              </a:rPr>
              <a:t>malby (bez </a:t>
            </a:r>
            <a:r>
              <a:rPr lang="cs-CZ" sz="2800" dirty="0">
                <a:latin typeface="+mj-lt"/>
                <a:cs typeface="Times New Roman" pitchFamily="18" charset="0"/>
              </a:rPr>
              <a:t>kontur), </a:t>
            </a:r>
            <a:r>
              <a:rPr lang="cs-CZ" sz="2800" dirty="0" smtClean="0">
                <a:latin typeface="+mj-lt"/>
                <a:cs typeface="Times New Roman" pitchFamily="18" charset="0"/>
              </a:rPr>
              <a:t>ale velmi </a:t>
            </a:r>
            <a:r>
              <a:rPr lang="cs-CZ" sz="2800" dirty="0">
                <a:latin typeface="+mj-lt"/>
                <a:cs typeface="Times New Roman" pitchFamily="18" charset="0"/>
              </a:rPr>
              <a:t>časté </a:t>
            </a:r>
            <a:r>
              <a:rPr lang="cs-CZ" sz="2800" dirty="0" smtClean="0">
                <a:latin typeface="+mj-lt"/>
                <a:cs typeface="Times New Roman" pitchFamily="18" charset="0"/>
              </a:rPr>
              <a:t>jsou také rytiny, mědirytiny,</a:t>
            </a:r>
            <a:r>
              <a:rPr lang="cs-CZ" sz="2800" dirty="0">
                <a:latin typeface="+mj-lt"/>
                <a:cs typeface="Times New Roman" pitchFamily="18" charset="0"/>
              </a:rPr>
              <a:t> dřevoryty a </a:t>
            </a:r>
            <a:r>
              <a:rPr lang="cs-CZ" sz="2800" dirty="0" smtClean="0">
                <a:latin typeface="+mj-lt"/>
                <a:cs typeface="Times New Roman" pitchFamily="18" charset="0"/>
              </a:rPr>
              <a:t>lepty, případně</a:t>
            </a:r>
            <a:r>
              <a:rPr lang="cs-CZ" sz="2800" dirty="0">
                <a:latin typeface="+mj-lt"/>
                <a:cs typeface="Times New Roman" pitchFamily="18" charset="0"/>
              </a:rPr>
              <a:t> </a:t>
            </a:r>
            <a:r>
              <a:rPr lang="cs-CZ" sz="2800" dirty="0" smtClean="0">
                <a:latin typeface="+mj-lt"/>
                <a:cs typeface="Times New Roman" pitchFamily="18" charset="0"/>
              </a:rPr>
              <a:t>koláže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sz="2800" dirty="0" smtClean="0">
                <a:latin typeface="+mj-lt"/>
                <a:cs typeface="Times New Roman" pitchFamily="18" charset="0"/>
              </a:rPr>
              <a:t>- její vznik se pojí se vznikem knihtisku</a:t>
            </a:r>
            <a:endParaRPr lang="cs-CZ" sz="2800" dirty="0">
              <a:latin typeface="+mj-lt"/>
              <a:cs typeface="Times New Roman" pitchFamily="18" charset="0"/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323528" y="6356350"/>
            <a:ext cx="8568952" cy="365125"/>
          </a:xfrm>
        </p:spPr>
        <p:txBody>
          <a:bodyPr/>
          <a:lstStyle/>
          <a:p>
            <a:pPr>
              <a:defRPr/>
            </a:pPr>
            <a:r>
              <a:rPr lang="cs-CZ" dirty="0" smtClean="0"/>
              <a:t>Autorem materiálu a všech jeho částí, není-li uvedeno jinak, je Mgr. Jitka Rybářová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11188" y="2205038"/>
            <a:ext cx="8229600" cy="114300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cs-CZ" b="1" dirty="0" smtClean="0">
                <a:latin typeface="+mn-lt"/>
              </a:rPr>
              <a:t>Nejznámější čeští ilustrátoři</a:t>
            </a:r>
            <a:endParaRPr lang="cs-CZ" b="1" dirty="0">
              <a:latin typeface="+mn-lt"/>
            </a:endParaRPr>
          </a:p>
        </p:txBody>
      </p:sp>
      <p:sp>
        <p:nvSpPr>
          <p:cNvPr id="5" name="Mínus 4"/>
          <p:cNvSpPr/>
          <p:nvPr/>
        </p:nvSpPr>
        <p:spPr>
          <a:xfrm>
            <a:off x="-1692696" y="2781300"/>
            <a:ext cx="12385376" cy="1008063"/>
          </a:xfrm>
          <a:prstGeom prst="mathMinus">
            <a:avLst/>
          </a:prstGeom>
          <a:gradFill flip="none" rotWithShape="1">
            <a:gsLst>
              <a:gs pos="0">
                <a:srgbClr val="0070C0">
                  <a:shade val="30000"/>
                  <a:satMod val="115000"/>
                </a:srgbClr>
              </a:gs>
              <a:gs pos="50000">
                <a:srgbClr val="0070C0">
                  <a:shade val="67500"/>
                  <a:satMod val="115000"/>
                </a:srgbClr>
              </a:gs>
              <a:gs pos="100000">
                <a:srgbClr val="0070C0">
                  <a:shade val="100000"/>
                  <a:satMod val="115000"/>
                </a:srgbClr>
              </a:gs>
            </a:gsLst>
            <a:lin ang="0" scaled="1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>
          <a:xfrm>
            <a:off x="323528" y="6356350"/>
            <a:ext cx="8568952" cy="365125"/>
          </a:xfrm>
        </p:spPr>
        <p:txBody>
          <a:bodyPr/>
          <a:lstStyle/>
          <a:p>
            <a:pPr>
              <a:defRPr/>
            </a:pPr>
            <a:r>
              <a:rPr lang="cs-CZ" dirty="0" smtClean="0"/>
              <a:t>Autorem materiálu a všech jeho částí, není-li uvedeno jinak, je Mgr. Jitka Rybářová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755650" y="404813"/>
            <a:ext cx="7931150" cy="1012825"/>
          </a:xfrm>
        </p:spPr>
        <p:txBody>
          <a:bodyPr rtlCol="0">
            <a:norm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cs-CZ" sz="3600" b="1" dirty="0" smtClean="0">
                <a:latin typeface="+mn-lt"/>
              </a:rPr>
              <a:t>Josef Čapek</a:t>
            </a:r>
            <a:endParaRPr lang="cs-CZ" sz="3600" b="1" dirty="0">
              <a:latin typeface="+mn-lt"/>
            </a:endParaRPr>
          </a:p>
        </p:txBody>
      </p:sp>
      <p:sp>
        <p:nvSpPr>
          <p:cNvPr id="5123" name="Zástupný symbol pro obsah 2"/>
          <p:cNvSpPr>
            <a:spLocks noGrp="1"/>
          </p:cNvSpPr>
          <p:nvPr>
            <p:ph idx="4294967295"/>
          </p:nvPr>
        </p:nvSpPr>
        <p:spPr>
          <a:xfrm>
            <a:off x="611188" y="1412875"/>
            <a:ext cx="8532812" cy="5732463"/>
          </a:xfrm>
        </p:spPr>
        <p:txBody>
          <a:bodyPr/>
          <a:lstStyle/>
          <a:p>
            <a:pPr eaLnBrk="1" hangingPunct="1">
              <a:buFontTx/>
              <a:buChar char="-"/>
            </a:pPr>
            <a:r>
              <a:rPr lang="cs-CZ" sz="2800" smtClean="0"/>
              <a:t>bratr známého spisovatele Karla Čapka</a:t>
            </a:r>
          </a:p>
          <a:p>
            <a:pPr eaLnBrk="1" hangingPunct="1">
              <a:buFontTx/>
              <a:buChar char="-"/>
            </a:pPr>
            <a:r>
              <a:rPr lang="cs-CZ" sz="2800" smtClean="0"/>
              <a:t>ilustroval převážně díla svého bratra</a:t>
            </a:r>
          </a:p>
          <a:p>
            <a:pPr eaLnBrk="1" hangingPunct="1">
              <a:buFontTx/>
              <a:buChar char="-"/>
            </a:pPr>
            <a:r>
              <a:rPr lang="cs-CZ" sz="2800" smtClean="0"/>
              <a:t>jeho ilustrace mají podobu barevné kresby se silnou konturou</a:t>
            </a:r>
          </a:p>
          <a:p>
            <a:pPr eaLnBrk="1" hangingPunct="1">
              <a:buFontTx/>
              <a:buChar char="-"/>
            </a:pPr>
            <a:r>
              <a:rPr lang="cs-CZ" sz="2800" smtClean="0"/>
              <a:t>ilustroval knihy - O pejskovi a kočičce</a:t>
            </a:r>
          </a:p>
          <a:p>
            <a:pPr eaLnBrk="1" hangingPunct="1">
              <a:buFont typeface="Arial" charset="0"/>
              <a:buNone/>
            </a:pPr>
            <a:r>
              <a:rPr lang="cs-CZ" sz="2800" smtClean="0"/>
              <a:t>                             </a:t>
            </a:r>
            <a:r>
              <a:rPr lang="cs-CZ" sz="1400" smtClean="0"/>
              <a:t>(</a:t>
            </a:r>
            <a:r>
              <a:rPr lang="cs-CZ" sz="1400" smtClean="0">
                <a:hlinkClick r:id="rId2"/>
              </a:rPr>
              <a:t>http://www.rodina.cz/i/4/2011/6/pejsek_a_ko_i_ka.jpg</a:t>
            </a:r>
            <a:r>
              <a:rPr lang="cs-CZ" sz="1400" smtClean="0"/>
              <a:t>)</a:t>
            </a:r>
          </a:p>
          <a:p>
            <a:pPr eaLnBrk="1" hangingPunct="1">
              <a:buFont typeface="Arial" charset="0"/>
              <a:buNone/>
            </a:pPr>
            <a:r>
              <a:rPr lang="cs-CZ" sz="2800" smtClean="0"/>
              <a:t>                            -  Edudant a Francimor </a:t>
            </a:r>
          </a:p>
          <a:p>
            <a:pPr eaLnBrk="1" hangingPunct="1">
              <a:buFont typeface="Arial" charset="0"/>
              <a:buNone/>
            </a:pPr>
            <a:r>
              <a:rPr lang="cs-CZ" sz="1400" smtClean="0"/>
              <a:t>                                                         (</a:t>
            </a:r>
            <a:r>
              <a:rPr lang="cs-CZ" sz="1400" smtClean="0">
                <a:hlinkClick r:id="rId3"/>
              </a:rPr>
              <a:t>http://www.e-trafika.cz/fotky6478/fotos/_vyr_5359IMG_0052.jpg</a:t>
            </a:r>
            <a:r>
              <a:rPr lang="cs-CZ" sz="1400" smtClean="0"/>
              <a:t>)</a:t>
            </a:r>
            <a:endParaRPr lang="cs-CZ" sz="2800" smtClean="0"/>
          </a:p>
          <a:p>
            <a:pPr eaLnBrk="1" hangingPunct="1">
              <a:buFont typeface="Arial" charset="0"/>
              <a:buNone/>
            </a:pPr>
            <a:r>
              <a:rPr lang="cs-CZ" sz="2800" smtClean="0"/>
              <a:t>                            -   Ze života hmyzu</a:t>
            </a:r>
          </a:p>
          <a:p>
            <a:pPr eaLnBrk="1" hangingPunct="1">
              <a:buFont typeface="Arial" charset="0"/>
              <a:buNone/>
            </a:pPr>
            <a:r>
              <a:rPr lang="cs-CZ" sz="1400" smtClean="0"/>
              <a:t>                                                          (</a:t>
            </a:r>
            <a:r>
              <a:rPr lang="cs-CZ" sz="1400" smtClean="0">
                <a:hlinkClick r:id="rId4"/>
              </a:rPr>
              <a:t>http://www.sonet.me.cz/knihy/t/111.jpg</a:t>
            </a:r>
            <a:r>
              <a:rPr lang="cs-CZ" sz="1400" smtClean="0"/>
              <a:t>)</a:t>
            </a:r>
          </a:p>
        </p:txBody>
      </p:sp>
      <p:sp>
        <p:nvSpPr>
          <p:cNvPr id="5" name="Mínus 4"/>
          <p:cNvSpPr/>
          <p:nvPr/>
        </p:nvSpPr>
        <p:spPr>
          <a:xfrm>
            <a:off x="-1692275" y="1052513"/>
            <a:ext cx="12492038" cy="504825"/>
          </a:xfrm>
          <a:prstGeom prst="mathMinus">
            <a:avLst/>
          </a:prstGeom>
          <a:gradFill flip="none" rotWithShape="1">
            <a:gsLst>
              <a:gs pos="0">
                <a:srgbClr val="0070C0">
                  <a:shade val="30000"/>
                  <a:satMod val="115000"/>
                </a:srgbClr>
              </a:gs>
              <a:gs pos="50000">
                <a:srgbClr val="0070C0">
                  <a:shade val="67500"/>
                  <a:satMod val="115000"/>
                </a:srgbClr>
              </a:gs>
              <a:gs pos="100000">
                <a:srgbClr val="0070C0">
                  <a:shade val="100000"/>
                  <a:satMod val="115000"/>
                </a:srgbClr>
              </a:gs>
            </a:gsLst>
            <a:lin ang="2700000" scaled="1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cs-CZ"/>
          </a:p>
        </p:txBody>
      </p:sp>
      <p:sp>
        <p:nvSpPr>
          <p:cNvPr id="7" name="Zástupný symbol pro zápatí 6"/>
          <p:cNvSpPr>
            <a:spLocks noGrp="1"/>
          </p:cNvSpPr>
          <p:nvPr>
            <p:ph type="ftr" sz="quarter" idx="11"/>
          </p:nvPr>
        </p:nvSpPr>
        <p:spPr>
          <a:xfrm>
            <a:off x="395536" y="6356350"/>
            <a:ext cx="8496944" cy="365125"/>
          </a:xfrm>
        </p:spPr>
        <p:txBody>
          <a:bodyPr/>
          <a:lstStyle/>
          <a:p>
            <a:pPr>
              <a:defRPr/>
            </a:pPr>
            <a:r>
              <a:rPr lang="cs-CZ" dirty="0" smtClean="0"/>
              <a:t>Autorem materiálu a všech jeho částí, není-li uvedeno jinak, je Mgr. Jitka Rybářová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Obrázek 4" descr="mikes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8313" y="3141663"/>
            <a:ext cx="2098675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Mínus 3"/>
          <p:cNvSpPr/>
          <p:nvPr/>
        </p:nvSpPr>
        <p:spPr>
          <a:xfrm>
            <a:off x="-1548680" y="1341438"/>
            <a:ext cx="11953328" cy="431800"/>
          </a:xfrm>
          <a:prstGeom prst="mathMinus">
            <a:avLst/>
          </a:prstGeom>
          <a:gradFill flip="none" rotWithShape="1">
            <a:gsLst>
              <a:gs pos="0">
                <a:srgbClr val="0070C0">
                  <a:shade val="30000"/>
                  <a:satMod val="115000"/>
                </a:srgbClr>
              </a:gs>
              <a:gs pos="50000">
                <a:srgbClr val="0070C0">
                  <a:shade val="67500"/>
                  <a:satMod val="115000"/>
                </a:srgbClr>
              </a:gs>
              <a:gs pos="100000">
                <a:srgbClr val="0070C0">
                  <a:shade val="100000"/>
                  <a:satMod val="115000"/>
                </a:srgbClr>
              </a:gs>
            </a:gsLst>
            <a:lin ang="0" scaled="1"/>
            <a:tileRect/>
          </a:gradFill>
          <a:ln>
            <a:solidFill>
              <a:srgbClr val="0070C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cs-CZ"/>
          </a:p>
        </p:txBody>
      </p:sp>
      <p:sp>
        <p:nvSpPr>
          <p:cNvPr id="6148" name="Zástupný symbol pro obsah 2"/>
          <p:cNvSpPr>
            <a:spLocks noGrp="1"/>
          </p:cNvSpPr>
          <p:nvPr>
            <p:ph idx="1"/>
          </p:nvPr>
        </p:nvSpPr>
        <p:spPr>
          <a:xfrm>
            <a:off x="457200" y="908050"/>
            <a:ext cx="8229600" cy="5473700"/>
          </a:xfrm>
        </p:spPr>
        <p:txBody>
          <a:bodyPr/>
          <a:lstStyle/>
          <a:p>
            <a:pPr eaLnBrk="1" hangingPunct="1">
              <a:buFont typeface="Arial" charset="0"/>
              <a:buNone/>
            </a:pPr>
            <a:r>
              <a:rPr lang="cs-CZ" sz="3600" b="1" smtClean="0"/>
              <a:t>   Josef  Lada</a:t>
            </a:r>
          </a:p>
          <a:p>
            <a:pPr eaLnBrk="1" hangingPunct="1">
              <a:buFont typeface="Arial" charset="0"/>
              <a:buNone/>
            </a:pPr>
            <a:endParaRPr lang="cs-CZ" sz="800" smtClean="0"/>
          </a:p>
          <a:p>
            <a:pPr eaLnBrk="1" hangingPunct="1">
              <a:buFontTx/>
              <a:buChar char="-"/>
            </a:pPr>
            <a:r>
              <a:rPr lang="cs-CZ" sz="2800" smtClean="0"/>
              <a:t>malíř, ilustrátor, spisovatel 20. století</a:t>
            </a:r>
          </a:p>
          <a:p>
            <a:pPr eaLnBrk="1" hangingPunct="1">
              <a:buFontTx/>
              <a:buChar char="-"/>
            </a:pPr>
            <a:r>
              <a:rPr lang="cs-CZ" sz="2800" smtClean="0"/>
              <a:t>Ilustroval knihy - Moje abeceda</a:t>
            </a:r>
          </a:p>
          <a:p>
            <a:pPr eaLnBrk="1" hangingPunct="1">
              <a:buFont typeface="Arial" charset="0"/>
              <a:buNone/>
            </a:pPr>
            <a:r>
              <a:rPr lang="cs-CZ" sz="1400" smtClean="0"/>
              <a:t>                                                            (</a:t>
            </a:r>
            <a:r>
              <a:rPr lang="cs-CZ" sz="1400" smtClean="0">
                <a:hlinkClick r:id="rId3"/>
              </a:rPr>
              <a:t>http://data.bux.cz/book/013/267/0132675/large.jpg</a:t>
            </a:r>
            <a:r>
              <a:rPr lang="cs-CZ" sz="1400" smtClean="0"/>
              <a:t>)</a:t>
            </a:r>
          </a:p>
          <a:p>
            <a:pPr eaLnBrk="1" hangingPunct="1">
              <a:buFont typeface="Arial" charset="0"/>
              <a:buNone/>
            </a:pPr>
            <a:r>
              <a:rPr lang="cs-CZ" sz="2800" smtClean="0"/>
              <a:t>                            - Kocour Mikeš</a:t>
            </a:r>
          </a:p>
          <a:p>
            <a:pPr eaLnBrk="1" hangingPunct="1">
              <a:buFont typeface="Arial" charset="0"/>
              <a:buNone/>
            </a:pPr>
            <a:r>
              <a:rPr lang="cs-CZ" sz="2800" smtClean="0"/>
              <a:t>                            - Bubáci a Hastrmani</a:t>
            </a:r>
          </a:p>
          <a:p>
            <a:pPr eaLnBrk="1" hangingPunct="1">
              <a:buFont typeface="Arial" charset="0"/>
              <a:buNone/>
            </a:pPr>
            <a:r>
              <a:rPr lang="cs-CZ" sz="1400" smtClean="0"/>
              <a:t>                                               (</a:t>
            </a:r>
            <a:r>
              <a:rPr lang="cs-CZ" sz="1400" smtClean="0">
                <a:hlinkClick r:id="rId4"/>
              </a:rPr>
              <a:t>http://mm.denik.cz/32/f4/josef_lada_obrazek_ilu_denik_clanek_solo.jpg</a:t>
            </a:r>
            <a:r>
              <a:rPr lang="cs-CZ" sz="1400" smtClean="0"/>
              <a:t>)</a:t>
            </a:r>
          </a:p>
          <a:p>
            <a:pPr eaLnBrk="1" hangingPunct="1">
              <a:buFont typeface="Arial" charset="0"/>
              <a:buNone/>
            </a:pPr>
            <a:r>
              <a:rPr lang="cs-CZ" sz="2800" smtClean="0"/>
              <a:t>                            - Osudy dobrého vojáka Švejka</a:t>
            </a:r>
          </a:p>
          <a:p>
            <a:pPr eaLnBrk="1" hangingPunct="1">
              <a:buFont typeface="Arial" charset="0"/>
              <a:buNone/>
            </a:pPr>
            <a:r>
              <a:rPr lang="cs-CZ" sz="1400" smtClean="0"/>
              <a:t>                                                          (</a:t>
            </a:r>
            <a:r>
              <a:rPr lang="cs-CZ" sz="1400" smtClean="0">
                <a:hlinkClick r:id="rId5"/>
              </a:rPr>
              <a:t>http://czechfolks.com/wp-content/uploads/2009/01/lada-svejk.jpg</a:t>
            </a:r>
            <a:r>
              <a:rPr lang="cs-CZ" sz="1400" smtClean="0"/>
              <a:t>)</a:t>
            </a: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468313" y="6356350"/>
            <a:ext cx="8280151" cy="365125"/>
          </a:xfrm>
        </p:spPr>
        <p:txBody>
          <a:bodyPr/>
          <a:lstStyle/>
          <a:p>
            <a:pPr>
              <a:defRPr/>
            </a:pPr>
            <a:r>
              <a:rPr lang="cs-CZ" dirty="0" smtClean="0"/>
              <a:t>Autorem materiálu a všech jeho částí, není-li uvedeno jinak, je Mgr. Jitka Rybářová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ínus 3"/>
          <p:cNvSpPr/>
          <p:nvPr/>
        </p:nvSpPr>
        <p:spPr>
          <a:xfrm>
            <a:off x="-1620689" y="1341438"/>
            <a:ext cx="12385377" cy="574675"/>
          </a:xfrm>
          <a:prstGeom prst="mathMinus">
            <a:avLst/>
          </a:prstGeom>
          <a:gradFill flip="none" rotWithShape="1">
            <a:gsLst>
              <a:gs pos="0">
                <a:srgbClr val="0070C0">
                  <a:shade val="30000"/>
                  <a:satMod val="115000"/>
                </a:srgbClr>
              </a:gs>
              <a:gs pos="50000">
                <a:srgbClr val="0070C0">
                  <a:shade val="67500"/>
                  <a:satMod val="115000"/>
                </a:srgbClr>
              </a:gs>
              <a:gs pos="100000">
                <a:srgbClr val="0070C0">
                  <a:shade val="100000"/>
                  <a:satMod val="115000"/>
                </a:srgbClr>
              </a:gs>
            </a:gsLst>
            <a:lin ang="0" scaled="1"/>
            <a:tileRect/>
          </a:gradFill>
          <a:ln>
            <a:solidFill>
              <a:srgbClr val="0070C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cs-CZ"/>
          </a:p>
        </p:txBody>
      </p:sp>
      <p:sp>
        <p:nvSpPr>
          <p:cNvPr id="7171" name="Zástupný symbol pro obsah 2"/>
          <p:cNvSpPr>
            <a:spLocks noGrp="1"/>
          </p:cNvSpPr>
          <p:nvPr>
            <p:ph idx="1"/>
          </p:nvPr>
        </p:nvSpPr>
        <p:spPr>
          <a:xfrm>
            <a:off x="468313" y="908050"/>
            <a:ext cx="8229600" cy="4670425"/>
          </a:xfrm>
        </p:spPr>
        <p:txBody>
          <a:bodyPr/>
          <a:lstStyle/>
          <a:p>
            <a:pPr eaLnBrk="1" hangingPunct="1">
              <a:buFont typeface="Arial" charset="0"/>
              <a:buNone/>
            </a:pPr>
            <a:r>
              <a:rPr lang="cs-CZ" sz="3600" b="1" smtClean="0"/>
              <a:t>  Zdeněk Miler</a:t>
            </a:r>
          </a:p>
          <a:p>
            <a:pPr eaLnBrk="1" hangingPunct="1">
              <a:buFont typeface="Arial" charset="0"/>
              <a:buNone/>
            </a:pPr>
            <a:endParaRPr lang="cs-CZ" sz="800" b="1" smtClean="0"/>
          </a:p>
          <a:p>
            <a:pPr eaLnBrk="1" hangingPunct="1">
              <a:buFont typeface="Arial" charset="0"/>
              <a:buNone/>
            </a:pPr>
            <a:endParaRPr lang="cs-CZ" sz="800" smtClean="0">
              <a:solidFill>
                <a:schemeClr val="bg1"/>
              </a:solidFill>
            </a:endParaRPr>
          </a:p>
          <a:p>
            <a:pPr eaLnBrk="1" hangingPunct="1">
              <a:buFont typeface="Arial" charset="0"/>
              <a:buNone/>
            </a:pPr>
            <a:r>
              <a:rPr lang="cs-CZ" sz="2800" smtClean="0"/>
              <a:t>- režisér a výtvarník animovaných filmů pro děti</a:t>
            </a:r>
          </a:p>
          <a:p>
            <a:pPr eaLnBrk="1" hangingPunct="1">
              <a:buFontTx/>
              <a:buChar char="-"/>
            </a:pPr>
            <a:r>
              <a:rPr lang="cs-CZ" sz="2800" smtClean="0"/>
              <a:t>autor Krtečka</a:t>
            </a:r>
          </a:p>
          <a:p>
            <a:pPr eaLnBrk="1" hangingPunct="1">
              <a:buFont typeface="Arial" charset="0"/>
              <a:buNone/>
            </a:pPr>
            <a:r>
              <a:rPr lang="cs-CZ" sz="1400" smtClean="0"/>
              <a:t>(</a:t>
            </a:r>
            <a:r>
              <a:rPr lang="cs-CZ" sz="1400" smtClean="0">
                <a:hlinkClick r:id="rId2"/>
              </a:rPr>
              <a:t>http://www.pozitivni-noviny.cz/IMAGES-1/krtecek2.jpg</a:t>
            </a:r>
            <a:r>
              <a:rPr lang="cs-CZ" sz="1400" smtClean="0"/>
              <a:t>)</a:t>
            </a: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251520" y="6356350"/>
            <a:ext cx="8640960" cy="365125"/>
          </a:xfrm>
        </p:spPr>
        <p:txBody>
          <a:bodyPr/>
          <a:lstStyle/>
          <a:p>
            <a:pPr>
              <a:defRPr/>
            </a:pPr>
            <a:r>
              <a:rPr lang="cs-CZ" dirty="0" smtClean="0"/>
              <a:t>Autorem materiálu a všech jeho částí, není-li uvedeno jinak, je Mgr. Jitka Rybářová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Zástupný symbol pro obsah 2"/>
          <p:cNvSpPr>
            <a:spLocks noGrp="1"/>
          </p:cNvSpPr>
          <p:nvPr>
            <p:ph idx="1"/>
          </p:nvPr>
        </p:nvSpPr>
        <p:spPr>
          <a:xfrm>
            <a:off x="468313" y="981075"/>
            <a:ext cx="8229600" cy="4525963"/>
          </a:xfrm>
        </p:spPr>
        <p:txBody>
          <a:bodyPr/>
          <a:lstStyle/>
          <a:p>
            <a:pPr eaLnBrk="1" hangingPunct="1">
              <a:buFont typeface="Arial" charset="0"/>
              <a:buNone/>
            </a:pPr>
            <a:r>
              <a:rPr lang="cs-CZ" sz="3600" b="1" smtClean="0"/>
              <a:t>  Adolf Born</a:t>
            </a:r>
          </a:p>
          <a:p>
            <a:pPr eaLnBrk="1" hangingPunct="1">
              <a:buFont typeface="Arial" charset="0"/>
              <a:buNone/>
            </a:pPr>
            <a:endParaRPr lang="cs-CZ" sz="800" smtClean="0"/>
          </a:p>
          <a:p>
            <a:pPr eaLnBrk="1" hangingPunct="1">
              <a:buFont typeface="Arial" charset="0"/>
              <a:buNone/>
            </a:pPr>
            <a:r>
              <a:rPr lang="cs-CZ" sz="2800" smtClean="0"/>
              <a:t>- malíř, ilustrátor, karikaturista</a:t>
            </a:r>
          </a:p>
          <a:p>
            <a:pPr eaLnBrk="1" hangingPunct="1">
              <a:buFontTx/>
              <a:buChar char="-"/>
            </a:pPr>
            <a:r>
              <a:rPr lang="cs-CZ" sz="2800" smtClean="0"/>
              <a:t>Ilustroval díla - Mach a Šebestová</a:t>
            </a:r>
          </a:p>
          <a:p>
            <a:pPr eaLnBrk="1" hangingPunct="1">
              <a:buFont typeface="Arial" charset="0"/>
              <a:buNone/>
            </a:pPr>
            <a:r>
              <a:rPr lang="cs-CZ" sz="1400" smtClean="0"/>
              <a:t>       (</a:t>
            </a:r>
            <a:r>
              <a:rPr lang="cs-CZ" sz="1400" smtClean="0">
                <a:hlinkClick r:id="rId2"/>
              </a:rPr>
              <a:t>http://img5.ceskatelevize.cz/program/porady/871835/foto/01.jpg</a:t>
            </a:r>
            <a:r>
              <a:rPr lang="cs-CZ" sz="1400" smtClean="0"/>
              <a:t>)</a:t>
            </a:r>
          </a:p>
          <a:p>
            <a:pPr eaLnBrk="1" hangingPunct="1">
              <a:buFont typeface="Arial" charset="0"/>
              <a:buNone/>
            </a:pPr>
            <a:r>
              <a:rPr lang="cs-CZ" sz="2800" smtClean="0"/>
              <a:t>                         - Žofka</a:t>
            </a:r>
          </a:p>
          <a:p>
            <a:pPr eaLnBrk="1" hangingPunct="1">
              <a:buFont typeface="Arial" charset="0"/>
              <a:buNone/>
            </a:pPr>
            <a:r>
              <a:rPr lang="cs-CZ" sz="1400" smtClean="0"/>
              <a:t>       (</a:t>
            </a:r>
            <a:r>
              <a:rPr lang="cs-CZ" sz="1400" smtClean="0">
                <a:hlinkClick r:id="rId3"/>
              </a:rPr>
              <a:t>http://www.greisen.cz/au66/opti/velke/092.jpg</a:t>
            </a:r>
            <a:r>
              <a:rPr lang="cs-CZ" sz="1400" smtClean="0"/>
              <a:t>)</a:t>
            </a:r>
          </a:p>
        </p:txBody>
      </p:sp>
      <p:sp>
        <p:nvSpPr>
          <p:cNvPr id="5" name="Mínus 4"/>
          <p:cNvSpPr/>
          <p:nvPr/>
        </p:nvSpPr>
        <p:spPr>
          <a:xfrm>
            <a:off x="-2197100" y="1341438"/>
            <a:ext cx="13644563" cy="574675"/>
          </a:xfrm>
          <a:prstGeom prst="mathMinus">
            <a:avLst/>
          </a:prstGeom>
          <a:gradFill flip="none" rotWithShape="1">
            <a:gsLst>
              <a:gs pos="0">
                <a:srgbClr val="0070C0">
                  <a:shade val="30000"/>
                  <a:satMod val="115000"/>
                </a:srgbClr>
              </a:gs>
              <a:gs pos="50000">
                <a:srgbClr val="0070C0">
                  <a:shade val="67500"/>
                  <a:satMod val="115000"/>
                </a:srgbClr>
              </a:gs>
              <a:gs pos="100000">
                <a:srgbClr val="0070C0">
                  <a:shade val="100000"/>
                  <a:satMod val="115000"/>
                </a:srgbClr>
              </a:gs>
            </a:gsLst>
            <a:lin ang="0" scaled="1"/>
            <a:tileRect/>
          </a:gradFill>
          <a:ln>
            <a:solidFill>
              <a:srgbClr val="0070C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>
          <a:xfrm>
            <a:off x="251520" y="6356350"/>
            <a:ext cx="8640960" cy="365125"/>
          </a:xfrm>
        </p:spPr>
        <p:txBody>
          <a:bodyPr/>
          <a:lstStyle/>
          <a:p>
            <a:pPr>
              <a:defRPr/>
            </a:pPr>
            <a:r>
              <a:rPr lang="cs-CZ" dirty="0" smtClean="0"/>
              <a:t>Autorem materiálu a všech jeho částí, není-li uvedeno jinak, je Mgr. Jitka Rybářová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Zástupný symbol pro obsah 2"/>
          <p:cNvSpPr>
            <a:spLocks noGrp="1"/>
          </p:cNvSpPr>
          <p:nvPr>
            <p:ph idx="1"/>
          </p:nvPr>
        </p:nvSpPr>
        <p:spPr>
          <a:xfrm>
            <a:off x="457200" y="836613"/>
            <a:ext cx="8229600" cy="5289550"/>
          </a:xfrm>
        </p:spPr>
        <p:txBody>
          <a:bodyPr/>
          <a:lstStyle/>
          <a:p>
            <a:pPr eaLnBrk="1" hangingPunct="1">
              <a:buFont typeface="Arial" charset="0"/>
              <a:buNone/>
            </a:pPr>
            <a:r>
              <a:rPr lang="cs-CZ" sz="3600" smtClean="0"/>
              <a:t>  </a:t>
            </a:r>
            <a:r>
              <a:rPr lang="cs-CZ" sz="3600" b="1" smtClean="0"/>
              <a:t>Ondřej Sekora</a:t>
            </a:r>
          </a:p>
          <a:p>
            <a:pPr eaLnBrk="1" hangingPunct="1">
              <a:buFont typeface="Arial" charset="0"/>
              <a:buNone/>
            </a:pPr>
            <a:endParaRPr lang="cs-CZ" sz="1000" smtClean="0"/>
          </a:p>
          <a:p>
            <a:pPr eaLnBrk="1" hangingPunct="1">
              <a:buFont typeface="Arial" charset="0"/>
              <a:buNone/>
            </a:pPr>
            <a:r>
              <a:rPr lang="cs-CZ" sz="2800" smtClean="0"/>
              <a:t>- spisovatel, žurnalista, kreslíř, grafik, ilustrátor</a:t>
            </a:r>
          </a:p>
          <a:p>
            <a:pPr eaLnBrk="1" hangingPunct="1">
              <a:buFont typeface="Arial" charset="0"/>
              <a:buNone/>
            </a:pPr>
            <a:r>
              <a:rPr lang="cs-CZ" sz="2800" smtClean="0"/>
              <a:t>- vytvořil postavičku Ferdu Mravence a Brouka Pytlíka      </a:t>
            </a:r>
            <a:r>
              <a:rPr lang="cs-CZ" sz="1400" smtClean="0"/>
              <a:t>(</a:t>
            </a:r>
            <a:r>
              <a:rPr lang="cs-CZ" sz="1400" smtClean="0">
                <a:hlinkClick r:id="rId2"/>
              </a:rPr>
              <a:t>http://www.cojeco.cz/attach/ilustrations/3b4266b8cbfa9.jpg</a:t>
            </a:r>
            <a:r>
              <a:rPr lang="cs-CZ" sz="1400" smtClean="0"/>
              <a:t>)</a:t>
            </a:r>
          </a:p>
          <a:p>
            <a:pPr eaLnBrk="1" hangingPunct="1">
              <a:buFont typeface="Arial" charset="0"/>
              <a:buNone/>
            </a:pPr>
            <a:r>
              <a:rPr lang="cs-CZ" sz="2800" smtClean="0"/>
              <a:t> - psal a kreslil pro Lidové noviny a Mateřídoušku</a:t>
            </a:r>
          </a:p>
          <a:p>
            <a:pPr eaLnBrk="1" hangingPunct="1">
              <a:buFontTx/>
              <a:buChar char="-"/>
            </a:pPr>
            <a:r>
              <a:rPr lang="cs-CZ" sz="2800" smtClean="0"/>
              <a:t>ilustroval - Broučci</a:t>
            </a:r>
          </a:p>
          <a:p>
            <a:pPr eaLnBrk="1" hangingPunct="1">
              <a:buFont typeface="Arial" charset="0"/>
              <a:buNone/>
            </a:pPr>
            <a:r>
              <a:rPr lang="cs-CZ" sz="1400" smtClean="0"/>
              <a:t>                                          (</a:t>
            </a:r>
            <a:r>
              <a:rPr lang="cs-CZ" sz="1400" smtClean="0">
                <a:hlinkClick r:id="rId3"/>
              </a:rPr>
              <a:t>http://www.supraphon.cz/!img_katalog/SU5855_2_xl.gif</a:t>
            </a:r>
            <a:r>
              <a:rPr lang="cs-CZ" sz="1400" smtClean="0"/>
              <a:t>)</a:t>
            </a:r>
          </a:p>
          <a:p>
            <a:pPr eaLnBrk="1" hangingPunct="1">
              <a:buFont typeface="Arial" charset="0"/>
              <a:buNone/>
            </a:pPr>
            <a:r>
              <a:rPr lang="cs-CZ" sz="2800" smtClean="0"/>
              <a:t>                   - Kubula a Kuba Kubikulu</a:t>
            </a:r>
          </a:p>
          <a:p>
            <a:pPr eaLnBrk="1" hangingPunct="1">
              <a:buFont typeface="Arial" charset="0"/>
              <a:buNone/>
            </a:pPr>
            <a:r>
              <a:rPr lang="cs-CZ" sz="1400" smtClean="0"/>
              <a:t>                                           (</a:t>
            </a:r>
            <a:r>
              <a:rPr lang="cs-CZ" sz="1400" smtClean="0">
                <a:hlinkClick r:id="rId4"/>
              </a:rPr>
              <a:t>http://img7.ceskatelevize.cz/program/porady/898739/foto09/02.jpg</a:t>
            </a:r>
            <a:r>
              <a:rPr lang="cs-CZ" sz="1400" smtClean="0"/>
              <a:t>)</a:t>
            </a:r>
          </a:p>
          <a:p>
            <a:pPr eaLnBrk="1" hangingPunct="1">
              <a:buFontTx/>
              <a:buChar char="-"/>
            </a:pPr>
            <a:endParaRPr lang="cs-CZ" smtClean="0"/>
          </a:p>
        </p:txBody>
      </p:sp>
      <p:sp>
        <p:nvSpPr>
          <p:cNvPr id="5" name="Mínus 4"/>
          <p:cNvSpPr/>
          <p:nvPr/>
        </p:nvSpPr>
        <p:spPr>
          <a:xfrm>
            <a:off x="-2197100" y="1268413"/>
            <a:ext cx="13644563" cy="576262"/>
          </a:xfrm>
          <a:prstGeom prst="mathMinus">
            <a:avLst>
              <a:gd name="adj1" fmla="val 12186"/>
            </a:avLst>
          </a:prstGeom>
          <a:gradFill flip="none" rotWithShape="1">
            <a:gsLst>
              <a:gs pos="0">
                <a:srgbClr val="0070C0">
                  <a:shade val="30000"/>
                  <a:satMod val="115000"/>
                </a:srgbClr>
              </a:gs>
              <a:gs pos="50000">
                <a:srgbClr val="0070C0">
                  <a:shade val="67500"/>
                  <a:satMod val="115000"/>
                </a:srgbClr>
              </a:gs>
              <a:gs pos="100000">
                <a:srgbClr val="0070C0">
                  <a:shade val="100000"/>
                  <a:satMod val="115000"/>
                </a:srgbClr>
              </a:gs>
            </a:gsLst>
            <a:lin ang="0" scaled="1"/>
            <a:tileRect/>
          </a:gradFill>
          <a:ln>
            <a:solidFill>
              <a:srgbClr val="0070C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>
          <a:xfrm>
            <a:off x="251520" y="6309320"/>
            <a:ext cx="8640960" cy="365125"/>
          </a:xfrm>
        </p:spPr>
        <p:txBody>
          <a:bodyPr/>
          <a:lstStyle/>
          <a:p>
            <a:pPr>
              <a:defRPr/>
            </a:pPr>
            <a:r>
              <a:rPr lang="cs-CZ" dirty="0" smtClean="0"/>
              <a:t>Autorem materiálu a všech jeho částí, není-li uvedeno jinak, je Mgr. Jitka Rybářová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echnický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pír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1475</TotalTime>
  <Words>569</Words>
  <Application>Microsoft Office PowerPoint</Application>
  <PresentationFormat>Předvádění na obrazovce (4:3)</PresentationFormat>
  <Paragraphs>107</Paragraphs>
  <Slides>12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12</vt:i4>
      </vt:variant>
    </vt:vector>
  </HeadingPairs>
  <TitlesOfParts>
    <vt:vector size="13" baseType="lpstr">
      <vt:lpstr>Motiv sady Office</vt:lpstr>
      <vt:lpstr>Snímek 1</vt:lpstr>
      <vt:lpstr>Ilustrace</vt:lpstr>
      <vt:lpstr>Snímek 3</vt:lpstr>
      <vt:lpstr>Nejznámější čeští ilustrátoři</vt:lpstr>
      <vt:lpstr>Josef Čapek</vt:lpstr>
      <vt:lpstr>Snímek 6</vt:lpstr>
      <vt:lpstr>Snímek 7</vt:lpstr>
      <vt:lpstr>Snímek 8</vt:lpstr>
      <vt:lpstr>Snímek 9</vt:lpstr>
      <vt:lpstr>Snímek 10</vt:lpstr>
      <vt:lpstr>Práce žáků</vt:lpstr>
      <vt:lpstr>Použité zdroje</vt:lpstr>
    </vt:vector>
  </TitlesOfParts>
  <Company>Your Company Name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Your User Name</dc:creator>
  <cp:lastModifiedBy>Iva9889</cp:lastModifiedBy>
  <cp:revision>48</cp:revision>
  <dcterms:created xsi:type="dcterms:W3CDTF">2012-01-18T15:38:02Z</dcterms:created>
  <dcterms:modified xsi:type="dcterms:W3CDTF">2012-05-06T19:29:43Z</dcterms:modified>
</cp:coreProperties>
</file>