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66" r:id="rId2"/>
    <p:sldId id="256" r:id="rId3"/>
    <p:sldId id="257" r:id="rId4"/>
    <p:sldId id="258" r:id="rId5"/>
    <p:sldId id="259" r:id="rId6"/>
    <p:sldId id="260" r:id="rId7"/>
    <p:sldId id="263" r:id="rId8"/>
    <p:sldId id="265" r:id="rId9"/>
    <p:sldId id="261" r:id="rId10"/>
    <p:sldId id="267" r:id="rId11"/>
    <p:sldId id="264" r:id="rId12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5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F9C503-6849-459D-A558-947583A2B77F}" type="datetimeFigureOut">
              <a:rPr lang="cs-CZ" smtClean="0"/>
              <a:pPr/>
              <a:t>6.5.2012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20AB1C-1E4F-46A1-9BD4-0B1C02AAA01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2551040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46B9A-79B8-4D1C-A9B8-93CF35AA5052}" type="datetime1">
              <a:rPr lang="cs-CZ" smtClean="0"/>
              <a:pPr/>
              <a:t>6.5.2012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Autorem materiálu a všech jeho částí, není-li uvedeno jinak, je Mgr. Jitka Rybářová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0B332-C5AF-4826-8939-B9CAA4A781A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7BFED-D144-40EB-8D41-70ED5031B4FD}" type="datetime1">
              <a:rPr lang="cs-CZ" smtClean="0"/>
              <a:pPr/>
              <a:t>6.5.2012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Autorem materiálu a všech jeho částí, není-li uvedeno jinak, je Mgr. Jitka Rybářová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0B332-C5AF-4826-8939-B9CAA4A781A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03784-C3FD-492C-BAEF-CF4455F50EC2}" type="datetime1">
              <a:rPr lang="cs-CZ" smtClean="0"/>
              <a:pPr/>
              <a:t>6.5.2012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Autorem materiálu a všech jeho částí, není-li uvedeno jinak, je Mgr. Jitka Rybářová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0B332-C5AF-4826-8939-B9CAA4A781A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D0FF1-4627-48A1-A9BA-9D950930144C}" type="datetime1">
              <a:rPr lang="cs-CZ" smtClean="0"/>
              <a:pPr/>
              <a:t>6.5.2012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Autorem materiálu a všech jeho částí, není-li uvedeno jinak, je Mgr. Jitka Rybářová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0B332-C5AF-4826-8939-B9CAA4A781A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6A3B5-D348-4A96-8056-7BD50B8679E3}" type="datetime1">
              <a:rPr lang="cs-CZ" smtClean="0"/>
              <a:pPr/>
              <a:t>6.5.2012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Autorem materiálu a všech jeho částí, není-li uvedeno jinak, je Mgr. Jitka Rybářová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0B332-C5AF-4826-8939-B9CAA4A781A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E604D-96D5-4AD0-A4FF-8490FF2732FF}" type="datetime1">
              <a:rPr lang="cs-CZ" smtClean="0"/>
              <a:pPr/>
              <a:t>6.5.2012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Autorem materiálu a všech jeho částí, není-li uvedeno jinak, je Mgr. Jitka Rybářová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0B332-C5AF-4826-8939-B9CAA4A781A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9886B-7C71-4021-B10E-A1AE3E27F374}" type="datetime1">
              <a:rPr lang="cs-CZ" smtClean="0"/>
              <a:pPr/>
              <a:t>6.5.2012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Autorem materiálu a všech jeho částí, není-li uvedeno jinak, je Mgr. Jitka Rybářová</a:t>
            </a:r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0B332-C5AF-4826-8939-B9CAA4A781A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0688E-99EB-41E1-BF89-F3D144CBE7A0}" type="datetime1">
              <a:rPr lang="cs-CZ" smtClean="0"/>
              <a:pPr/>
              <a:t>6.5.2012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Autorem materiálu a všech jeho částí, není-li uvedeno jinak, je Mgr. Jitka Rybářová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0B332-C5AF-4826-8939-B9CAA4A781A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E404C-C6B6-4882-9960-26019D68794F}" type="datetime1">
              <a:rPr lang="cs-CZ" smtClean="0"/>
              <a:pPr/>
              <a:t>6.5.2012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Autorem materiálu a všech jeho částí, není-li uvedeno jinak, je Mgr. Jitka Rybářová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0B332-C5AF-4826-8939-B9CAA4A781A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FA216-F1D6-4786-8BE4-DC0A8A53FE7D}" type="datetime1">
              <a:rPr lang="cs-CZ" smtClean="0"/>
              <a:pPr/>
              <a:t>6.5.2012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Autorem materiálu a všech jeho částí, není-li uvedeno jinak, je Mgr. Jitka Rybářová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0B332-C5AF-4826-8939-B9CAA4A781A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23D3F-53D5-42B9-9C3C-8EEE074A3DEE}" type="datetime1">
              <a:rPr lang="cs-CZ" smtClean="0"/>
              <a:pPr/>
              <a:t>6.5.2012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Autorem materiálu a všech jeho částí, není-li uvedeno jinak, je Mgr. Jitka Rybářová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0B332-C5AF-4826-8939-B9CAA4A781A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CB8E67-2227-45E2-B319-43A447C98C28}" type="datetime1">
              <a:rPr lang="cs-CZ" smtClean="0"/>
              <a:pPr/>
              <a:t>6.5.2012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 smtClean="0"/>
              <a:t>Autorem materiálu a všech jeho částí, není-li uvedeno jinak, je Mgr. Jitka Rybářová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B0B332-C5AF-4826-8939-B9CAA4A781A2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://cs.wikipedia.org/wiki/Soubor:Lion_waiting_in_Namibia.jpg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5"/>
          <p:cNvSpPr>
            <a:spLocks noGrp="1"/>
          </p:cNvSpPr>
          <p:nvPr>
            <p:ph type="ftr" sz="quarter" idx="12"/>
          </p:nvPr>
        </p:nvSpPr>
        <p:spPr>
          <a:xfrm>
            <a:off x="1403647" y="6248400"/>
            <a:ext cx="6625927" cy="476250"/>
          </a:xfrm>
        </p:spPr>
        <p:txBody>
          <a:bodyPr/>
          <a:lstStyle/>
          <a:p>
            <a:pPr algn="ctr"/>
            <a:r>
              <a:rPr lang="cs-CZ" dirty="0"/>
              <a:t>Autorem materiálu a všech jeho částí, není-li uvedeno jinak, je Mgr. Jitka Rybářová</a:t>
            </a:r>
          </a:p>
        </p:txBody>
      </p:sp>
      <p:pic>
        <p:nvPicPr>
          <p:cNvPr id="5" name="Picture 63" descr="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6100" y="263525"/>
            <a:ext cx="658813" cy="65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64"/>
          <p:cNvSpPr>
            <a:spLocks noChangeArrowheads="1"/>
          </p:cNvSpPr>
          <p:nvPr/>
        </p:nvSpPr>
        <p:spPr bwMode="auto">
          <a:xfrm>
            <a:off x="1116013" y="1125538"/>
            <a:ext cx="6913562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cs-CZ" sz="1400" b="1">
                <a:latin typeface="Arial" charset="0"/>
              </a:rPr>
              <a:t>Tento materiál byl vytvořen v rámci projektu  Operačního programu Vzdělávání pro konkurenceschopnost.</a:t>
            </a:r>
          </a:p>
        </p:txBody>
      </p:sp>
      <p:graphicFrame>
        <p:nvGraphicFramePr>
          <p:cNvPr id="7" name="Group 27"/>
          <p:cNvGraphicFramePr>
            <a:graphicFrameLocks noGrp="1"/>
          </p:cNvGraphicFramePr>
          <p:nvPr/>
        </p:nvGraphicFramePr>
        <p:xfrm>
          <a:off x="1116013" y="1703388"/>
          <a:ext cx="6837362" cy="1097280"/>
        </p:xfrm>
        <a:graphic>
          <a:graphicData uri="http://schemas.openxmlformats.org/drawingml/2006/table">
            <a:tbl>
              <a:tblPr/>
              <a:tblGrid>
                <a:gridCol w="2243137"/>
                <a:gridCol w="4594225"/>
              </a:tblGrid>
              <a:tr h="273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ea typeface="Calibri" pitchFamily="34" charset="0"/>
                          <a:cs typeface="Times New Roman" pitchFamily="18" charset="0"/>
                        </a:rPr>
                        <a:t>Projekt MŠMT ČR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ea typeface="Calibri" pitchFamily="34" charset="0"/>
                          <a:cs typeface="Times New Roman" pitchFamily="18" charset="0"/>
                        </a:rPr>
                        <a:t>EU PENÍZE ŠKOLÁM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01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ea typeface="Calibri" pitchFamily="34" charset="0"/>
                          <a:cs typeface="Times New Roman" pitchFamily="18" charset="0"/>
                        </a:rPr>
                        <a:t>Číslo projektu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ea typeface="Calibri" pitchFamily="34" charset="0"/>
                          <a:cs typeface="Times New Roman" pitchFamily="18" charset="0"/>
                        </a:rPr>
                        <a:t>CZ.1.07/1.4.00/21.2146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3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ea typeface="Calibri" pitchFamily="34" charset="0"/>
                          <a:cs typeface="Times New Roman" pitchFamily="18" charset="0"/>
                        </a:rPr>
                        <a:t>Název projektu školy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ea typeface="Calibri" pitchFamily="34" charset="0"/>
                          <a:cs typeface="Times New Roman" pitchFamily="18" charset="0"/>
                        </a:rPr>
                        <a:t>Inovace ve vzdělávání na naší škole ZŠ Studánka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3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ea typeface="Calibri" pitchFamily="34" charset="0"/>
                          <a:cs typeface="Times New Roman" pitchFamily="18" charset="0"/>
                        </a:rPr>
                        <a:t>Šablona  III/2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ea typeface="Calibri" pitchFamily="34" charset="0"/>
                          <a:cs typeface="Times New Roman" pitchFamily="18" charset="0"/>
                        </a:rPr>
                        <a:t>Inovace a zkvalitnění výuky prostřednictvím ICT</a:t>
                      </a: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" name="Obrázek 1" descr="logolinkII_bar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4869160"/>
            <a:ext cx="5762625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116"/>
          <p:cNvSpPr>
            <a:spLocks noChangeArrowheads="1"/>
          </p:cNvSpPr>
          <p:nvPr/>
        </p:nvSpPr>
        <p:spPr bwMode="auto">
          <a:xfrm>
            <a:off x="400843" y="2904619"/>
            <a:ext cx="8569325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cs-CZ" sz="1200" b="1" dirty="0" smtClean="0"/>
              <a:t>Sada č. XXI</a:t>
            </a:r>
            <a:endParaRPr lang="cs-CZ" sz="1200" dirty="0" smtClean="0"/>
          </a:p>
          <a:p>
            <a:pPr algn="ctr"/>
            <a:r>
              <a:rPr lang="cs-CZ" sz="1200" b="1" dirty="0" smtClean="0"/>
              <a:t>Identifikátor sady: VY_32_INOVACE_Sada XXI _ </a:t>
            </a:r>
            <a:r>
              <a:rPr lang="cs-CZ" sz="1200" b="1" dirty="0" smtClean="0"/>
              <a:t>VV, DUM 20</a:t>
            </a:r>
            <a:endParaRPr lang="cs-CZ" sz="1200" dirty="0" smtClean="0"/>
          </a:p>
          <a:p>
            <a:pPr algn="ctr"/>
            <a:r>
              <a:rPr lang="cs-CZ" sz="1200" b="1" dirty="0" smtClean="0"/>
              <a:t>Vzdělávací oblast: Umění a kultura</a:t>
            </a:r>
            <a:endParaRPr lang="cs-CZ" sz="1200" dirty="0" smtClean="0"/>
          </a:p>
          <a:p>
            <a:pPr algn="ctr"/>
            <a:r>
              <a:rPr lang="cs-CZ" sz="1200" b="1" dirty="0" smtClean="0"/>
              <a:t>Vzdělávací </a:t>
            </a:r>
            <a:r>
              <a:rPr lang="cs-CZ" sz="1200" b="1" dirty="0" smtClean="0"/>
              <a:t>obor: Výtvarná výchova</a:t>
            </a:r>
            <a:endParaRPr lang="cs-CZ" sz="1200" dirty="0" smtClean="0"/>
          </a:p>
          <a:p>
            <a:r>
              <a:rPr lang="cs-CZ" sz="1200" b="1" dirty="0" smtClean="0">
                <a:latin typeface="Arial" charset="0"/>
              </a:rPr>
              <a:t>Název</a:t>
            </a:r>
            <a:r>
              <a:rPr lang="cs-CZ" sz="1200" b="1" dirty="0" smtClean="0">
                <a:latin typeface="Arial" charset="0"/>
              </a:rPr>
              <a:t>: Kreslíme </a:t>
            </a:r>
            <a:r>
              <a:rPr lang="cs-CZ" sz="1200" b="1" dirty="0" smtClean="0">
                <a:latin typeface="Arial" charset="0"/>
              </a:rPr>
              <a:t>zvířata</a:t>
            </a:r>
          </a:p>
          <a:p>
            <a:r>
              <a:rPr lang="cs-CZ" sz="1200" b="1" dirty="0" smtClean="0">
                <a:latin typeface="Arial" charset="0"/>
              </a:rPr>
              <a:t>Autor: Mgr. Jitka Rybářová</a:t>
            </a:r>
            <a:endParaRPr lang="cs-CZ" sz="1200" b="1" dirty="0" smtClean="0">
              <a:latin typeface="Arial" charset="0"/>
            </a:endParaRPr>
          </a:p>
          <a:p>
            <a:r>
              <a:rPr lang="cs-CZ" sz="1200" b="1" dirty="0" smtClean="0">
                <a:latin typeface="Arial" charset="0"/>
              </a:rPr>
              <a:t>Anotace: Prezentace seznamující se základními pravidly kresby zvířat</a:t>
            </a:r>
          </a:p>
          <a:p>
            <a:r>
              <a:rPr lang="cs-CZ" sz="1200" b="1" dirty="0" smtClean="0">
                <a:latin typeface="Arial" charset="0"/>
              </a:rPr>
              <a:t>Metodické zhodnocení: </a:t>
            </a:r>
            <a:r>
              <a:rPr lang="cs-CZ" sz="1200" b="1" dirty="0" err="1" smtClean="0">
                <a:latin typeface="Arial" charset="0"/>
              </a:rPr>
              <a:t>Odpilotováno</a:t>
            </a:r>
            <a:r>
              <a:rPr lang="cs-CZ" sz="1200" b="1" dirty="0" smtClean="0">
                <a:latin typeface="Arial" charset="0"/>
              </a:rPr>
              <a:t> 24.4.2012 ve 4.D. Žáci se seznámili s možnostmi zobrazení zvířat a vyzkoušeli si kresbu proporcí i detailů různých zvířat.</a:t>
            </a:r>
            <a:endParaRPr lang="cs-CZ" sz="1200" b="1" dirty="0">
              <a:latin typeface="Arial" charset="0"/>
            </a:endParaRPr>
          </a:p>
          <a:p>
            <a:endParaRPr lang="cs-CZ" sz="1200" b="1" dirty="0">
              <a:latin typeface="Arial" charset="0"/>
            </a:endParaRPr>
          </a:p>
          <a:p>
            <a:endParaRPr lang="cs-CZ" sz="1200" b="1" dirty="0">
              <a:latin typeface="Arial" charset="0"/>
            </a:endParaRPr>
          </a:p>
          <a:p>
            <a:endParaRPr lang="cs-CZ" sz="1200" b="1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Práce žáků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875" y="1470481"/>
            <a:ext cx="2513253" cy="1884940"/>
          </a:xfrm>
        </p:spPr>
      </p:pic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1583668" y="6381328"/>
            <a:ext cx="5760640" cy="365125"/>
          </a:xfrm>
        </p:spPr>
        <p:txBody>
          <a:bodyPr/>
          <a:lstStyle/>
          <a:p>
            <a:r>
              <a:rPr lang="cs-CZ" dirty="0" smtClean="0"/>
              <a:t>Autorem materiálu a všech jeho částí, není-li uvedeno jinak, je Mgr. Jitka Rybářová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3418469"/>
            <a:ext cx="2520280" cy="189021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8492" y="1889535"/>
            <a:ext cx="3352430" cy="2514323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579930" y="1909206"/>
            <a:ext cx="3509797" cy="26323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90768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cs-CZ" dirty="0" smtClean="0"/>
              <a:t>Zdroje</a:t>
            </a:r>
            <a:r>
              <a:rPr lang="cs-CZ" sz="1600" dirty="0" smtClean="0"/>
              <a:t>:[cit. 2012-04 - 20]. Dostupný pod licencí </a:t>
            </a:r>
            <a:r>
              <a:rPr lang="cs-CZ" sz="1600" dirty="0" err="1" smtClean="0"/>
              <a:t>Creative</a:t>
            </a:r>
            <a:r>
              <a:rPr lang="cs-CZ" sz="1600" dirty="0" smtClean="0"/>
              <a:t> </a:t>
            </a:r>
            <a:r>
              <a:rPr lang="cs-CZ" sz="1600" dirty="0" err="1" smtClean="0"/>
              <a:t>Commons</a:t>
            </a:r>
            <a:r>
              <a:rPr lang="cs-CZ" sz="1600" dirty="0" smtClean="0"/>
              <a:t> na WWW: </a:t>
            </a:r>
          </a:p>
          <a:p>
            <a:pPr>
              <a:buNone/>
            </a:pPr>
            <a:r>
              <a:rPr lang="cs-CZ" sz="2800" dirty="0" smtClean="0">
                <a:hlinkClick r:id="rId2"/>
              </a:rPr>
              <a:t>http://cs.wikipedia.org/wiki/Soubor:Lion_waiting_in_Namibia.jpg</a:t>
            </a:r>
            <a:endParaRPr lang="cs-CZ" sz="280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1547664" y="6356350"/>
            <a:ext cx="6048672" cy="365125"/>
          </a:xfrm>
        </p:spPr>
        <p:txBody>
          <a:bodyPr/>
          <a:lstStyle/>
          <a:p>
            <a:r>
              <a:rPr lang="cs-CZ" dirty="0" smtClean="0"/>
              <a:t>Autorem materiálu a všech jeho částí, není-li uvedeno jinak, je Mgr. Jitka Rybářová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ipsa 6"/>
          <p:cNvSpPr/>
          <p:nvPr/>
        </p:nvSpPr>
        <p:spPr>
          <a:xfrm>
            <a:off x="2267744" y="1844824"/>
            <a:ext cx="4680520" cy="15841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74999"/>
            <a:ext cx="7772400" cy="1470025"/>
          </a:xfrm>
        </p:spPr>
        <p:txBody>
          <a:bodyPr>
            <a:normAutofit/>
          </a:bodyPr>
          <a:lstStyle/>
          <a:p>
            <a:r>
              <a:rPr lang="cs-CZ" dirty="0"/>
              <a:t>Kreslíme zvířata</a:t>
            </a:r>
            <a:br>
              <a:rPr lang="cs-CZ" dirty="0"/>
            </a:br>
            <a:endParaRPr lang="cs-CZ" dirty="0"/>
          </a:p>
        </p:txBody>
      </p:sp>
      <p:sp>
        <p:nvSpPr>
          <p:cNvPr id="3" name="Elipsa 2"/>
          <p:cNvSpPr/>
          <p:nvPr/>
        </p:nvSpPr>
        <p:spPr>
          <a:xfrm rot="2486352">
            <a:off x="1231947" y="4134044"/>
            <a:ext cx="1152128" cy="14401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Elipsa 3"/>
          <p:cNvSpPr/>
          <p:nvPr/>
        </p:nvSpPr>
        <p:spPr>
          <a:xfrm>
            <a:off x="1979712" y="3501008"/>
            <a:ext cx="576064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Elipsa 4"/>
          <p:cNvSpPr/>
          <p:nvPr/>
        </p:nvSpPr>
        <p:spPr>
          <a:xfrm>
            <a:off x="1403648" y="3573016"/>
            <a:ext cx="504056" cy="5040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Elipsa 5"/>
          <p:cNvSpPr/>
          <p:nvPr/>
        </p:nvSpPr>
        <p:spPr>
          <a:xfrm>
            <a:off x="2555776" y="3933056"/>
            <a:ext cx="432048" cy="5040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>
          <a:xfrm>
            <a:off x="1907704" y="6356350"/>
            <a:ext cx="5760640" cy="365125"/>
          </a:xfrm>
        </p:spPr>
        <p:txBody>
          <a:bodyPr/>
          <a:lstStyle/>
          <a:p>
            <a:r>
              <a:rPr lang="cs-CZ" dirty="0" smtClean="0"/>
              <a:t>Autorem materiálu a všech jeho částí, není-li uvedeno jinak, je Mgr. Jitka Rybářová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cs-CZ" b="1" dirty="0"/>
              <a:t>Zvířata</a:t>
            </a:r>
            <a:r>
              <a:rPr lang="cs-CZ" dirty="0"/>
              <a:t> stejně jako lidé </a:t>
            </a:r>
            <a:r>
              <a:rPr lang="cs-CZ" b="1" dirty="0"/>
              <a:t>mají kostru</a:t>
            </a:r>
            <a:r>
              <a:rPr lang="cs-CZ" dirty="0"/>
              <a:t>, která je obalena </a:t>
            </a:r>
            <a:r>
              <a:rPr lang="cs-CZ" b="1" dirty="0"/>
              <a:t>tukem a svaly</a:t>
            </a:r>
            <a:r>
              <a:rPr lang="cs-CZ" dirty="0" smtClean="0"/>
              <a:t>.</a:t>
            </a:r>
          </a:p>
          <a:p>
            <a:pPr algn="ctr">
              <a:buNone/>
            </a:pPr>
            <a:r>
              <a:rPr lang="cs-CZ" dirty="0" smtClean="0"/>
              <a:t> Kostra </a:t>
            </a:r>
            <a:r>
              <a:rPr lang="cs-CZ" dirty="0"/>
              <a:t>je potažena různým materiálem, </a:t>
            </a:r>
            <a:endParaRPr lang="cs-CZ" dirty="0" smtClean="0"/>
          </a:p>
          <a:p>
            <a:pPr algn="ctr">
              <a:buNone/>
            </a:pPr>
            <a:r>
              <a:rPr lang="cs-CZ" dirty="0" smtClean="0"/>
              <a:t>ať </a:t>
            </a:r>
            <a:r>
              <a:rPr lang="cs-CZ" dirty="0"/>
              <a:t>už je to srst, šupiny a </a:t>
            </a:r>
            <a:r>
              <a:rPr lang="cs-CZ" dirty="0" smtClean="0"/>
              <a:t>jiné.</a:t>
            </a:r>
          </a:p>
          <a:p>
            <a:pPr algn="ctr">
              <a:buNone/>
            </a:pPr>
            <a:r>
              <a:rPr lang="cs-CZ" dirty="0" smtClean="0"/>
              <a:t>Tyto </a:t>
            </a:r>
            <a:r>
              <a:rPr lang="cs-CZ" dirty="0"/>
              <a:t>poznatky si musíme uvědomovat při kresbě, protože </a:t>
            </a:r>
            <a:r>
              <a:rPr lang="cs-CZ" b="1" dirty="0"/>
              <a:t>tvar zvířete </a:t>
            </a:r>
            <a:r>
              <a:rPr lang="cs-CZ" dirty="0"/>
              <a:t>vychází z jeho </a:t>
            </a:r>
            <a:r>
              <a:rPr lang="cs-CZ" b="1" dirty="0"/>
              <a:t>kostry</a:t>
            </a:r>
            <a:r>
              <a:rPr lang="cs-CZ" dirty="0"/>
              <a:t>.</a:t>
            </a:r>
          </a:p>
          <a:p>
            <a:pPr>
              <a:buNone/>
            </a:pP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1979712" y="6356350"/>
            <a:ext cx="5400600" cy="365125"/>
          </a:xfrm>
        </p:spPr>
        <p:txBody>
          <a:bodyPr/>
          <a:lstStyle/>
          <a:p>
            <a:r>
              <a:rPr lang="cs-CZ" dirty="0" smtClean="0"/>
              <a:t>Autorem materiálu a všech jeho částí, není-li uvedeno jinak, je Mgr. Jitka Rybářová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cs-CZ" dirty="0" smtClean="0"/>
              <a:t>Pro zjednodušené zobrazení zvířete stačí vystihnout jeho základní tvar. </a:t>
            </a:r>
          </a:p>
          <a:p>
            <a:pPr algn="ctr">
              <a:buNone/>
            </a:pPr>
            <a:r>
              <a:rPr lang="cs-CZ" dirty="0" smtClean="0"/>
              <a:t>K tomu si můžeme dopomoc základními </a:t>
            </a:r>
            <a:r>
              <a:rPr lang="cs-CZ" b="1" dirty="0" smtClean="0"/>
              <a:t>geometrickými tvary</a:t>
            </a:r>
            <a:r>
              <a:rPr lang="cs-CZ" dirty="0" smtClean="0"/>
              <a:t>.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1979712" y="6356350"/>
            <a:ext cx="5400600" cy="365125"/>
          </a:xfrm>
        </p:spPr>
        <p:txBody>
          <a:bodyPr/>
          <a:lstStyle/>
          <a:p>
            <a:r>
              <a:rPr lang="cs-CZ" dirty="0" smtClean="0"/>
              <a:t>Autorem materiálu a všech jeho částí, není-li uvedeno jinak, je Mgr. Jitka Rybářová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ipsa 3"/>
          <p:cNvSpPr/>
          <p:nvPr/>
        </p:nvSpPr>
        <p:spPr>
          <a:xfrm>
            <a:off x="611560" y="620688"/>
            <a:ext cx="1584176" cy="7200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26" name="Picture 2" descr="C:\Documents and Settings\Zuzanka\Plocha\ku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700808"/>
            <a:ext cx="4608512" cy="4154439"/>
          </a:xfrm>
          <a:prstGeom prst="rect">
            <a:avLst/>
          </a:prstGeom>
          <a:noFill/>
        </p:spPr>
      </p:pic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4997896" y="620688"/>
            <a:ext cx="4038600" cy="5688632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cs-CZ" dirty="0" smtClean="0"/>
          </a:p>
          <a:p>
            <a:pPr algn="ctr">
              <a:buNone/>
            </a:pPr>
            <a:endParaRPr lang="cs-CZ" dirty="0" smtClean="0"/>
          </a:p>
          <a:p>
            <a:pPr algn="ctr">
              <a:buNone/>
            </a:pPr>
            <a:r>
              <a:rPr lang="cs-CZ" dirty="0" smtClean="0"/>
              <a:t>Ke kresbě jeho těla si dopomůžeme umístěním oválů v místě jeho trupu , hlavy a krku.</a:t>
            </a:r>
          </a:p>
          <a:p>
            <a:pPr algn="ctr">
              <a:buNone/>
            </a:pPr>
            <a:r>
              <a:rPr lang="cs-CZ" dirty="0" smtClean="0"/>
              <a:t>Nesmíme zapomenout, že jeho zadní nohy se ohýbají v opačném směru než přední.</a:t>
            </a:r>
          </a:p>
          <a:p>
            <a:pPr>
              <a:buNone/>
            </a:pPr>
            <a:endParaRPr lang="cs-CZ" dirty="0"/>
          </a:p>
        </p:txBody>
      </p:sp>
      <p:sp>
        <p:nvSpPr>
          <p:cNvPr id="6" name="Obdélník 5"/>
          <p:cNvSpPr/>
          <p:nvPr/>
        </p:nvSpPr>
        <p:spPr>
          <a:xfrm>
            <a:off x="899592" y="692696"/>
            <a:ext cx="10801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cs-CZ" sz="3200" b="1" dirty="0" smtClean="0"/>
              <a:t> Kůň</a:t>
            </a:r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>
          <a:xfrm>
            <a:off x="1619672" y="6356350"/>
            <a:ext cx="5544616" cy="365125"/>
          </a:xfrm>
        </p:spPr>
        <p:txBody>
          <a:bodyPr/>
          <a:lstStyle/>
          <a:p>
            <a:r>
              <a:rPr lang="cs-CZ" dirty="0" smtClean="0"/>
              <a:t>Autorem materiálu a všech jeho částí, není-li uvedeno jinak, je Mgr. Jitka Rybářová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ipsa 3"/>
          <p:cNvSpPr/>
          <p:nvPr/>
        </p:nvSpPr>
        <p:spPr>
          <a:xfrm>
            <a:off x="323528" y="692696"/>
            <a:ext cx="1584176" cy="7200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050" name="Picture 2" descr="C:\Documents and Settings\Zuzanka\Plocha\p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44586" y="2492896"/>
            <a:ext cx="4931670" cy="3888432"/>
          </a:xfrm>
          <a:prstGeom prst="rect">
            <a:avLst/>
          </a:prstGeom>
          <a:noFill/>
        </p:spPr>
      </p:pic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467544" y="764704"/>
            <a:ext cx="8219256" cy="5361459"/>
          </a:xfrm>
        </p:spPr>
        <p:txBody>
          <a:bodyPr/>
          <a:lstStyle/>
          <a:p>
            <a:pPr>
              <a:buNone/>
            </a:pPr>
            <a:r>
              <a:rPr lang="cs-CZ" dirty="0" smtClean="0"/>
              <a:t>   Pes</a:t>
            </a:r>
          </a:p>
          <a:p>
            <a:pPr algn="ctr">
              <a:buNone/>
            </a:pPr>
            <a:r>
              <a:rPr lang="cs-CZ" dirty="0" smtClean="0"/>
              <a:t>          Jeho hlava i tělo tvoří ovál.</a:t>
            </a:r>
          </a:p>
          <a:p>
            <a:pPr algn="ctr">
              <a:buNone/>
            </a:pPr>
            <a:r>
              <a:rPr lang="cs-CZ" dirty="0" smtClean="0"/>
              <a:t>Zadní nohy krčí také v opačném směru než přední.</a:t>
            </a:r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1763688" y="6392823"/>
            <a:ext cx="5544616" cy="365125"/>
          </a:xfrm>
        </p:spPr>
        <p:txBody>
          <a:bodyPr/>
          <a:lstStyle/>
          <a:p>
            <a:r>
              <a:rPr lang="cs-CZ" dirty="0" smtClean="0"/>
              <a:t>Autorem materiálu a všech jeho částí, není-li uvedeno jinak, je Mgr. Jitka Rybářová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ipsa 3"/>
          <p:cNvSpPr/>
          <p:nvPr/>
        </p:nvSpPr>
        <p:spPr>
          <a:xfrm>
            <a:off x="4139952" y="476672"/>
            <a:ext cx="1584176" cy="7200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539552" y="505049"/>
          <a:ext cx="3339910" cy="5516239"/>
        </p:xfrm>
        <a:graphic>
          <a:graphicData uri="http://schemas.openxmlformats.org/presentationml/2006/ole">
            <p:oleObj spid="_x0000_s4101" name="Image" r:id="rId3" imgW="19784127" imgH="32673016" progId="">
              <p:embed/>
            </p:oleObj>
          </a:graphicData>
        </a:graphic>
      </p:graphicFrame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4427984" y="548680"/>
            <a:ext cx="4258816" cy="5577483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cs-CZ" dirty="0" smtClean="0"/>
              <a:t>Žirafa</a:t>
            </a:r>
          </a:p>
          <a:p>
            <a:pPr algn="ctr">
              <a:buNone/>
            </a:pPr>
            <a:endParaRPr lang="cs-CZ" dirty="0" smtClean="0"/>
          </a:p>
          <a:p>
            <a:pPr algn="ctr">
              <a:buNone/>
            </a:pPr>
            <a:r>
              <a:rPr lang="cs-CZ" dirty="0" smtClean="0"/>
              <a:t>Jejím dominantním rysem je dlouhý krk. </a:t>
            </a:r>
          </a:p>
          <a:p>
            <a:pPr algn="ctr">
              <a:buNone/>
            </a:pPr>
            <a:r>
              <a:rPr lang="cs-CZ" dirty="0" smtClean="0"/>
              <a:t>Trup ji směrem k zadní části klesá. </a:t>
            </a:r>
          </a:p>
          <a:p>
            <a:pPr algn="ctr">
              <a:buNone/>
            </a:pPr>
            <a:r>
              <a:rPr lang="cs-CZ" dirty="0" smtClean="0"/>
              <a:t>Ostatní rysy jsou velmi podobné rysům koně.</a:t>
            </a:r>
          </a:p>
          <a:p>
            <a:pPr algn="ctr">
              <a:buNone/>
            </a:pPr>
            <a:r>
              <a:rPr lang="cs-CZ" dirty="0" smtClean="0"/>
              <a:t>K ulehčení kresby si můžeme nakreslit dva kruhy v oblasti předních a zadních noh.</a:t>
            </a:r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1835696" y="6356350"/>
            <a:ext cx="5616624" cy="365125"/>
          </a:xfrm>
        </p:spPr>
        <p:txBody>
          <a:bodyPr/>
          <a:lstStyle/>
          <a:p>
            <a:r>
              <a:rPr lang="cs-CZ" dirty="0" smtClean="0"/>
              <a:t>Autorem materiálu a všech jeho částí, není-li uvedeno jinak, je Mgr. Jitka Rybářová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cs-CZ" dirty="0" smtClean="0"/>
              <a:t>Pokud se snažíme vyobrazit jakékoliv zvíře je důležité pozorně se dívat a všímat si jeho rysů.</a:t>
            </a:r>
          </a:p>
          <a:p>
            <a:pPr algn="ctr">
              <a:buNone/>
            </a:pPr>
            <a:endParaRPr lang="cs-CZ" dirty="0" smtClean="0"/>
          </a:p>
          <a:p>
            <a:pPr algn="ctr">
              <a:buNone/>
            </a:pPr>
            <a:r>
              <a:rPr lang="cs-CZ" dirty="0" smtClean="0"/>
              <a:t>Následně se snažíme alespoň zjednodušeně tyto rysy zachytit ve formě čar, křivek a tvarů.</a:t>
            </a:r>
          </a:p>
          <a:p>
            <a:pPr algn="ctr">
              <a:buNone/>
            </a:pPr>
            <a:endParaRPr lang="cs-CZ" dirty="0" smtClean="0"/>
          </a:p>
          <a:p>
            <a:pPr algn="ctr">
              <a:buNone/>
            </a:pPr>
            <a:r>
              <a:rPr lang="cs-CZ" dirty="0" smtClean="0"/>
              <a:t>Malý pokus o vyobrazení lva můžete vidět na následném obrázku.</a:t>
            </a:r>
          </a:p>
          <a:p>
            <a:pPr>
              <a:buNone/>
            </a:pPr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2051720" y="6356350"/>
            <a:ext cx="5328592" cy="365125"/>
          </a:xfrm>
        </p:spPr>
        <p:txBody>
          <a:bodyPr/>
          <a:lstStyle/>
          <a:p>
            <a:r>
              <a:rPr lang="cs-CZ" dirty="0" smtClean="0"/>
              <a:t>Autorem materiálu a všech jeho částí, není-li uvedeno jinak, je Mgr. Jitka Rybářová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oubor:Lion waiting in Namib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72616" y="0"/>
            <a:ext cx="7620000" cy="6858000"/>
          </a:xfrm>
          <a:prstGeom prst="rect">
            <a:avLst/>
          </a:prstGeom>
          <a:noFill/>
        </p:spPr>
      </p:pic>
      <p:pic>
        <p:nvPicPr>
          <p:cNvPr id="3074" name="Picture 2" descr="C:\Documents and Settings\Zuzanka\Plocha\le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0"/>
            <a:ext cx="4939557" cy="6885384"/>
          </a:xfrm>
          <a:prstGeom prst="rect">
            <a:avLst/>
          </a:prstGeom>
          <a:noFill/>
        </p:spPr>
      </p:pic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763244" y="6484289"/>
            <a:ext cx="5768280" cy="365125"/>
          </a:xfrm>
        </p:spPr>
        <p:txBody>
          <a:bodyPr/>
          <a:lstStyle/>
          <a:p>
            <a:r>
              <a:rPr lang="cs-CZ" dirty="0" smtClean="0">
                <a:solidFill>
                  <a:schemeClr val="tx1"/>
                </a:solidFill>
              </a:rPr>
              <a:t>Autorem materiálu a všech jeho částí, není-li uvedeno jinak, je Mgr. Jitka Rybářová</a:t>
            </a:r>
            <a:endParaRPr lang="cs-CZ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489</Words>
  <Application>Microsoft Office PowerPoint</Application>
  <PresentationFormat>Předvádění na obrazovce (4:3)</PresentationFormat>
  <Paragraphs>58</Paragraphs>
  <Slides>11</Slides>
  <Notes>0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3" baseType="lpstr">
      <vt:lpstr>Motiv sady Office</vt:lpstr>
      <vt:lpstr>Image</vt:lpstr>
      <vt:lpstr>Snímek 1</vt:lpstr>
      <vt:lpstr>Kreslíme zvířata 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Práce žáků</vt:lpstr>
      <vt:lpstr>Snímek 11</vt:lpstr>
    </vt:vector>
  </TitlesOfParts>
  <Company>Your Company Name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Kreslíme zvířata</dc:title>
  <dc:creator>Your User Name</dc:creator>
  <cp:lastModifiedBy>Iva9889</cp:lastModifiedBy>
  <cp:revision>22</cp:revision>
  <dcterms:created xsi:type="dcterms:W3CDTF">2012-04-16T12:02:39Z</dcterms:created>
  <dcterms:modified xsi:type="dcterms:W3CDTF">2012-05-06T19:34:41Z</dcterms:modified>
</cp:coreProperties>
</file>