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3" r:id="rId1"/>
  </p:sldMasterIdLst>
  <p:notesMasterIdLst>
    <p:notesMasterId r:id="rId14"/>
  </p:notesMasterIdLst>
  <p:sldIdLst>
    <p:sldId id="268" r:id="rId2"/>
    <p:sldId id="266" r:id="rId3"/>
    <p:sldId id="256" r:id="rId4"/>
    <p:sldId id="257" r:id="rId5"/>
    <p:sldId id="258" r:id="rId6"/>
    <p:sldId id="260" r:id="rId7"/>
    <p:sldId id="259" r:id="rId8"/>
    <p:sldId id="262" r:id="rId9"/>
    <p:sldId id="263" r:id="rId10"/>
    <p:sldId id="261" r:id="rId11"/>
    <p:sldId id="265" r:id="rId12"/>
    <p:sldId id="264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0216" autoAdjust="0"/>
  </p:normalViewPr>
  <p:slideViewPr>
    <p:cSldViewPr>
      <p:cViewPr varScale="1">
        <p:scale>
          <a:sx n="71" d="100"/>
          <a:sy n="71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4432A-BABE-47E7-9A29-F524F4B06269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F46C1-0282-41F7-A4B4-1B5AA10DD75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029235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/>
              <a:t>EU Peníze školám	                                       Inovace ve vzdělávání na naší škole ZŠ Studánka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08DC710-E4D3-4D09-9B42-B8E52CAAC892}" type="datetime1">
              <a:rPr lang="cs-CZ" smtClean="0"/>
              <a:pPr eaLnBrk="1" hangingPunct="1"/>
              <a:t>26.10.2011</a:t>
            </a:fld>
            <a:endParaRPr lang="cs-CZ" smtClean="0"/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/>
              <a:t>Autorem materiálu a všech jeho částí, není-li uvedeno jinak, je</a:t>
            </a:r>
          </a:p>
        </p:txBody>
      </p:sp>
      <p:sp>
        <p:nvSpPr>
          <p:cNvPr id="5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F46C1-0282-41F7-A4B4-1B5AA10DD759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6673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F46C1-0282-41F7-A4B4-1B5AA10DD759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07695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DB83-2730-4820-A56A-953C5F485DFC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7319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77C61-4D15-45F2-9D97-26276F55183A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0918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228C-1E16-44F5-943A-01DE2ACFFE47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06444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FA3F-4EB3-473D-95EE-57C67B0A103F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5253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1EEF1-C845-49C1-93D3-E2CC31E600D1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7015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5EE60-4892-40DD-9F78-EF6CEC92A58C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56626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CC42-C591-4DB8-A6F3-6DB92CD9B498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09470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F6A2-5F02-418D-8726-092EE10F5237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5733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AB88-0F33-454D-B907-1B5397954B79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9499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589CE-57C8-4D4F-8192-CA77EEADBC98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5355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49C1-10E6-4341-AE19-26C4A3EE2B30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6478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9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6DC64-B38A-4B1E-8C18-5A5E73A72E09}" type="datetime1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2B377-3F53-47FE-8E0E-299CCD3D66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3870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La_monstrua_desnuda_(1680),_de_Juan_Carre%C3%B1o_de_Miranda..jpg" TargetMode="External"/><Relationship Id="rId3" Type="http://schemas.openxmlformats.org/officeDocument/2006/relationships/hyperlink" Target="http://upload.wikimedia.org/wikipedia/commons/thumb/e/e1/Erinaceus_europaeus_LC0119.jpg/800px-Erinaceus_europaeus_LC0119.jpg" TargetMode="External"/><Relationship Id="rId7" Type="http://schemas.openxmlformats.org/officeDocument/2006/relationships/hyperlink" Target="http://upload.wikimedia.org/wikipedia/commons/thumb/a/a1/Mal%C3%A9v_Hungarian_Airlines_737-800.jpg/800px-Mal%C3%A9v_Hungarian_Airlines_737-800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Jablko_(9).jpg?uselang=cs" TargetMode="External"/><Relationship Id="rId5" Type="http://schemas.openxmlformats.org/officeDocument/2006/relationships/hyperlink" Target="http://office.microsoft.com/en-us/images/occupations-CM079001962.aspx?qu=teacher&amp;ex=1&amp;ctt=1#ai:MC900435989|mt:0|" TargetMode="External"/><Relationship Id="rId4" Type="http://schemas.openxmlformats.org/officeDocument/2006/relationships/hyperlink" Target="http://upload.wikimedia.org/wikipedia/commons/thumb/3/30/CMG_beet_harvester.jpg/800px-CMG_beet_harvester.jpg" TargetMode="External"/><Relationship Id="rId9" Type="http://schemas.openxmlformats.org/officeDocument/2006/relationships/hyperlink" Target="http://office.microsoft.com/en-us/images/results.aspx?qu=fat&amp;ex=1#ai:MP900442468|je&#353;t&#283;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59113" y="6229350"/>
            <a:ext cx="3960812" cy="492125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 jinak, je Mgr. Blanka Kafková</a:t>
            </a:r>
          </a:p>
        </p:txBody>
      </p:sp>
      <p:pic>
        <p:nvPicPr>
          <p:cNvPr id="205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395288" y="1773673"/>
            <a:ext cx="8497887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r>
              <a:rPr lang="cs-CZ" b="1" dirty="0"/>
              <a:t>SADA č. </a:t>
            </a:r>
            <a:r>
              <a:rPr lang="cs-CZ" b="1" dirty="0" smtClean="0"/>
              <a:t>VIII</a:t>
            </a:r>
            <a:endParaRPr lang="cs-CZ" b="1" dirty="0"/>
          </a:p>
          <a:p>
            <a:pPr algn="ctr"/>
            <a:r>
              <a:rPr lang="cs-CZ" b="1" dirty="0"/>
              <a:t>Identifikátor: </a:t>
            </a:r>
            <a:r>
              <a:rPr lang="cs-CZ" b="1" smtClean="0"/>
              <a:t>VY_32_INOVACE_SADA </a:t>
            </a:r>
            <a:r>
              <a:rPr lang="cs-CZ" b="1" smtClean="0"/>
              <a:t>VIII_</a:t>
            </a:r>
            <a:r>
              <a:rPr lang="cs-CZ" b="1" dirty="0" err="1" smtClean="0"/>
              <a:t>Čj</a:t>
            </a:r>
            <a:r>
              <a:rPr lang="cs-CZ" b="1" dirty="0" smtClean="0"/>
              <a:t>, DUM 14</a:t>
            </a:r>
            <a:endParaRPr lang="cs-CZ" b="1" dirty="0"/>
          </a:p>
          <a:p>
            <a:pPr algn="ctr"/>
            <a:r>
              <a:rPr lang="cs-CZ" b="1" dirty="0"/>
              <a:t>Vzdělávací oblast: Jazyk a jazyková komunikace</a:t>
            </a:r>
          </a:p>
          <a:p>
            <a:pPr algn="ctr"/>
            <a:r>
              <a:rPr lang="cs-CZ" b="1" dirty="0"/>
              <a:t>Vzdělávací obor: </a:t>
            </a:r>
            <a:r>
              <a:rPr lang="cs-CZ" b="1" dirty="0" smtClean="0"/>
              <a:t>Český jazyk</a:t>
            </a:r>
            <a:endParaRPr lang="cs-CZ" b="1" dirty="0"/>
          </a:p>
          <a:p>
            <a:pPr algn="ctr"/>
            <a:endParaRPr lang="cs-CZ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252768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Poznáš, co je ukryté na obrázku?</a:t>
            </a:r>
            <a:endParaRPr lang="cs-CZ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654" y="1600200"/>
            <a:ext cx="6044691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Obdélník 7"/>
          <p:cNvSpPr/>
          <p:nvPr/>
        </p:nvSpPr>
        <p:spPr>
          <a:xfrm>
            <a:off x="1547664" y="1595365"/>
            <a:ext cx="216024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n</a:t>
            </a:r>
            <a:r>
              <a:rPr lang="cs-CZ" dirty="0" smtClean="0"/>
              <a:t>ovinová </a:t>
            </a:r>
          </a:p>
          <a:p>
            <a:pPr algn="ctr"/>
            <a:r>
              <a:rPr lang="cs-CZ" dirty="0" smtClean="0"/>
              <a:t>-práva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5652120" y="3824909"/>
            <a:ext cx="216024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-</a:t>
            </a:r>
            <a:r>
              <a:rPr lang="cs-CZ" dirty="0" err="1" smtClean="0"/>
              <a:t>bírat</a:t>
            </a:r>
            <a:endParaRPr lang="cs-CZ" dirty="0" smtClean="0"/>
          </a:p>
          <a:p>
            <a:pPr algn="ctr"/>
            <a:r>
              <a:rPr lang="cs-CZ" dirty="0" smtClean="0"/>
              <a:t>brambory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3491880" y="3827613"/>
            <a:ext cx="216024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-</a:t>
            </a:r>
            <a:r>
              <a:rPr lang="cs-CZ" dirty="0" err="1" smtClean="0"/>
              <a:t>pěvník</a:t>
            </a:r>
            <a:endParaRPr lang="cs-CZ" dirty="0" smtClean="0"/>
          </a:p>
          <a:p>
            <a:pPr algn="ctr"/>
            <a:r>
              <a:rPr lang="cs-CZ" dirty="0" smtClean="0"/>
              <a:t>písní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1537725" y="3824909"/>
            <a:ext cx="216024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-bít</a:t>
            </a:r>
          </a:p>
          <a:p>
            <a:pPr algn="ctr"/>
            <a:r>
              <a:rPr lang="cs-CZ" dirty="0" smtClean="0"/>
              <a:t>budku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697965" y="1595365"/>
            <a:ext cx="216024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vojenský </a:t>
            </a:r>
          </a:p>
          <a:p>
            <a:pPr algn="ctr"/>
            <a:r>
              <a:rPr lang="cs-CZ" dirty="0" smtClean="0"/>
              <a:t>-běh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5652120" y="1595365"/>
            <a:ext cx="216024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zásadní </a:t>
            </a:r>
          </a:p>
          <a:p>
            <a:pPr algn="ctr"/>
            <a:r>
              <a:rPr lang="cs-CZ" dirty="0" smtClean="0"/>
              <a:t>-měna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103984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2322345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Napiš několik vět o ježkovi. Ve větách užij tato</a:t>
            </a:r>
          </a:p>
          <a:p>
            <a:pPr marL="0" indent="0">
              <a:buNone/>
            </a:pPr>
            <a:r>
              <a:rPr lang="cs-CZ" dirty="0" smtClean="0"/>
              <a:t>    slova: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s</a:t>
            </a:r>
            <a:r>
              <a:rPr lang="cs-CZ" dirty="0" smtClean="0"/>
              <a:t>choulit se</a:t>
            </a:r>
          </a:p>
          <a:p>
            <a:r>
              <a:rPr lang="cs-CZ" dirty="0"/>
              <a:t>s</a:t>
            </a:r>
            <a:r>
              <a:rPr lang="cs-CZ" dirty="0" smtClean="0"/>
              <a:t>trava</a:t>
            </a:r>
          </a:p>
          <a:p>
            <a:r>
              <a:rPr lang="cs-CZ" dirty="0"/>
              <a:t>s</a:t>
            </a:r>
            <a:r>
              <a:rPr lang="cs-CZ" dirty="0" smtClean="0"/>
              <a:t>patřit</a:t>
            </a:r>
          </a:p>
          <a:p>
            <a:r>
              <a:rPr lang="cs-CZ" dirty="0"/>
              <a:t>z</a:t>
            </a:r>
            <a:r>
              <a:rPr lang="cs-CZ" dirty="0" smtClean="0"/>
              <a:t>hubnout</a:t>
            </a:r>
          </a:p>
          <a:p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275856" y="6309320"/>
            <a:ext cx="3111624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7163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75009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 smtClean="0"/>
              <a:t>Zdroje</a:t>
            </a:r>
            <a:r>
              <a:rPr lang="cs-CZ" smtClean="0"/>
              <a:t>: [</a:t>
            </a:r>
            <a:r>
              <a:rPr lang="cs-CZ" dirty="0" smtClean="0"/>
              <a:t>cit.2011-09-21].Dostupný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</a:p>
          <a:p>
            <a:pPr marL="0" indent="0">
              <a:buNone/>
            </a:pPr>
            <a:endParaRPr lang="cs-CZ" dirty="0">
              <a:hlinkClick r:id="rId3"/>
            </a:endParaRPr>
          </a:p>
          <a:p>
            <a:r>
              <a:rPr lang="cs-CZ" dirty="0" smtClean="0">
                <a:hlinkClick r:id="rId3"/>
              </a:rPr>
              <a:t>http://upload.wikimedia.org/wikipedia/commons/thumb/e/e1/Erinaceus_europaeus_LC0119.jpg/800px-Erinaceus_europaeus_LC0119.jpg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http://upload.wikimedia.org/wikipedia/commons/thumb/3/30/CMG_beet_harvester.jpg/800px-CMG_beet_harvester.jpg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http://office.microsoft.com/en-us/images/occupations-CM079001962.aspx?qu=teacher&amp;ex=1&amp;ctt=1#ai:MC900435989|mt:0|</a:t>
            </a:r>
            <a:endParaRPr lang="cs-CZ" dirty="0" smtClean="0"/>
          </a:p>
          <a:p>
            <a:r>
              <a:rPr lang="cs-CZ" dirty="0" smtClean="0">
                <a:hlinkClick r:id="rId6"/>
              </a:rPr>
              <a:t>http://commons.wikimedia.org/wiki/File:Jablko_%289%29.jpg?uselang=cs</a:t>
            </a:r>
            <a:endParaRPr lang="cs-CZ" dirty="0" smtClean="0"/>
          </a:p>
          <a:p>
            <a:r>
              <a:rPr lang="cs-CZ" dirty="0" smtClean="0">
                <a:hlinkClick r:id="rId7"/>
              </a:rPr>
              <a:t>http://upload.wikimedia.org/wikipedia/commons/thumb/a/a1/Mal%C3%A9v_Hungarian_Airlines_737-800.jpg/800px-Mal%C3%A9v_Hungarian_Airlines_737-800.jpg</a:t>
            </a:r>
            <a:endParaRPr lang="cs-CZ" dirty="0" smtClean="0"/>
          </a:p>
          <a:p>
            <a:r>
              <a:rPr lang="cs-CZ" dirty="0" smtClean="0">
                <a:hlinkClick r:id="rId8"/>
              </a:rPr>
              <a:t>http://commons.wikimedia.org/wiki/File:La_monstrua_desnuda_%281680%29,_de_Juan_Carre%C3%B1o_de_Miranda..jpg</a:t>
            </a:r>
            <a:endParaRPr lang="cs-CZ" dirty="0" smtClean="0"/>
          </a:p>
          <a:p>
            <a:r>
              <a:rPr lang="cs-CZ" dirty="0" smtClean="0">
                <a:hlinkClick r:id="rId9"/>
              </a:rPr>
              <a:t>http://office.microsoft.com/en-us/images/results.aspx?qu=fat&amp;ex=1#ai:MP900442468|ještě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JANÁČKOVÁ, Zita. Dokážeš psát bez chyb? : Pracovní sešit pro 5. ročník. 1. vydání. Brno : Nová škola, 2001. 56 str.. ISBN 80-900599-8-8</a:t>
            </a:r>
          </a:p>
          <a:p>
            <a:r>
              <a:rPr lang="cs-CZ" dirty="0" smtClean="0"/>
              <a:t>STYBLÍK, Vlastimil. Český jazyk 5 : pro 5. ročník základní školy. 9. přepracované vydání. Praha : SPN, 1995. 168 str. ISBN 80-7168-214-4</a:t>
            </a:r>
          </a:p>
          <a:p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320008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6478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200" b="1" dirty="0"/>
              <a:t> </a:t>
            </a:r>
            <a:endParaRPr lang="cs-CZ" sz="1200" dirty="0"/>
          </a:p>
          <a:p>
            <a:pPr marL="0" indent="0">
              <a:buNone/>
            </a:pPr>
            <a:r>
              <a:rPr lang="cs-CZ" sz="1200" b="1" dirty="0"/>
              <a:t>Název: Předpony s-/se-, z-/ze-, </a:t>
            </a:r>
            <a:r>
              <a:rPr lang="cs-CZ" sz="1200" b="1" dirty="0" err="1" smtClean="0"/>
              <a:t>vz</a:t>
            </a:r>
            <a:r>
              <a:rPr lang="cs-CZ" sz="1200" b="1" dirty="0" smtClean="0"/>
              <a:t>-/</a:t>
            </a:r>
            <a:r>
              <a:rPr lang="cs-CZ" sz="1200" b="1" dirty="0" err="1" smtClean="0"/>
              <a:t>vze</a:t>
            </a:r>
            <a:r>
              <a:rPr lang="cs-CZ" sz="1200" b="1" dirty="0" smtClean="0"/>
              <a:t>-</a:t>
            </a:r>
            <a:endParaRPr lang="cs-CZ" sz="1200" dirty="0"/>
          </a:p>
          <a:p>
            <a:pPr marL="0" indent="0">
              <a:buNone/>
            </a:pPr>
            <a:r>
              <a:rPr lang="cs-CZ" sz="1200" b="1" dirty="0"/>
              <a:t>Autor: Mgr. Blanka Kafková</a:t>
            </a:r>
            <a:endParaRPr lang="cs-CZ" sz="1200" dirty="0"/>
          </a:p>
          <a:p>
            <a:pPr marL="0" indent="0">
              <a:buNone/>
            </a:pPr>
            <a:r>
              <a:rPr lang="cs-CZ" sz="1200" b="1" dirty="0"/>
              <a:t>Stručná anotace: Prezentace slouží  k výkladu nového učiva. Pracovní list je určen k procvičení a upevnění nových poznatků.</a:t>
            </a:r>
            <a:endParaRPr lang="cs-CZ" sz="1200" dirty="0"/>
          </a:p>
          <a:p>
            <a:pPr marL="0" indent="0">
              <a:buNone/>
            </a:pPr>
            <a:r>
              <a:rPr lang="cs-CZ" sz="1200" b="1" dirty="0"/>
              <a:t>Metodické zhodnocení: Názorná prezentace měla za úkol vést žáky k pochopení náročného učiva. K důkladnějšímu procvičení byl využit pracovní list s kreativní částí zaměřenou na jazykovou vybavenost žáka. </a:t>
            </a:r>
            <a:endParaRPr lang="cs-CZ" sz="1200" b="1" dirty="0" smtClean="0"/>
          </a:p>
          <a:p>
            <a:pPr marL="0" indent="0">
              <a:buNone/>
            </a:pPr>
            <a:r>
              <a:rPr lang="cs-CZ" sz="1200" b="1" dirty="0" smtClean="0"/>
              <a:t>Hodina </a:t>
            </a:r>
            <a:r>
              <a:rPr lang="cs-CZ" sz="1200" b="1" dirty="0"/>
              <a:t>byla </a:t>
            </a:r>
            <a:r>
              <a:rPr lang="cs-CZ" sz="1200" b="1" dirty="0" smtClean="0"/>
              <a:t>odučena dne </a:t>
            </a:r>
            <a:r>
              <a:rPr lang="cs-CZ" sz="1200" b="1" dirty="0"/>
              <a:t>26.9.2011 ve třídě 5.B</a:t>
            </a:r>
            <a:endParaRPr lang="cs-CZ" sz="1200" dirty="0"/>
          </a:p>
          <a:p>
            <a:pPr marL="0" indent="0">
              <a:buNone/>
            </a:pPr>
            <a:endParaRPr lang="cs-CZ" sz="1200" dirty="0"/>
          </a:p>
          <a:p>
            <a:endParaRPr lang="cs-CZ" sz="1200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7423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Předpony s-/se-, z-/ze-, </a:t>
            </a:r>
            <a:r>
              <a:rPr lang="cs-CZ" dirty="0" err="1" smtClean="0"/>
              <a:t>vz</a:t>
            </a:r>
            <a:r>
              <a:rPr lang="cs-CZ" dirty="0" smtClean="0"/>
              <a:t>-/</a:t>
            </a:r>
            <a:r>
              <a:rPr lang="cs-CZ" dirty="0" err="1" smtClean="0"/>
              <a:t>vze</a:t>
            </a:r>
            <a:r>
              <a:rPr lang="cs-CZ" dirty="0" smtClean="0"/>
              <a:t>-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a procvičování učiva</a:t>
            </a:r>
          </a:p>
          <a:p>
            <a:r>
              <a:rPr lang="cs-CZ" dirty="0" smtClean="0"/>
              <a:t>5.ročník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75992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904699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764704"/>
            <a:ext cx="8229600" cy="43819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dirty="0" smtClean="0"/>
              <a:t>Automobily </a:t>
            </a:r>
            <a:r>
              <a:rPr lang="cs-CZ" sz="3600" dirty="0" smtClean="0">
                <a:solidFill>
                  <a:srgbClr val="FF0000"/>
                </a:solidFill>
              </a:rPr>
              <a:t>svážely</a:t>
            </a:r>
            <a:r>
              <a:rPr lang="cs-CZ" sz="3600" dirty="0" smtClean="0"/>
              <a:t> řepu z pole.</a:t>
            </a:r>
          </a:p>
          <a:p>
            <a:pPr marL="0" indent="0" algn="ctr">
              <a:buNone/>
            </a:pPr>
            <a:endParaRPr lang="cs-CZ" sz="3600" dirty="0" smtClean="0"/>
          </a:p>
          <a:p>
            <a:pPr marL="0" indent="0" algn="ctr"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cs-CZ" sz="3600" i="1" dirty="0" smtClean="0">
                <a:solidFill>
                  <a:srgbClr val="FF0000"/>
                </a:solidFill>
              </a:rPr>
              <a:t>dohromady	</a:t>
            </a:r>
          </a:p>
          <a:p>
            <a:pPr marL="0" indent="0" algn="ctr">
              <a:buNone/>
            </a:pPr>
            <a:r>
              <a:rPr lang="cs-CZ" sz="3600" i="1" dirty="0" smtClean="0"/>
              <a:t>píšeme</a:t>
            </a:r>
            <a:r>
              <a:rPr lang="cs-CZ" sz="3600" i="1" dirty="0" smtClean="0">
                <a:solidFill>
                  <a:srgbClr val="FF0000"/>
                </a:solidFill>
              </a:rPr>
              <a:t>	s	</a:t>
            </a:r>
          </a:p>
          <a:p>
            <a:pPr marL="0" indent="0" algn="ctr">
              <a:buNone/>
            </a:pPr>
            <a:r>
              <a:rPr lang="cs-CZ" sz="2800" i="1" dirty="0" smtClean="0"/>
              <a:t>Například: </a:t>
            </a:r>
            <a:r>
              <a:rPr lang="cs-CZ" sz="2800" i="1" dirty="0" smtClean="0">
                <a:solidFill>
                  <a:srgbClr val="FF0000"/>
                </a:solidFill>
              </a:rPr>
              <a:t>s</a:t>
            </a:r>
            <a:r>
              <a:rPr lang="cs-CZ" sz="2800" i="1" dirty="0" smtClean="0"/>
              <a:t>cházet se, </a:t>
            </a:r>
            <a:r>
              <a:rPr lang="cs-CZ" sz="2800" i="1" dirty="0" smtClean="0">
                <a:solidFill>
                  <a:srgbClr val="FF0000"/>
                </a:solidFill>
              </a:rPr>
              <a:t>s</a:t>
            </a:r>
            <a:r>
              <a:rPr lang="cs-CZ" sz="2800" i="1" dirty="0" smtClean="0"/>
              <a:t>kamarádit se, </a:t>
            </a:r>
            <a:r>
              <a:rPr lang="cs-CZ" sz="2800" i="1" dirty="0" smtClean="0">
                <a:solidFill>
                  <a:srgbClr val="FF0000"/>
                </a:solidFill>
              </a:rPr>
              <a:t>s</a:t>
            </a:r>
            <a:r>
              <a:rPr lang="cs-CZ" sz="2800" i="1" dirty="0" smtClean="0"/>
              <a:t>běr, </a:t>
            </a:r>
            <a:r>
              <a:rPr lang="cs-CZ" sz="2800" i="1" dirty="0" smtClean="0">
                <a:solidFill>
                  <a:srgbClr val="FF0000"/>
                </a:solidFill>
              </a:rPr>
              <a:t>s</a:t>
            </a:r>
            <a:r>
              <a:rPr lang="cs-CZ" sz="2800" i="1" dirty="0" smtClean="0"/>
              <a:t>hromáždění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ahnutá šipka doprava 7"/>
          <p:cNvSpPr/>
          <p:nvPr/>
        </p:nvSpPr>
        <p:spPr>
          <a:xfrm>
            <a:off x="3419872" y="4941168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Zahnutá šipka doleva 8"/>
          <p:cNvSpPr/>
          <p:nvPr/>
        </p:nvSpPr>
        <p:spPr>
          <a:xfrm>
            <a:off x="4355976" y="4941168"/>
            <a:ext cx="1019552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 smtClean="0">
              <a:solidFill>
                <a:schemeClr val="tx1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endParaRPr lang="cs-CZ" dirty="0" smtClean="0">
              <a:solidFill>
                <a:schemeClr val="tx1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endParaRPr lang="cs-CZ" dirty="0" smtClean="0">
              <a:solidFill>
                <a:schemeClr val="tx1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endParaRPr lang="cs-CZ" dirty="0" smtClean="0">
              <a:solidFill>
                <a:schemeClr val="tx1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019" y="1340768"/>
            <a:ext cx="2302330" cy="1533927"/>
          </a:xfrm>
          <a:prstGeom prst="rect">
            <a:avLst/>
          </a:prstGeom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323170" y="6309320"/>
            <a:ext cx="3049029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206728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dirty="0" smtClean="0"/>
              <a:t>Děvčata </a:t>
            </a:r>
            <a:r>
              <a:rPr lang="cs-CZ" sz="3600" dirty="0" smtClean="0">
                <a:solidFill>
                  <a:srgbClr val="FF0000"/>
                </a:solidFill>
              </a:rPr>
              <a:t>smazala</a:t>
            </a:r>
            <a:r>
              <a:rPr lang="cs-CZ" sz="3600" dirty="0" smtClean="0"/>
              <a:t> nápis z tabule.</a:t>
            </a:r>
          </a:p>
          <a:p>
            <a:pPr marL="0" indent="0" algn="ctr">
              <a:buNone/>
            </a:pPr>
            <a:endParaRPr lang="cs-CZ" sz="3600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3600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3600" i="1" dirty="0" smtClean="0">
                <a:solidFill>
                  <a:srgbClr val="FF0000"/>
                </a:solidFill>
              </a:rPr>
              <a:t>	</a:t>
            </a:r>
          </a:p>
          <a:p>
            <a:pPr marL="0" indent="0" algn="ctr">
              <a:buNone/>
            </a:pPr>
            <a:r>
              <a:rPr lang="cs-CZ" sz="3600" i="1" dirty="0" smtClean="0">
                <a:solidFill>
                  <a:srgbClr val="FF0000"/>
                </a:solidFill>
              </a:rPr>
              <a:t>pryč	</a:t>
            </a:r>
            <a:r>
              <a:rPr lang="cs-CZ" sz="3600" dirty="0" smtClean="0"/>
              <a:t>	</a:t>
            </a:r>
          </a:p>
          <a:p>
            <a:pPr marL="0" indent="0" algn="ctr">
              <a:buNone/>
            </a:pPr>
            <a:r>
              <a:rPr lang="cs-CZ" sz="3600" dirty="0" smtClean="0"/>
              <a:t>píšeme	</a:t>
            </a:r>
            <a:r>
              <a:rPr lang="cs-CZ" sz="3600" i="1" dirty="0" smtClean="0">
                <a:solidFill>
                  <a:srgbClr val="FF0000"/>
                </a:solidFill>
              </a:rPr>
              <a:t>s-</a:t>
            </a:r>
          </a:p>
          <a:p>
            <a:pPr marL="0" indent="0" algn="ctr">
              <a:buNone/>
            </a:pPr>
            <a:r>
              <a:rPr lang="cs-CZ" i="1" dirty="0" smtClean="0"/>
              <a:t>Například: </a:t>
            </a:r>
            <a:r>
              <a:rPr lang="cs-CZ" i="1" dirty="0" smtClean="0">
                <a:solidFill>
                  <a:srgbClr val="FF0000"/>
                </a:solidFill>
              </a:rPr>
              <a:t>s</a:t>
            </a:r>
            <a:r>
              <a:rPr lang="cs-CZ" i="1" dirty="0" smtClean="0"/>
              <a:t>fouknout, </a:t>
            </a:r>
            <a:r>
              <a:rPr lang="cs-CZ" i="1" dirty="0" smtClean="0">
                <a:solidFill>
                  <a:srgbClr val="FF0000"/>
                </a:solidFill>
              </a:rPr>
              <a:t>s</a:t>
            </a:r>
            <a:r>
              <a:rPr lang="cs-CZ" i="1" dirty="0" smtClean="0"/>
              <a:t>vrhnout, </a:t>
            </a:r>
            <a:r>
              <a:rPr lang="cs-CZ" i="1" dirty="0" smtClean="0">
                <a:solidFill>
                  <a:srgbClr val="FF0000"/>
                </a:solidFill>
              </a:rPr>
              <a:t>s</a:t>
            </a:r>
            <a:r>
              <a:rPr lang="cs-CZ" i="1" dirty="0" smtClean="0"/>
              <a:t>ešplhat</a:t>
            </a:r>
            <a:endParaRPr lang="cs-CZ" i="1" dirty="0"/>
          </a:p>
          <a:p>
            <a:pPr algn="ctr"/>
            <a:endParaRPr lang="cs-CZ" dirty="0"/>
          </a:p>
        </p:txBody>
      </p:sp>
      <p:sp>
        <p:nvSpPr>
          <p:cNvPr id="6" name="Zahnutá šipka dolů 5"/>
          <p:cNvSpPr/>
          <p:nvPr/>
        </p:nvSpPr>
        <p:spPr>
          <a:xfrm>
            <a:off x="4139952" y="501317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789" y="980728"/>
            <a:ext cx="1584325" cy="1828800"/>
          </a:xfrm>
          <a:prstGeom prst="rect">
            <a:avLst/>
          </a:prstGeom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103984" cy="41215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795436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dirty="0" smtClean="0"/>
              <a:t>Jablko </a:t>
            </a:r>
            <a:r>
              <a:rPr lang="cs-CZ" sz="3600" dirty="0" smtClean="0">
                <a:solidFill>
                  <a:srgbClr val="FF0000"/>
                </a:solidFill>
              </a:rPr>
              <a:t>spadlo</a:t>
            </a:r>
            <a:r>
              <a:rPr lang="cs-CZ" sz="3600" dirty="0" smtClean="0"/>
              <a:t> na zem.</a:t>
            </a:r>
          </a:p>
          <a:p>
            <a:pPr marL="0" indent="0" algn="ctr">
              <a:buNone/>
            </a:pPr>
            <a:endParaRPr lang="cs-CZ" sz="3600" dirty="0" smtClean="0"/>
          </a:p>
          <a:p>
            <a:pPr marL="0" indent="0" algn="ctr">
              <a:buNone/>
            </a:pPr>
            <a:endParaRPr lang="cs-CZ" sz="3600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3600" i="1" dirty="0" smtClean="0">
                <a:solidFill>
                  <a:srgbClr val="FF0000"/>
                </a:solidFill>
              </a:rPr>
              <a:t>dolů</a:t>
            </a:r>
          </a:p>
          <a:p>
            <a:pPr marL="0" indent="0" algn="ctr">
              <a:buNone/>
            </a:pPr>
            <a:r>
              <a:rPr lang="cs-CZ" sz="3600" dirty="0" smtClean="0"/>
              <a:t>píšeme	</a:t>
            </a:r>
            <a:r>
              <a:rPr lang="cs-CZ" sz="3600" i="1" dirty="0" smtClean="0">
                <a:solidFill>
                  <a:srgbClr val="FF0000"/>
                </a:solidFill>
              </a:rPr>
              <a:t> s-</a:t>
            </a:r>
          </a:p>
          <a:p>
            <a:pPr marL="0" indent="0" algn="ctr">
              <a:buNone/>
            </a:pPr>
            <a:r>
              <a:rPr lang="cs-CZ" i="1" dirty="0" smtClean="0"/>
              <a:t>Například: </a:t>
            </a:r>
            <a:r>
              <a:rPr lang="cs-CZ" i="1" dirty="0" smtClean="0">
                <a:solidFill>
                  <a:srgbClr val="FF0000"/>
                </a:solidFill>
              </a:rPr>
              <a:t>s</a:t>
            </a:r>
            <a:r>
              <a:rPr lang="cs-CZ" i="1" dirty="0" smtClean="0"/>
              <a:t>hodit, </a:t>
            </a:r>
            <a:r>
              <a:rPr lang="cs-CZ" i="1" dirty="0" smtClean="0">
                <a:solidFill>
                  <a:srgbClr val="FF0000"/>
                </a:solidFill>
              </a:rPr>
              <a:t>s</a:t>
            </a:r>
            <a:r>
              <a:rPr lang="cs-CZ" i="1" dirty="0" smtClean="0"/>
              <a:t>tékat, </a:t>
            </a:r>
            <a:r>
              <a:rPr lang="cs-CZ" i="1" dirty="0" smtClean="0">
                <a:solidFill>
                  <a:srgbClr val="FF0000"/>
                </a:solidFill>
              </a:rPr>
              <a:t>s</a:t>
            </a:r>
            <a:r>
              <a:rPr lang="cs-CZ" i="1" dirty="0" smtClean="0"/>
              <a:t>mést, </a:t>
            </a:r>
            <a:r>
              <a:rPr lang="cs-CZ" i="1" dirty="0" smtClean="0">
                <a:solidFill>
                  <a:srgbClr val="FF0000"/>
                </a:solidFill>
              </a:rPr>
              <a:t>s</a:t>
            </a:r>
            <a:r>
              <a:rPr lang="cs-CZ" i="1" dirty="0" smtClean="0"/>
              <a:t>rážet</a:t>
            </a:r>
          </a:p>
          <a:p>
            <a:pPr marL="0" indent="0">
              <a:buNone/>
            </a:pPr>
            <a:endParaRPr lang="cs-CZ" sz="3600" i="1" dirty="0"/>
          </a:p>
        </p:txBody>
      </p:sp>
      <p:sp>
        <p:nvSpPr>
          <p:cNvPr id="4" name="Šipka dolů 3"/>
          <p:cNvSpPr/>
          <p:nvPr/>
        </p:nvSpPr>
        <p:spPr>
          <a:xfrm>
            <a:off x="4572000" y="4941168"/>
            <a:ext cx="484632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274510"/>
            <a:ext cx="1073272" cy="1431029"/>
          </a:xfrm>
          <a:prstGeom prst="rect">
            <a:avLst/>
          </a:prstGeom>
        </p:spPr>
      </p:pic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7121301"/>
            <a:ext cx="3392016" cy="41215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990644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dirty="0" smtClean="0"/>
              <a:t>Letadlo prudce </a:t>
            </a:r>
            <a:r>
              <a:rPr lang="cs-CZ" sz="3600" dirty="0" smtClean="0">
                <a:solidFill>
                  <a:srgbClr val="FF0000"/>
                </a:solidFill>
              </a:rPr>
              <a:t>vzlétlo</a:t>
            </a:r>
            <a:r>
              <a:rPr lang="cs-CZ" sz="3600" dirty="0" smtClean="0"/>
              <a:t>.</a:t>
            </a:r>
          </a:p>
          <a:p>
            <a:pPr marL="0" indent="0" algn="ctr">
              <a:buNone/>
            </a:pPr>
            <a:endParaRPr lang="cs-CZ" sz="3600" dirty="0" smtClean="0"/>
          </a:p>
          <a:p>
            <a:pPr marL="0" indent="0" algn="ctr">
              <a:buNone/>
            </a:pPr>
            <a:endParaRPr lang="cs-CZ" sz="3600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3600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3600" i="1" dirty="0" smtClean="0">
                <a:solidFill>
                  <a:srgbClr val="FF0000"/>
                </a:solidFill>
              </a:rPr>
              <a:t>vzhůru</a:t>
            </a:r>
          </a:p>
          <a:p>
            <a:pPr marL="0" indent="0" algn="ctr">
              <a:buNone/>
            </a:pPr>
            <a:r>
              <a:rPr lang="cs-CZ" sz="3600" dirty="0" smtClean="0"/>
              <a:t>píšeme	</a:t>
            </a:r>
            <a:r>
              <a:rPr lang="cs-CZ" sz="3600" i="1" dirty="0" err="1" smtClean="0">
                <a:solidFill>
                  <a:srgbClr val="FF0000"/>
                </a:solidFill>
              </a:rPr>
              <a:t>vz</a:t>
            </a:r>
            <a:r>
              <a:rPr lang="cs-CZ" sz="3600" i="1" dirty="0" smtClean="0">
                <a:solidFill>
                  <a:srgbClr val="FF0000"/>
                </a:solidFill>
              </a:rPr>
              <a:t>-</a:t>
            </a:r>
          </a:p>
          <a:p>
            <a:pPr marL="0" indent="0" algn="ctr">
              <a:buNone/>
            </a:pPr>
            <a:r>
              <a:rPr lang="cs-CZ" i="1" dirty="0" smtClean="0"/>
              <a:t>Například: </a:t>
            </a:r>
            <a:r>
              <a:rPr lang="cs-CZ" i="1" dirty="0" smtClean="0">
                <a:solidFill>
                  <a:srgbClr val="FF0000"/>
                </a:solidFill>
              </a:rPr>
              <a:t>vz</a:t>
            </a:r>
            <a:r>
              <a:rPr lang="cs-CZ" i="1" dirty="0" smtClean="0"/>
              <a:t>létnout, </a:t>
            </a:r>
            <a:r>
              <a:rPr lang="cs-CZ" i="1" dirty="0" smtClean="0">
                <a:solidFill>
                  <a:srgbClr val="FF0000"/>
                </a:solidFill>
              </a:rPr>
              <a:t>vz</a:t>
            </a:r>
            <a:r>
              <a:rPr lang="cs-CZ" i="1" dirty="0" smtClean="0"/>
              <a:t>chopit se, </a:t>
            </a:r>
            <a:r>
              <a:rPr lang="cs-CZ" i="1" dirty="0" smtClean="0">
                <a:solidFill>
                  <a:srgbClr val="FF0000"/>
                </a:solidFill>
              </a:rPr>
              <a:t>vz</a:t>
            </a:r>
            <a:r>
              <a:rPr lang="cs-CZ" i="1" dirty="0" smtClean="0"/>
              <a:t>růst</a:t>
            </a:r>
            <a:endParaRPr lang="cs-CZ" i="1" dirty="0"/>
          </a:p>
        </p:txBody>
      </p:sp>
      <p:sp>
        <p:nvSpPr>
          <p:cNvPr id="4" name="Šipka nahoru 3"/>
          <p:cNvSpPr/>
          <p:nvPr/>
        </p:nvSpPr>
        <p:spPr>
          <a:xfrm>
            <a:off x="4716016" y="4797152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980728"/>
            <a:ext cx="2520280" cy="1890210"/>
          </a:xfrm>
          <a:prstGeom prst="rect">
            <a:avLst/>
          </a:prstGeom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2555776" y="6525344"/>
            <a:ext cx="3168352" cy="336044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878376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Eliška</a:t>
            </a:r>
            <a:r>
              <a:rPr lang="cs-CZ" sz="3600" dirty="0" smtClean="0"/>
              <a:t> o prázdninách </a:t>
            </a:r>
            <a:r>
              <a:rPr lang="cs-CZ" sz="3600" dirty="0" smtClean="0">
                <a:solidFill>
                  <a:srgbClr val="FF0000"/>
                </a:solidFill>
              </a:rPr>
              <a:t>zhubla</a:t>
            </a:r>
            <a:r>
              <a:rPr lang="cs-CZ" sz="3600" dirty="0" smtClean="0"/>
              <a:t>.</a:t>
            </a:r>
          </a:p>
          <a:p>
            <a:endParaRPr lang="cs-CZ" sz="3600" dirty="0" smtClean="0"/>
          </a:p>
          <a:p>
            <a:pPr marL="0" indent="0" algn="ctr">
              <a:buNone/>
            </a:pPr>
            <a:endParaRPr lang="cs-CZ" sz="36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36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změna  stavu</a:t>
            </a:r>
          </a:p>
          <a:p>
            <a:pPr marL="0" indent="0" algn="ctr">
              <a:buNone/>
            </a:pPr>
            <a:r>
              <a:rPr lang="cs-CZ" sz="3600" dirty="0" smtClean="0"/>
              <a:t>píšeme 	</a:t>
            </a:r>
            <a:r>
              <a:rPr lang="cs-CZ" sz="3600" dirty="0" smtClean="0">
                <a:solidFill>
                  <a:srgbClr val="FF0000"/>
                </a:solidFill>
              </a:rPr>
              <a:t>z</a:t>
            </a:r>
          </a:p>
          <a:p>
            <a:pPr marL="0" indent="0" algn="ctr">
              <a:buNone/>
            </a:pPr>
            <a:r>
              <a:rPr lang="cs-CZ" dirty="0" smtClean="0"/>
              <a:t>Například: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hroutit se,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bavit se,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chátrat</a:t>
            </a:r>
            <a:endParaRPr lang="cs-CZ" dirty="0"/>
          </a:p>
        </p:txBody>
      </p:sp>
      <p:sp>
        <p:nvSpPr>
          <p:cNvPr id="6" name="Slunce 5"/>
          <p:cNvSpPr/>
          <p:nvPr/>
        </p:nvSpPr>
        <p:spPr>
          <a:xfrm>
            <a:off x="4067944" y="4869160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032" y="929748"/>
            <a:ext cx="2016223" cy="2016223"/>
          </a:xfrm>
          <a:prstGeom prst="rect">
            <a:avLst/>
          </a:prstGeom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103984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30972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4896544" cy="4958011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800" dirty="0" smtClean="0"/>
              <a:t>Voda _</a:t>
            </a:r>
            <a:r>
              <a:rPr lang="cs-CZ" sz="2800" dirty="0" err="1" smtClean="0"/>
              <a:t>tékala</a:t>
            </a:r>
            <a:r>
              <a:rPr lang="cs-CZ" sz="2800" dirty="0" smtClean="0"/>
              <a:t> na zem.		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800" dirty="0" smtClean="0"/>
              <a:t>Na podzim listí _padalo.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800" dirty="0"/>
              <a:t>M</a:t>
            </a:r>
            <a:r>
              <a:rPr lang="cs-CZ" sz="2800" dirty="0" smtClean="0"/>
              <a:t>léko na plotně </a:t>
            </a:r>
            <a:r>
              <a:rPr lang="cs-CZ" sz="2800" dirty="0"/>
              <a:t>_</a:t>
            </a:r>
            <a:r>
              <a:rPr lang="cs-CZ" sz="2800" dirty="0" smtClean="0"/>
              <a:t>kypělo.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800" dirty="0" smtClean="0"/>
              <a:t>Jan _foukl svíčku.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800" dirty="0" smtClean="0"/>
              <a:t>Chtěl bych rychle _hubnout.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800" dirty="0" smtClean="0"/>
              <a:t>Budu se _</a:t>
            </a:r>
            <a:r>
              <a:rPr lang="cs-CZ" sz="2800" dirty="0" err="1" smtClean="0"/>
              <a:t>cházet</a:t>
            </a:r>
            <a:r>
              <a:rPr lang="cs-CZ" sz="2800" dirty="0" smtClean="0"/>
              <a:t> s kamarády.</a:t>
            </a:r>
          </a:p>
          <a:p>
            <a:pPr marL="457200" indent="-457200">
              <a:buAutoNum type="arabicPeriod"/>
            </a:pPr>
            <a:endParaRPr lang="cs-CZ" sz="20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5709727" y="1052736"/>
            <a:ext cx="3168352" cy="4448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stékala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spadalo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vzkypělo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sfoukl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zhubnout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scházet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051720" y="188640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u="sng" dirty="0" smtClean="0"/>
              <a:t>Přidej předpony s-, z-, </a:t>
            </a:r>
            <a:r>
              <a:rPr lang="cs-CZ" sz="3600" b="1" u="sng" dirty="0" err="1" smtClean="0"/>
              <a:t>vz</a:t>
            </a:r>
            <a:r>
              <a:rPr lang="cs-CZ" sz="3600" b="1" u="sng" dirty="0" smtClean="0"/>
              <a:t>-</a:t>
            </a:r>
            <a:endParaRPr lang="cs-CZ" sz="3600" b="1" u="sng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347864" y="6309321"/>
            <a:ext cx="3168352" cy="360040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457706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</TotalTime>
  <Words>484</Words>
  <Application>Microsoft Office PowerPoint</Application>
  <PresentationFormat>Předvádění na obrazovce (4:3)</PresentationFormat>
  <Paragraphs>138</Paragraphs>
  <Slides>12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Snímek 1</vt:lpstr>
      <vt:lpstr>Snímek 2</vt:lpstr>
      <vt:lpstr>Předpony s-/se-, z-/ze-, vz-/vze-</vt:lpstr>
      <vt:lpstr>Snímek 4</vt:lpstr>
      <vt:lpstr>Snímek 5</vt:lpstr>
      <vt:lpstr>  </vt:lpstr>
      <vt:lpstr>Snímek 7</vt:lpstr>
      <vt:lpstr>Snímek 8</vt:lpstr>
      <vt:lpstr>Snímek 9</vt:lpstr>
      <vt:lpstr>Poznáš, co je ukryté na obrázku?</vt:lpstr>
      <vt:lpstr>Snímek 11</vt:lpstr>
      <vt:lpstr>Snímek 12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Předpony s-/se, z-/ze, vz-/vze</dc:title>
  <dc:creator>ucitel</dc:creator>
  <cp:lastModifiedBy>Iva9889</cp:lastModifiedBy>
  <cp:revision>51</cp:revision>
  <dcterms:created xsi:type="dcterms:W3CDTF">2011-09-20T13:54:09Z</dcterms:created>
  <dcterms:modified xsi:type="dcterms:W3CDTF">2011-10-26T17:59:17Z</dcterms:modified>
</cp:coreProperties>
</file>