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75" d="100"/>
          <a:sy n="75" d="100"/>
        </p:scale>
        <p:origin x="-10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640431-76A9-4181-84BB-02410640E054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C74C28-0908-42BD-8BEA-566CB919AE41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43808" y="6245225"/>
            <a:ext cx="3960440" cy="476250"/>
          </a:xfrm>
        </p:spPr>
        <p:txBody>
          <a:bodyPr/>
          <a:lstStyle/>
          <a:p>
            <a:pPr algn="ctr">
              <a:defRPr/>
            </a:pPr>
            <a:r>
              <a:rPr lang="cs-CZ" sz="120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  <p:pic>
        <p:nvPicPr>
          <p:cNvPr id="5" name="Obrázek 1" descr="logolinkII_bar.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9" name="Picture 6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11" name="Group 117"/>
          <p:cNvGraphicFramePr>
            <a:graphicFrameLocks noGrp="1"/>
          </p:cNvGraphicFramePr>
          <p:nvPr/>
        </p:nvGraphicFramePr>
        <p:xfrm>
          <a:off x="611188" y="1700213"/>
          <a:ext cx="6837362" cy="109717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116"/>
          <p:cNvSpPr>
            <a:spLocks noChangeArrowheads="1"/>
          </p:cNvSpPr>
          <p:nvPr/>
        </p:nvSpPr>
        <p:spPr bwMode="auto">
          <a:xfrm>
            <a:off x="261144" y="3040776"/>
            <a:ext cx="8497887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b="1" dirty="0"/>
              <a:t>SADA č. </a:t>
            </a:r>
            <a:r>
              <a:rPr lang="cs-CZ" b="1" dirty="0" smtClean="0"/>
              <a:t>VIII</a:t>
            </a:r>
            <a:endParaRPr lang="cs-CZ" b="1" dirty="0"/>
          </a:p>
          <a:p>
            <a:pPr algn="ctr"/>
            <a:r>
              <a:rPr lang="cs-CZ" b="1" dirty="0"/>
              <a:t>Identifikátor: </a:t>
            </a:r>
            <a:r>
              <a:rPr lang="cs-CZ" b="1" smtClean="0"/>
              <a:t>VY_32_INOVACE_SADA </a:t>
            </a:r>
            <a:r>
              <a:rPr lang="cs-CZ" b="1" smtClean="0"/>
              <a:t>VIII_</a:t>
            </a:r>
            <a:r>
              <a:rPr lang="cs-CZ" b="1" dirty="0" err="1" smtClean="0"/>
              <a:t>Čj</a:t>
            </a:r>
            <a:r>
              <a:rPr lang="cs-CZ" b="1" dirty="0" smtClean="0"/>
              <a:t>, DUM 18</a:t>
            </a:r>
            <a:endParaRPr lang="cs-CZ" b="1" dirty="0"/>
          </a:p>
          <a:p>
            <a:pPr algn="ctr"/>
            <a:r>
              <a:rPr lang="cs-CZ" b="1" dirty="0"/>
              <a:t>Vzdělávací oblast: Jazyk a jazyková komunikace</a:t>
            </a:r>
          </a:p>
          <a:p>
            <a:pPr algn="ctr"/>
            <a:r>
              <a:rPr lang="cs-CZ" b="1" dirty="0"/>
              <a:t>Vzdělávací obor: Český </a:t>
            </a:r>
            <a:r>
              <a:rPr lang="cs-CZ" b="1" dirty="0" smtClean="0"/>
              <a:t>jazyk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35143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3) Z přídavných jmen utvoř slovesa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evný	-	_______________</a:t>
            </a:r>
          </a:p>
          <a:p>
            <a:r>
              <a:rPr lang="cs-CZ" dirty="0"/>
              <a:t>s</a:t>
            </a:r>
            <a:r>
              <a:rPr lang="cs-CZ" dirty="0" smtClean="0"/>
              <a:t>měšný	-	_______________</a:t>
            </a:r>
          </a:p>
          <a:p>
            <a:r>
              <a:rPr lang="cs-CZ" dirty="0"/>
              <a:t>m</a:t>
            </a:r>
            <a:r>
              <a:rPr lang="cs-CZ" dirty="0" smtClean="0"/>
              <a:t>oudrý	-	_______________</a:t>
            </a:r>
          </a:p>
          <a:p>
            <a:r>
              <a:rPr lang="cs-CZ" dirty="0"/>
              <a:t>p</a:t>
            </a:r>
            <a:r>
              <a:rPr lang="cs-CZ" dirty="0" smtClean="0"/>
              <a:t>řísný	-	_______________</a:t>
            </a:r>
          </a:p>
          <a:p>
            <a:r>
              <a:rPr lang="cs-CZ" dirty="0"/>
              <a:t>d</a:t>
            </a:r>
            <a:r>
              <a:rPr lang="cs-CZ" dirty="0" smtClean="0"/>
              <a:t>okonalý	-	_______________</a:t>
            </a:r>
          </a:p>
          <a:p>
            <a:r>
              <a:rPr lang="cs-CZ" dirty="0"/>
              <a:t>l</a:t>
            </a:r>
            <a:r>
              <a:rPr lang="cs-CZ" dirty="0" smtClean="0"/>
              <a:t>evný	-	_______________</a:t>
            </a:r>
          </a:p>
          <a:p>
            <a:r>
              <a:rPr lang="cs-CZ" dirty="0"/>
              <a:t>č</a:t>
            </a:r>
            <a:r>
              <a:rPr lang="cs-CZ" dirty="0" smtClean="0"/>
              <a:t>ervený	-	_______________</a:t>
            </a:r>
          </a:p>
          <a:p>
            <a:r>
              <a:rPr lang="cs-CZ" dirty="0"/>
              <a:t>k</a:t>
            </a:r>
            <a:r>
              <a:rPr lang="cs-CZ" dirty="0" smtClean="0"/>
              <a:t>rásný	-	_______________</a:t>
            </a:r>
          </a:p>
          <a:p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2286000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51529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4)	Na linky doplň podle významu slova: </a:t>
            </a:r>
            <a:r>
              <a:rPr lang="cs-CZ" sz="3600" u="sng" dirty="0" smtClean="0"/>
              <a:t>dolů</a:t>
            </a:r>
            <a:r>
              <a:rPr lang="cs-CZ" sz="3600" dirty="0" smtClean="0"/>
              <a:t> (z povrchu pryč), nebo </a:t>
            </a:r>
            <a:r>
              <a:rPr lang="cs-CZ" sz="3600" u="sng" dirty="0" smtClean="0"/>
              <a:t>dohromady.</a:t>
            </a:r>
            <a:endParaRPr lang="cs-CZ" sz="3600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Sdrátovat		________________</a:t>
            </a:r>
          </a:p>
          <a:p>
            <a:r>
              <a:rPr lang="cs-CZ" sz="3200" dirty="0" smtClean="0"/>
              <a:t>Sbalit			________________</a:t>
            </a:r>
          </a:p>
          <a:p>
            <a:r>
              <a:rPr lang="cs-CZ" sz="3200" dirty="0" smtClean="0"/>
              <a:t>Smést			________________</a:t>
            </a:r>
          </a:p>
          <a:p>
            <a:r>
              <a:rPr lang="cs-CZ" sz="3200" dirty="0" smtClean="0"/>
              <a:t>Shrabat			________________</a:t>
            </a:r>
          </a:p>
          <a:p>
            <a:r>
              <a:rPr lang="cs-CZ" sz="3200" dirty="0" smtClean="0"/>
              <a:t>Slepit	</a:t>
            </a:r>
            <a:r>
              <a:rPr lang="cs-CZ" sz="3200" smtClean="0"/>
              <a:t>		________________</a:t>
            </a:r>
            <a:endParaRPr lang="cs-CZ" sz="3200" dirty="0" smtClean="0"/>
          </a:p>
          <a:p>
            <a:r>
              <a:rPr lang="cs-CZ" sz="3200" dirty="0" smtClean="0"/>
              <a:t>Spadnout		________________</a:t>
            </a:r>
          </a:p>
          <a:p>
            <a:r>
              <a:rPr lang="cs-CZ" sz="3200" dirty="0" smtClean="0"/>
              <a:t>Sfouknout		________________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11760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248928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1)	Spoj, jak k sobě patří:</a:t>
            </a:r>
            <a:endParaRPr lang="cs-CZ" dirty="0"/>
          </a:p>
        </p:txBody>
      </p:sp>
      <p:sp>
        <p:nvSpPr>
          <p:cNvPr id="5" name="Zástupný symbol pro obsah 4"/>
          <p:cNvSpPr txBox="1">
            <a:spLocks/>
          </p:cNvSpPr>
          <p:nvPr/>
        </p:nvSpPr>
        <p:spPr>
          <a:xfrm>
            <a:off x="457200" y="1920085"/>
            <a:ext cx="4038600" cy="443484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svrhl</a:t>
            </a:r>
          </a:p>
          <a:p>
            <a:r>
              <a:rPr lang="cs-CZ" dirty="0"/>
              <a:t>zběhl</a:t>
            </a:r>
          </a:p>
          <a:p>
            <a:r>
              <a:rPr lang="cs-CZ" dirty="0"/>
              <a:t>sbil</a:t>
            </a:r>
          </a:p>
          <a:p>
            <a:r>
              <a:rPr lang="cs-CZ" dirty="0" smtClean="0"/>
              <a:t>sběhl</a:t>
            </a:r>
          </a:p>
          <a:p>
            <a:r>
              <a:rPr lang="cs-CZ" dirty="0" smtClean="0"/>
              <a:t>stěžovat si</a:t>
            </a:r>
          </a:p>
          <a:p>
            <a:r>
              <a:rPr lang="cs-CZ" dirty="0"/>
              <a:t>zbil</a:t>
            </a:r>
          </a:p>
          <a:p>
            <a:r>
              <a:rPr lang="cs-CZ" dirty="0"/>
              <a:t>zvrhl</a:t>
            </a:r>
          </a:p>
          <a:p>
            <a:r>
              <a:rPr lang="cs-CZ" dirty="0" smtClean="0"/>
              <a:t>sjednal</a:t>
            </a:r>
          </a:p>
          <a:p>
            <a:r>
              <a:rPr lang="cs-CZ" dirty="0" smtClean="0"/>
              <a:t>ztěžovat si</a:t>
            </a:r>
          </a:p>
          <a:p>
            <a:r>
              <a:rPr lang="cs-CZ" dirty="0" smtClean="0"/>
              <a:t>zjednat</a:t>
            </a:r>
          </a:p>
          <a:p>
            <a:pPr marL="0" indent="0">
              <a:buFont typeface="Wingdings 2"/>
              <a:buNone/>
            </a:pPr>
            <a:endParaRPr lang="cs-CZ" dirty="0"/>
          </a:p>
        </p:txBody>
      </p:sp>
      <p:sp>
        <p:nvSpPr>
          <p:cNvPr id="6" name="Zástupný symbol pro obsah 5"/>
          <p:cNvSpPr txBox="1">
            <a:spLocks/>
          </p:cNvSpPr>
          <p:nvPr/>
        </p:nvSpPr>
        <p:spPr>
          <a:xfrm>
            <a:off x="4648200" y="1920085"/>
            <a:ext cx="4038600" cy="443484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hrnek s kakaem</a:t>
            </a:r>
          </a:p>
          <a:p>
            <a:r>
              <a:rPr lang="cs-CZ" dirty="0"/>
              <a:t>z války</a:t>
            </a:r>
          </a:p>
          <a:p>
            <a:r>
              <a:rPr lang="cs-CZ" dirty="0"/>
              <a:t>boudu pro psa</a:t>
            </a:r>
          </a:p>
          <a:p>
            <a:r>
              <a:rPr lang="cs-CZ" dirty="0"/>
              <a:t>se dav lidí na náměstí</a:t>
            </a:r>
          </a:p>
          <a:p>
            <a:r>
              <a:rPr lang="cs-CZ" dirty="0" smtClean="0"/>
              <a:t>na bolesti zad</a:t>
            </a:r>
          </a:p>
          <a:p>
            <a:r>
              <a:rPr lang="cs-CZ" dirty="0"/>
              <a:t>psa řemenem</a:t>
            </a:r>
          </a:p>
          <a:p>
            <a:r>
              <a:rPr lang="cs-CZ" dirty="0" smtClean="0"/>
              <a:t>vládu</a:t>
            </a:r>
          </a:p>
          <a:p>
            <a:r>
              <a:rPr lang="cs-CZ" dirty="0" smtClean="0"/>
              <a:t>pořádek ve třídě</a:t>
            </a:r>
          </a:p>
          <a:p>
            <a:r>
              <a:rPr lang="cs-CZ" dirty="0"/>
              <a:t>práci</a:t>
            </a:r>
          </a:p>
          <a:p>
            <a:r>
              <a:rPr lang="cs-CZ" dirty="0" smtClean="0"/>
              <a:t>práci na další víkend</a:t>
            </a:r>
          </a:p>
          <a:p>
            <a:pPr marL="0" indent="0">
              <a:buFont typeface="Wingdings 2"/>
              <a:buNone/>
            </a:pPr>
            <a:endParaRPr lang="cs-CZ" dirty="0" smtClean="0"/>
          </a:p>
        </p:txBody>
      </p:sp>
      <p:sp>
        <p:nvSpPr>
          <p:cNvPr id="7" name="Obdélník 6"/>
          <p:cNvSpPr/>
          <p:nvPr/>
        </p:nvSpPr>
        <p:spPr>
          <a:xfrm>
            <a:off x="2123728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10741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2)	Zkuste vysvětlit rozdíl: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57200" y="1920085"/>
            <a:ext cx="4038600" cy="443484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Zmotat - poplést</a:t>
            </a:r>
          </a:p>
          <a:p>
            <a:r>
              <a:rPr lang="cs-CZ" dirty="0" smtClean="0"/>
              <a:t>Zpráva - noviny</a:t>
            </a:r>
          </a:p>
          <a:p>
            <a:r>
              <a:rPr lang="cs-CZ" dirty="0" smtClean="0"/>
              <a:t>Zužovat - pocit</a:t>
            </a:r>
          </a:p>
          <a:p>
            <a:r>
              <a:rPr lang="cs-CZ" dirty="0" smtClean="0"/>
              <a:t>Ztvrdit - </a:t>
            </a:r>
          </a:p>
          <a:p>
            <a:r>
              <a:rPr lang="cs-CZ" dirty="0" smtClean="0"/>
              <a:t>Zvedl - činku</a:t>
            </a:r>
          </a:p>
          <a:p>
            <a:r>
              <a:rPr lang="cs-CZ" dirty="0" smtClean="0"/>
              <a:t>Zvolit - předsedu</a:t>
            </a:r>
          </a:p>
          <a:p>
            <a:r>
              <a:rPr lang="cs-CZ" dirty="0" smtClean="0"/>
              <a:t>Změna – něco nového</a:t>
            </a:r>
          </a:p>
          <a:p>
            <a:r>
              <a:rPr lang="cs-CZ" dirty="0" smtClean="0"/>
              <a:t>Zvolat - hurá</a:t>
            </a:r>
            <a:endParaRPr lang="cs-CZ" dirty="0"/>
          </a:p>
        </p:txBody>
      </p:sp>
      <p:sp>
        <p:nvSpPr>
          <p:cNvPr id="4" name="Zástupný symbol pro obsah 3"/>
          <p:cNvSpPr txBox="1">
            <a:spLocks/>
          </p:cNvSpPr>
          <p:nvPr/>
        </p:nvSpPr>
        <p:spPr>
          <a:xfrm>
            <a:off x="4648200" y="1920085"/>
            <a:ext cx="4038600" cy="443484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Smotat - klubko</a:t>
            </a:r>
          </a:p>
          <a:p>
            <a:r>
              <a:rPr lang="cs-CZ" dirty="0" smtClean="0"/>
              <a:t>Správa - města</a:t>
            </a:r>
          </a:p>
          <a:p>
            <a:r>
              <a:rPr lang="cs-CZ" dirty="0" smtClean="0"/>
              <a:t>Sužovat - cesta</a:t>
            </a:r>
          </a:p>
          <a:p>
            <a:r>
              <a:rPr lang="cs-CZ" dirty="0" smtClean="0"/>
              <a:t>stvrdit</a:t>
            </a:r>
          </a:p>
          <a:p>
            <a:r>
              <a:rPr lang="cs-CZ" dirty="0" smtClean="0"/>
              <a:t>Svedl - práci</a:t>
            </a:r>
          </a:p>
          <a:p>
            <a:r>
              <a:rPr lang="cs-CZ" dirty="0" smtClean="0"/>
              <a:t>Svolit - dovolit</a:t>
            </a:r>
          </a:p>
          <a:p>
            <a:r>
              <a:rPr lang="cs-CZ" dirty="0" smtClean="0"/>
              <a:t>Směna - peníze</a:t>
            </a:r>
          </a:p>
          <a:p>
            <a:r>
              <a:rPr lang="cs-CZ" dirty="0" smtClean="0"/>
              <a:t>Svolat - radu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64814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45740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3) Z přídavných jmen utvoř slovesa</a:t>
            </a:r>
            <a:endParaRPr lang="cs-CZ" dirty="0"/>
          </a:p>
        </p:txBody>
      </p:sp>
      <p:sp>
        <p:nvSpPr>
          <p:cNvPr id="3" name="Zástupný symbol pro obsah 5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pevný	-	zpevnit</a:t>
            </a:r>
          </a:p>
          <a:p>
            <a:r>
              <a:rPr lang="cs-CZ" dirty="0" smtClean="0"/>
              <a:t>směšný	-	zesměšnit</a:t>
            </a:r>
          </a:p>
          <a:p>
            <a:r>
              <a:rPr lang="cs-CZ" dirty="0" smtClean="0"/>
              <a:t>moudrý	-	zmoudřet</a:t>
            </a:r>
          </a:p>
          <a:p>
            <a:r>
              <a:rPr lang="cs-CZ" dirty="0" smtClean="0"/>
              <a:t>přísný	-	zpřísnit</a:t>
            </a:r>
          </a:p>
          <a:p>
            <a:r>
              <a:rPr lang="cs-CZ" dirty="0" smtClean="0"/>
              <a:t>dokonalý	-	zdokonalit</a:t>
            </a:r>
          </a:p>
          <a:p>
            <a:r>
              <a:rPr lang="cs-CZ" dirty="0" smtClean="0"/>
              <a:t>levný	-	zlevnit</a:t>
            </a:r>
          </a:p>
          <a:p>
            <a:r>
              <a:rPr lang="cs-CZ" dirty="0" smtClean="0"/>
              <a:t>červený	-	zčervenat</a:t>
            </a:r>
          </a:p>
          <a:p>
            <a:r>
              <a:rPr lang="cs-CZ" dirty="0" smtClean="0"/>
              <a:t>krásný	-	zkrásnět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6420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smtClean="0"/>
              <a:t>4)	Na linky doplň podle významu slova: </a:t>
            </a:r>
            <a:r>
              <a:rPr lang="cs-CZ" sz="3600" u="sng" smtClean="0"/>
              <a:t>dolů</a:t>
            </a:r>
            <a:r>
              <a:rPr lang="cs-CZ" sz="3600" smtClean="0"/>
              <a:t> (z povrchu pryč), nebo </a:t>
            </a:r>
            <a:r>
              <a:rPr lang="cs-CZ" sz="3600" u="sng" smtClean="0"/>
              <a:t>dohromady.</a:t>
            </a:r>
            <a:endParaRPr lang="cs-CZ" sz="3600" u="sng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 smtClean="0"/>
              <a:t>Sdrátovat		dohromady</a:t>
            </a:r>
          </a:p>
          <a:p>
            <a:r>
              <a:rPr lang="cs-CZ" sz="3200" dirty="0" smtClean="0"/>
              <a:t>Sbalit			dohromady</a:t>
            </a:r>
          </a:p>
          <a:p>
            <a:r>
              <a:rPr lang="cs-CZ" sz="3200" dirty="0" smtClean="0"/>
              <a:t>Smést			dolů</a:t>
            </a:r>
          </a:p>
          <a:p>
            <a:r>
              <a:rPr lang="cs-CZ" sz="3200" dirty="0" smtClean="0"/>
              <a:t>Shrabat			dohromady</a:t>
            </a:r>
          </a:p>
          <a:p>
            <a:r>
              <a:rPr lang="cs-CZ" sz="3200" dirty="0" smtClean="0"/>
              <a:t>Slepit			dohromady</a:t>
            </a:r>
          </a:p>
          <a:p>
            <a:r>
              <a:rPr lang="cs-CZ" sz="3200" dirty="0" smtClean="0"/>
              <a:t>Spadnout		dolů</a:t>
            </a:r>
          </a:p>
          <a:p>
            <a:r>
              <a:rPr lang="cs-CZ" sz="3200" dirty="0" smtClean="0"/>
              <a:t>Sfouknout		dolů</a:t>
            </a:r>
          </a:p>
          <a:p>
            <a:pPr marL="0" indent="0">
              <a:buFont typeface="Wingdings 2"/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11760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224220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cs-CZ" sz="3600" u="sng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11760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57200" y="476672"/>
            <a:ext cx="822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 smtClean="0"/>
              <a:t>Použité zdroje:</a:t>
            </a:r>
          </a:p>
          <a:p>
            <a:endParaRPr lang="cs-CZ" dirty="0"/>
          </a:p>
          <a:p>
            <a:r>
              <a:rPr lang="cs-CZ" u="sng" dirty="0" smtClean="0"/>
              <a:t>Učebnice:</a:t>
            </a:r>
          </a:p>
          <a:p>
            <a:endParaRPr lang="cs-CZ" dirty="0" smtClean="0"/>
          </a:p>
          <a:p>
            <a:r>
              <a:rPr lang="cs-CZ" dirty="0" smtClean="0"/>
              <a:t>ŠTROBLOVÁ J., BENEŠOVÁ D., </a:t>
            </a:r>
            <a:r>
              <a:rPr lang="cs-CZ" i="1" dirty="0" smtClean="0"/>
              <a:t>Český jazyk pro pátý ročník, </a:t>
            </a:r>
            <a:r>
              <a:rPr lang="cs-CZ" dirty="0" smtClean="0"/>
              <a:t>1. vydání, Všeň: Alter 1996. ISBN: 80-85775-51-4, str.  15</a:t>
            </a:r>
          </a:p>
          <a:p>
            <a:endParaRPr lang="cs-CZ" dirty="0"/>
          </a:p>
          <a:p>
            <a:r>
              <a:rPr lang="cs-CZ" dirty="0" smtClean="0"/>
              <a:t>HORÁČKOVÁ M., STAUDKOVÁ H., </a:t>
            </a:r>
            <a:r>
              <a:rPr lang="cs-CZ" i="1" dirty="0" smtClean="0"/>
              <a:t>Pracovní sešit k Českému jazyku 5, 1. díl, </a:t>
            </a:r>
            <a:r>
              <a:rPr lang="cs-CZ" dirty="0" smtClean="0"/>
              <a:t>1. vydání. Všeň: Alter 1997, ISBN: 80-7245-059-X, str. 9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9298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115616" y="1166843"/>
            <a:ext cx="69847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dirty="0"/>
          </a:p>
          <a:p>
            <a:r>
              <a:rPr lang="cs-CZ" b="1" dirty="0"/>
              <a:t>Název</a:t>
            </a:r>
            <a:r>
              <a:rPr lang="cs-CZ" b="1" dirty="0" smtClean="0"/>
              <a:t>:			Předpony s-, z-, </a:t>
            </a:r>
            <a:r>
              <a:rPr lang="cs-CZ" b="1" dirty="0" err="1" smtClean="0"/>
              <a:t>vz</a:t>
            </a:r>
            <a:r>
              <a:rPr lang="cs-CZ" b="1" dirty="0" smtClean="0"/>
              <a:t>-</a:t>
            </a:r>
          </a:p>
          <a:p>
            <a:endParaRPr lang="cs-CZ" dirty="0"/>
          </a:p>
          <a:p>
            <a:r>
              <a:rPr lang="cs-CZ" b="1" dirty="0"/>
              <a:t>Autor</a:t>
            </a:r>
            <a:r>
              <a:rPr lang="cs-CZ" b="1" dirty="0" smtClean="0"/>
              <a:t>:			Zuzana Štěpánková</a:t>
            </a:r>
          </a:p>
          <a:p>
            <a:endParaRPr lang="cs-CZ" dirty="0"/>
          </a:p>
          <a:p>
            <a:r>
              <a:rPr lang="cs-CZ" b="1" dirty="0"/>
              <a:t>Stručná anotace</a:t>
            </a:r>
            <a:r>
              <a:rPr lang="cs-CZ" b="1" dirty="0" smtClean="0"/>
              <a:t>:		Stručná presentace na předpony s-, z-, </a:t>
            </a:r>
            <a:r>
              <a:rPr lang="cs-CZ" b="1" dirty="0" err="1" smtClean="0"/>
              <a:t>vz</a:t>
            </a:r>
            <a:r>
              <a:rPr lang="cs-CZ" b="1" dirty="0" smtClean="0"/>
              <a:t>-. Popsané výjimky k zapamatování a následné </a:t>
            </a:r>
            <a:r>
              <a:rPr lang="cs-CZ" b="1" dirty="0"/>
              <a:t>procvičování. Presentace byla také zaměřena na problémová slova (smotat, zmotat, správa, zpráva…) a vysvětlení rozdílu mezi nimi. </a:t>
            </a:r>
          </a:p>
          <a:p>
            <a:endParaRPr lang="cs-CZ" b="1" dirty="0"/>
          </a:p>
          <a:p>
            <a:r>
              <a:rPr lang="cs-CZ" b="1" dirty="0" smtClean="0"/>
              <a:t>Metodické </a:t>
            </a:r>
            <a:r>
              <a:rPr lang="cs-CZ" b="1" dirty="0"/>
              <a:t>zhodnocení</a:t>
            </a:r>
            <a:r>
              <a:rPr lang="cs-CZ" b="1" dirty="0" smtClean="0"/>
              <a:t>:	</a:t>
            </a:r>
            <a:r>
              <a:rPr lang="cs-CZ" b="1" dirty="0" err="1" smtClean="0"/>
              <a:t>Odprezentováno</a:t>
            </a:r>
            <a:r>
              <a:rPr lang="cs-CZ" b="1" dirty="0" smtClean="0"/>
              <a:t> ve třídě 5.C dne 29.9. 2011. Proběhlo ujasnění problémových slov, výjimek i klasických pravidel, která se uplatňují při psaní s-, z-, </a:t>
            </a:r>
            <a:r>
              <a:rPr lang="cs-CZ" b="1" dirty="0" err="1" smtClean="0"/>
              <a:t>vz</a:t>
            </a:r>
            <a:r>
              <a:rPr lang="cs-CZ" b="1" dirty="0" smtClean="0"/>
              <a:t>-.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2322004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</a:t>
            </a:r>
            <a:r>
              <a:rPr lang="cs-CZ" sz="120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uvedeno</a:t>
            </a:r>
          </a:p>
          <a:p>
            <a:pPr algn="ctr">
              <a:defRPr/>
            </a:pPr>
            <a:r>
              <a:rPr lang="cs-CZ" sz="120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52648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PŘEDPONY S-, Z-, VZ-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77033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102551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9600" b="1" dirty="0" smtClean="0"/>
              <a:t>S</a:t>
            </a:r>
            <a:endParaRPr lang="cs-CZ" sz="9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Předponu s píšeme v případě, kdy slovo vyjadřuje:</a:t>
            </a:r>
          </a:p>
          <a:p>
            <a:pPr marL="0" indent="0">
              <a:buNone/>
            </a:pPr>
            <a:endParaRPr lang="cs-CZ" dirty="0" smtClean="0"/>
          </a:p>
          <a:p>
            <a:pPr lvl="1"/>
            <a:r>
              <a:rPr lang="cs-CZ" dirty="0" smtClean="0"/>
              <a:t>Směr dolů nebo z povrchu pryč:	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spadnout, svléci, shodit, smazat tabuli, setřít</a:t>
            </a:r>
          </a:p>
          <a:p>
            <a:pPr marL="393192" lvl="1" indent="0">
              <a:buNone/>
            </a:pPr>
            <a:endParaRPr lang="cs-CZ" dirty="0" smtClean="0"/>
          </a:p>
          <a:p>
            <a:pPr lvl="1"/>
            <a:r>
              <a:rPr lang="cs-CZ" dirty="0" smtClean="0"/>
              <a:t>Směr dohromady, na jedno místo, k sobě: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scvrknout se, sbírka motýlů, svolat, slepit, 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skamarádit se</a:t>
            </a:r>
          </a:p>
          <a:p>
            <a:pPr marL="393192" lvl="1" indent="0">
              <a:buNone/>
            </a:pPr>
            <a:endParaRPr lang="cs-CZ" dirty="0" smtClean="0"/>
          </a:p>
          <a:p>
            <a:pPr marL="393192" lvl="1" indent="0">
              <a:buNone/>
            </a:pPr>
            <a:endParaRPr lang="cs-CZ" dirty="0" smtClean="0"/>
          </a:p>
        </p:txBody>
      </p:sp>
      <p:sp>
        <p:nvSpPr>
          <p:cNvPr id="4" name="Obdélník 3"/>
          <p:cNvSpPr/>
          <p:nvPr/>
        </p:nvSpPr>
        <p:spPr>
          <a:xfrm>
            <a:off x="2555776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67668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9600" b="1" dirty="0" smtClean="0"/>
              <a:t>z</a:t>
            </a:r>
            <a:endParaRPr lang="cs-CZ" sz="9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Předponu z píšeme v případech, kdy slovo vyjadřuje:</a:t>
            </a:r>
          </a:p>
          <a:p>
            <a:pPr marL="0" indent="0">
              <a:buNone/>
            </a:pPr>
            <a:endParaRPr lang="cs-CZ" dirty="0" smtClean="0"/>
          </a:p>
          <a:p>
            <a:pPr lvl="1"/>
            <a:r>
              <a:rPr lang="cs-CZ" dirty="0" smtClean="0"/>
              <a:t>Dokončení děje: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zhasnout, zlomit, zničit, zklamat, zkrátit</a:t>
            </a:r>
          </a:p>
          <a:p>
            <a:pPr lvl="2"/>
            <a:endParaRPr lang="cs-CZ" dirty="0" smtClean="0"/>
          </a:p>
          <a:p>
            <a:pPr lvl="1"/>
            <a:r>
              <a:rPr lang="cs-CZ" dirty="0" smtClean="0"/>
              <a:t>Stát se nebo učinit změnu:</a:t>
            </a:r>
          </a:p>
          <a:p>
            <a:pPr marL="393192" lvl="1" indent="0">
              <a:buNone/>
            </a:pPr>
            <a:r>
              <a:rPr lang="cs-CZ" dirty="0"/>
              <a:t>	</a:t>
            </a:r>
            <a:r>
              <a:rPr lang="cs-CZ" dirty="0" smtClean="0"/>
              <a:t>zčervivět, zmoudřet, zchudnout, zlehčovat, </a:t>
            </a:r>
            <a:r>
              <a:rPr lang="cs-CZ" dirty="0" err="1" smtClean="0"/>
              <a:t>zvíraznit</a:t>
            </a: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61045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92457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cs-CZ" sz="9600" b="1" dirty="0" smtClean="0"/>
              <a:t>VZ</a:t>
            </a:r>
            <a:endParaRPr lang="cs-CZ" sz="9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8912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Předponu </a:t>
            </a:r>
            <a:r>
              <a:rPr lang="cs-CZ" sz="3200" dirty="0" err="1" smtClean="0"/>
              <a:t>vz</a:t>
            </a:r>
            <a:r>
              <a:rPr lang="cs-CZ" sz="3200" dirty="0"/>
              <a:t> </a:t>
            </a:r>
            <a:r>
              <a:rPr lang="cs-CZ" sz="3200" dirty="0" smtClean="0"/>
              <a:t>píšeme v případech, kdy slovo vyjadřuje:</a:t>
            </a:r>
          </a:p>
          <a:p>
            <a:endParaRPr lang="cs-CZ" sz="3200" dirty="0"/>
          </a:p>
          <a:p>
            <a:pPr lvl="1"/>
            <a:r>
              <a:rPr lang="cs-CZ" dirty="0" smtClean="0"/>
              <a:t>Směr vzhůru:</a:t>
            </a:r>
          </a:p>
          <a:p>
            <a:pPr marL="393192" lvl="1" indent="0">
              <a:buNone/>
            </a:pPr>
            <a:r>
              <a:rPr lang="cs-CZ" dirty="0" smtClean="0"/>
              <a:t>	vztyčit, vzlétnout, vzpomněl, vznítit, vzhlédnout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83768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6754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FF0000"/>
                </a:solidFill>
              </a:rPr>
              <a:t>PAMATUJ!!!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VYJÍMKY VYPADAJÍ JAKO ZMĚNA, ALE PÍŠEME S: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končit, </a:t>
            </a:r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trávit, </a:t>
            </a:r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tmívat, </a:t>
            </a:r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potřebovat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/>
              <a:t>hnít, 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hořet</a:t>
            </a:r>
          </a:p>
          <a:p>
            <a:pPr marL="393192" lvl="1" indent="0">
              <a:buNone/>
            </a:pPr>
            <a:endParaRPr lang="cs-CZ" dirty="0"/>
          </a:p>
          <a:p>
            <a:r>
              <a:rPr lang="cs-CZ" dirty="0">
                <a:solidFill>
                  <a:srgbClr val="FF0000"/>
                </a:solidFill>
              </a:rPr>
              <a:t>z</a:t>
            </a:r>
            <a:r>
              <a:rPr lang="cs-CZ" dirty="0" smtClean="0"/>
              <a:t>kouška,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pátečka,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pěv,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kumavka,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působ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Pamatuj: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 smtClean="0"/>
              <a:t>hlédl – </a:t>
            </a:r>
            <a:r>
              <a:rPr lang="cs-CZ" dirty="0" smtClean="0">
                <a:solidFill>
                  <a:srgbClr val="FF0000"/>
                </a:solidFill>
              </a:rPr>
              <a:t>dolů</a:t>
            </a:r>
            <a:r>
              <a:rPr lang="cs-CZ" dirty="0" smtClean="0"/>
              <a:t> z postele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z</a:t>
            </a:r>
            <a:r>
              <a:rPr lang="cs-CZ" dirty="0" smtClean="0"/>
              <a:t>hlédl – </a:t>
            </a:r>
            <a:r>
              <a:rPr lang="cs-CZ" dirty="0" smtClean="0">
                <a:solidFill>
                  <a:srgbClr val="FF0000"/>
                </a:solidFill>
              </a:rPr>
              <a:t>rovně</a:t>
            </a:r>
            <a:r>
              <a:rPr lang="cs-CZ" dirty="0" smtClean="0"/>
              <a:t> film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v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hlédl –</a:t>
            </a:r>
            <a:r>
              <a:rPr lang="cs-CZ" dirty="0" smtClean="0">
                <a:solidFill>
                  <a:srgbClr val="FF0000"/>
                </a:solidFill>
              </a:rPr>
              <a:t> nahoru </a:t>
            </a:r>
            <a:r>
              <a:rPr lang="cs-CZ" dirty="0" smtClean="0"/>
              <a:t>k někomu</a:t>
            </a:r>
          </a:p>
        </p:txBody>
      </p:sp>
      <p:sp>
        <p:nvSpPr>
          <p:cNvPr id="4" name="Obdélník 3"/>
          <p:cNvSpPr/>
          <p:nvPr/>
        </p:nvSpPr>
        <p:spPr>
          <a:xfrm>
            <a:off x="2483768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810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	Spoj, jak k sobě patří: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</a:t>
            </a:r>
            <a:r>
              <a:rPr lang="cs-CZ" dirty="0" smtClean="0"/>
              <a:t>běhl</a:t>
            </a:r>
          </a:p>
          <a:p>
            <a:r>
              <a:rPr lang="cs-CZ" dirty="0"/>
              <a:t>s</a:t>
            </a:r>
            <a:r>
              <a:rPr lang="cs-CZ" dirty="0" smtClean="0"/>
              <a:t>bil</a:t>
            </a:r>
          </a:p>
          <a:p>
            <a:r>
              <a:rPr lang="cs-CZ" dirty="0"/>
              <a:t>s</a:t>
            </a:r>
            <a:r>
              <a:rPr lang="cs-CZ" dirty="0" smtClean="0"/>
              <a:t>těžovat si</a:t>
            </a:r>
          </a:p>
          <a:p>
            <a:r>
              <a:rPr lang="cs-CZ" dirty="0"/>
              <a:t>s</a:t>
            </a:r>
            <a:r>
              <a:rPr lang="cs-CZ" dirty="0" smtClean="0"/>
              <a:t>vrhl</a:t>
            </a:r>
          </a:p>
          <a:p>
            <a:r>
              <a:rPr lang="cs-CZ" dirty="0"/>
              <a:t>s</a:t>
            </a:r>
            <a:r>
              <a:rPr lang="cs-CZ" dirty="0" smtClean="0"/>
              <a:t>jednal</a:t>
            </a:r>
          </a:p>
          <a:p>
            <a:r>
              <a:rPr lang="cs-CZ" dirty="0" smtClean="0"/>
              <a:t>zbil</a:t>
            </a:r>
          </a:p>
          <a:p>
            <a:r>
              <a:rPr lang="cs-CZ" dirty="0"/>
              <a:t>z</a:t>
            </a:r>
            <a:r>
              <a:rPr lang="cs-CZ" dirty="0" smtClean="0"/>
              <a:t>těžovat si</a:t>
            </a:r>
          </a:p>
          <a:p>
            <a:r>
              <a:rPr lang="cs-CZ" dirty="0"/>
              <a:t>z</a:t>
            </a:r>
            <a:r>
              <a:rPr lang="cs-CZ" dirty="0" smtClean="0"/>
              <a:t>vrhl</a:t>
            </a:r>
          </a:p>
          <a:p>
            <a:r>
              <a:rPr lang="cs-CZ" dirty="0"/>
              <a:t>z</a:t>
            </a:r>
            <a:r>
              <a:rPr lang="cs-CZ" dirty="0" smtClean="0"/>
              <a:t>jednat</a:t>
            </a:r>
          </a:p>
          <a:p>
            <a:r>
              <a:rPr lang="cs-CZ" dirty="0"/>
              <a:t>z</a:t>
            </a:r>
            <a:r>
              <a:rPr lang="cs-CZ" dirty="0" smtClean="0"/>
              <a:t>běhl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h</a:t>
            </a:r>
            <a:r>
              <a:rPr lang="cs-CZ" dirty="0" smtClean="0"/>
              <a:t>rnek s kakaem</a:t>
            </a:r>
          </a:p>
          <a:p>
            <a:r>
              <a:rPr lang="cs-CZ" dirty="0"/>
              <a:t>n</a:t>
            </a:r>
            <a:r>
              <a:rPr lang="cs-CZ" dirty="0" smtClean="0"/>
              <a:t>a bolesti zad</a:t>
            </a:r>
          </a:p>
          <a:p>
            <a:r>
              <a:rPr lang="cs-CZ" dirty="0"/>
              <a:t>b</a:t>
            </a:r>
            <a:r>
              <a:rPr lang="cs-CZ" dirty="0" smtClean="0"/>
              <a:t>oudu pro psa</a:t>
            </a:r>
          </a:p>
          <a:p>
            <a:r>
              <a:rPr lang="cs-CZ" dirty="0"/>
              <a:t>v</a:t>
            </a:r>
            <a:r>
              <a:rPr lang="cs-CZ" dirty="0" smtClean="0"/>
              <a:t>ládu</a:t>
            </a:r>
          </a:p>
          <a:p>
            <a:r>
              <a:rPr lang="cs-CZ" dirty="0"/>
              <a:t>p</a:t>
            </a:r>
            <a:r>
              <a:rPr lang="cs-CZ" dirty="0" smtClean="0"/>
              <a:t>ořádek ve třídě</a:t>
            </a:r>
          </a:p>
          <a:p>
            <a:r>
              <a:rPr lang="cs-CZ" dirty="0"/>
              <a:t>p</a:t>
            </a:r>
            <a:r>
              <a:rPr lang="cs-CZ" dirty="0" smtClean="0"/>
              <a:t>ráci na další víkend</a:t>
            </a:r>
          </a:p>
          <a:p>
            <a:r>
              <a:rPr lang="cs-CZ" dirty="0"/>
              <a:t>p</a:t>
            </a:r>
            <a:r>
              <a:rPr lang="cs-CZ" dirty="0" smtClean="0"/>
              <a:t>sa řemenem</a:t>
            </a:r>
          </a:p>
          <a:p>
            <a:r>
              <a:rPr lang="cs-CZ" dirty="0"/>
              <a:t>z</a:t>
            </a:r>
            <a:r>
              <a:rPr lang="cs-CZ" dirty="0" smtClean="0"/>
              <a:t> války</a:t>
            </a:r>
          </a:p>
          <a:p>
            <a:r>
              <a:rPr lang="cs-CZ" dirty="0"/>
              <a:t>s</a:t>
            </a:r>
            <a:r>
              <a:rPr lang="cs-CZ" dirty="0" smtClean="0"/>
              <a:t>e dav lidí</a:t>
            </a:r>
            <a:r>
              <a:rPr lang="cs-CZ" dirty="0"/>
              <a:t> </a:t>
            </a:r>
            <a:r>
              <a:rPr lang="cs-CZ" dirty="0" smtClean="0"/>
              <a:t>na náměstí</a:t>
            </a:r>
          </a:p>
          <a:p>
            <a:r>
              <a:rPr lang="cs-CZ" dirty="0"/>
              <a:t>p</a:t>
            </a:r>
            <a:r>
              <a:rPr lang="cs-CZ" dirty="0" smtClean="0"/>
              <a:t>ráci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2" name="Obdélník 1"/>
          <p:cNvSpPr/>
          <p:nvPr/>
        </p:nvSpPr>
        <p:spPr>
          <a:xfrm>
            <a:off x="2123728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31735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2)	Zkuste vysvětlit rozdíl: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motat</a:t>
            </a:r>
          </a:p>
          <a:p>
            <a:r>
              <a:rPr lang="cs-CZ" dirty="0"/>
              <a:t>z</a:t>
            </a:r>
            <a:r>
              <a:rPr lang="cs-CZ" dirty="0" smtClean="0"/>
              <a:t>práva</a:t>
            </a:r>
          </a:p>
          <a:p>
            <a:r>
              <a:rPr lang="cs-CZ" dirty="0"/>
              <a:t>z</a:t>
            </a:r>
            <a:r>
              <a:rPr lang="cs-CZ" dirty="0" smtClean="0"/>
              <a:t>užovat</a:t>
            </a:r>
          </a:p>
          <a:p>
            <a:r>
              <a:rPr lang="cs-CZ" dirty="0"/>
              <a:t>z</a:t>
            </a:r>
            <a:r>
              <a:rPr lang="cs-CZ" dirty="0" smtClean="0"/>
              <a:t>tvrdit</a:t>
            </a:r>
          </a:p>
          <a:p>
            <a:r>
              <a:rPr lang="cs-CZ" dirty="0"/>
              <a:t>z</a:t>
            </a:r>
            <a:r>
              <a:rPr lang="cs-CZ" dirty="0" smtClean="0"/>
              <a:t>vedl</a:t>
            </a:r>
          </a:p>
          <a:p>
            <a:r>
              <a:rPr lang="cs-CZ" dirty="0"/>
              <a:t>z</a:t>
            </a:r>
            <a:r>
              <a:rPr lang="cs-CZ" dirty="0" smtClean="0"/>
              <a:t>volit</a:t>
            </a:r>
          </a:p>
          <a:p>
            <a:r>
              <a:rPr lang="cs-CZ" dirty="0"/>
              <a:t>z</a:t>
            </a:r>
            <a:r>
              <a:rPr lang="cs-CZ" dirty="0" smtClean="0"/>
              <a:t>měna</a:t>
            </a:r>
          </a:p>
          <a:p>
            <a:r>
              <a:rPr lang="cs-CZ" dirty="0" smtClean="0"/>
              <a:t>zvolat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motat</a:t>
            </a:r>
          </a:p>
          <a:p>
            <a:r>
              <a:rPr lang="cs-CZ" dirty="0"/>
              <a:t>s</a:t>
            </a:r>
            <a:r>
              <a:rPr lang="cs-CZ" dirty="0" smtClean="0"/>
              <a:t>práva</a:t>
            </a:r>
          </a:p>
          <a:p>
            <a:r>
              <a:rPr lang="cs-CZ" dirty="0"/>
              <a:t>s</a:t>
            </a:r>
            <a:r>
              <a:rPr lang="cs-CZ" dirty="0" smtClean="0"/>
              <a:t>užovat</a:t>
            </a:r>
          </a:p>
          <a:p>
            <a:r>
              <a:rPr lang="cs-CZ" dirty="0"/>
              <a:t>s</a:t>
            </a:r>
            <a:r>
              <a:rPr lang="cs-CZ" dirty="0" smtClean="0"/>
              <a:t>tvrdit</a:t>
            </a:r>
          </a:p>
          <a:p>
            <a:r>
              <a:rPr lang="cs-CZ" dirty="0"/>
              <a:t>s</a:t>
            </a:r>
            <a:r>
              <a:rPr lang="cs-CZ" dirty="0" smtClean="0"/>
              <a:t>vedl</a:t>
            </a:r>
          </a:p>
          <a:p>
            <a:r>
              <a:rPr lang="cs-CZ" dirty="0"/>
              <a:t>s</a:t>
            </a:r>
            <a:r>
              <a:rPr lang="cs-CZ" dirty="0" smtClean="0"/>
              <a:t>volit</a:t>
            </a:r>
          </a:p>
          <a:p>
            <a:r>
              <a:rPr lang="cs-CZ" dirty="0"/>
              <a:t>s</a:t>
            </a:r>
            <a:r>
              <a:rPr lang="cs-CZ" dirty="0" smtClean="0"/>
              <a:t>měna</a:t>
            </a:r>
          </a:p>
          <a:p>
            <a:r>
              <a:rPr lang="cs-CZ" dirty="0" smtClean="0"/>
              <a:t>svolat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64814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</a:t>
            </a:r>
          </a:p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229064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627</Words>
  <Application>Microsoft Office PowerPoint</Application>
  <PresentationFormat>Předvádění na obrazovce (4:3)</PresentationFormat>
  <Paragraphs>209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Tok</vt:lpstr>
      <vt:lpstr>Snímek 1</vt:lpstr>
      <vt:lpstr>Snímek 2</vt:lpstr>
      <vt:lpstr>PŘEDPONY S-, Z-, VZ-</vt:lpstr>
      <vt:lpstr>S</vt:lpstr>
      <vt:lpstr>z</vt:lpstr>
      <vt:lpstr>VZ</vt:lpstr>
      <vt:lpstr>PAMATUJ!!!</vt:lpstr>
      <vt:lpstr>1) Spoj, jak k sobě patří:</vt:lpstr>
      <vt:lpstr>2) Zkuste vysvětlit rozdíl:</vt:lpstr>
      <vt:lpstr>3) Z přídavných jmen utvoř slovesa</vt:lpstr>
      <vt:lpstr>4) Na linky doplň podle významu slova: dolů (z povrchu pryč), nebo dohromady.</vt:lpstr>
      <vt:lpstr>Snímek 12</vt:lpstr>
      <vt:lpstr>Snímek 13</vt:lpstr>
      <vt:lpstr>Snímek 14</vt:lpstr>
      <vt:lpstr>Snímek 15</vt:lpstr>
      <vt:lpstr>Snímek 16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PŘEDPONY S-, Z-, VZ-</dc:title>
  <dc:creator>ucitel</dc:creator>
  <cp:lastModifiedBy>Iva9889</cp:lastModifiedBy>
  <cp:revision>16</cp:revision>
  <dcterms:created xsi:type="dcterms:W3CDTF">2011-09-21T08:57:44Z</dcterms:created>
  <dcterms:modified xsi:type="dcterms:W3CDTF">2011-10-26T18:02:09Z</dcterms:modified>
</cp:coreProperties>
</file>