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1" r:id="rId2"/>
    <p:sldId id="262" r:id="rId3"/>
    <p:sldId id="256" r:id="rId4"/>
    <p:sldId id="257" r:id="rId5"/>
    <p:sldId id="258" r:id="rId6"/>
    <p:sldId id="259" r:id="rId7"/>
    <p:sldId id="260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50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délník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Přímá spojnice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Nadpis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25" name="Podnadpis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cs-CZ" smtClean="0"/>
              <a:t>Kliknutím lze upravit styl předlohy.</a:t>
            </a:r>
            <a:endParaRPr kumimoji="0" lang="en-US"/>
          </a:p>
        </p:txBody>
      </p:sp>
      <p:sp>
        <p:nvSpPr>
          <p:cNvPr id="31" name="Zástupný symbol pro datum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CB80BB01-1807-4D2D-8B5C-556AA85E6D5E}" type="datetimeFigureOut">
              <a:rPr lang="cs-CZ" smtClean="0"/>
              <a:pPr/>
              <a:t>26.10.2011</a:t>
            </a:fld>
            <a:endParaRPr lang="cs-CZ"/>
          </a:p>
        </p:txBody>
      </p:sp>
      <p:sp>
        <p:nvSpPr>
          <p:cNvPr id="18" name="Zástupný symbol pro zápatí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cs-CZ"/>
          </a:p>
        </p:txBody>
      </p:sp>
      <p:sp>
        <p:nvSpPr>
          <p:cNvPr id="29" name="Zástupný symbol pro číslo snímku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199F6C1C-B6EC-4A43-AFBC-8F610AD15C8B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B80BB01-1807-4D2D-8B5C-556AA85E6D5E}" type="datetimeFigureOut">
              <a:rPr lang="cs-CZ" smtClean="0"/>
              <a:pPr/>
              <a:t>26.10.2011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99F6C1C-B6EC-4A43-AFBC-8F610AD15C8B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CB80BB01-1807-4D2D-8B5C-556AA85E6D5E}" type="datetimeFigureOut">
              <a:rPr lang="cs-CZ" smtClean="0"/>
              <a:pPr/>
              <a:t>26.10.2011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199F6C1C-B6EC-4A43-AFBC-8F610AD15C8B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B80BB01-1807-4D2D-8B5C-556AA85E6D5E}" type="datetimeFigureOut">
              <a:rPr lang="cs-CZ" smtClean="0"/>
              <a:pPr/>
              <a:t>26.10.2011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99F6C1C-B6EC-4A43-AFBC-8F610AD15C8B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CB80BB01-1807-4D2D-8B5C-556AA85E6D5E}" type="datetimeFigureOut">
              <a:rPr lang="cs-CZ" smtClean="0"/>
              <a:pPr/>
              <a:t>26.10.2011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199F6C1C-B6EC-4A43-AFBC-8F610AD15C8B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B80BB01-1807-4D2D-8B5C-556AA85E6D5E}" type="datetimeFigureOut">
              <a:rPr lang="cs-CZ" smtClean="0"/>
              <a:pPr/>
              <a:t>26.10.2011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99F6C1C-B6EC-4A43-AFBC-8F610AD15C8B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B80BB01-1807-4D2D-8B5C-556AA85E6D5E}" type="datetimeFigureOut">
              <a:rPr lang="cs-CZ" smtClean="0"/>
              <a:pPr/>
              <a:t>26.10.2011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99F6C1C-B6EC-4A43-AFBC-8F610AD15C8B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B80BB01-1807-4D2D-8B5C-556AA85E6D5E}" type="datetimeFigureOut">
              <a:rPr lang="cs-CZ" smtClean="0"/>
              <a:pPr/>
              <a:t>26.10.2011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99F6C1C-B6EC-4A43-AFBC-8F610AD15C8B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CB80BB01-1807-4D2D-8B5C-556AA85E6D5E}" type="datetimeFigureOut">
              <a:rPr lang="cs-CZ" smtClean="0"/>
              <a:pPr/>
              <a:t>26.10.2011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99F6C1C-B6EC-4A43-AFBC-8F610AD15C8B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B80BB01-1807-4D2D-8B5C-556AA85E6D5E}" type="datetimeFigureOut">
              <a:rPr lang="cs-CZ" smtClean="0"/>
              <a:pPr/>
              <a:t>26.10.2011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99F6C1C-B6EC-4A43-AFBC-8F610AD15C8B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délník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bdélník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cs-CZ" smtClean="0"/>
              <a:t>Kliknutím lze upravit styl.</a:t>
            </a:r>
            <a:endParaRPr kumimoji="0"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B80BB01-1807-4D2D-8B5C-556AA85E6D5E}" type="datetimeFigureOut">
              <a:rPr lang="cs-CZ" smtClean="0"/>
              <a:pPr/>
              <a:t>26.10.2011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99F6C1C-B6EC-4A43-AFBC-8F610AD15C8B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0" name="Zástupný symbol pro obrázek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cs-CZ" smtClean="0"/>
              <a:t>Kliknutím na ikonu přidáte obrázek.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délník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Zástupný symbol pro nadpis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1" name="Zástupný symbol pro text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27" name="Zástupný symbol pro datum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CB80BB01-1807-4D2D-8B5C-556AA85E6D5E}" type="datetimeFigureOut">
              <a:rPr lang="cs-CZ" smtClean="0"/>
              <a:pPr/>
              <a:t>26.10.2011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cs-CZ"/>
          </a:p>
        </p:txBody>
      </p:sp>
      <p:sp>
        <p:nvSpPr>
          <p:cNvPr id="16" name="Zástupný symbol pro číslo snímku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199F6C1C-B6EC-4A43-AFBC-8F610AD15C8B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://office.microsoft.com/" TargetMode="Externa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accent1"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2555776" y="6238009"/>
            <a:ext cx="4544144" cy="476250"/>
          </a:xfrm>
        </p:spPr>
        <p:txBody>
          <a:bodyPr/>
          <a:lstStyle/>
          <a:p>
            <a:pPr algn="ctr">
              <a:defRPr/>
            </a:pPr>
            <a:r>
              <a:rPr lang="cs-CZ" sz="1200" dirty="0" smtClean="0">
                <a:solidFill>
                  <a:schemeClr val="bg1">
                    <a:lumMod val="75000"/>
                  </a:schemeClr>
                </a:solidFill>
                <a:latin typeface="Arial" charset="0"/>
              </a:rPr>
              <a:t>Autorem materiálu a všech jeho částí, není-li uvedeno jinak, je Zuzana Štěpánková </a:t>
            </a:r>
          </a:p>
        </p:txBody>
      </p:sp>
      <p:pic>
        <p:nvPicPr>
          <p:cNvPr id="5" name="Obrázek 1" descr="logolinkII_bar.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5513" y="4581525"/>
            <a:ext cx="5762625" cy="1647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6"/>
          <p:cNvSpPr>
            <a:spLocks noChangeArrowheads="1"/>
          </p:cNvSpPr>
          <p:nvPr/>
        </p:nvSpPr>
        <p:spPr bwMode="auto">
          <a:xfrm>
            <a:off x="0" y="669925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" name="Rectangle 58"/>
          <p:cNvSpPr>
            <a:spLocks noChangeArrowheads="1"/>
          </p:cNvSpPr>
          <p:nvPr/>
        </p:nvSpPr>
        <p:spPr bwMode="auto">
          <a:xfrm>
            <a:off x="468313" y="3011488"/>
            <a:ext cx="8424862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pPr eaLnBrk="0" hangingPunct="0"/>
            <a:endParaRPr lang="cs-CZ" sz="1800"/>
          </a:p>
        </p:txBody>
      </p:sp>
      <p:sp>
        <p:nvSpPr>
          <p:cNvPr id="8" name="Rectangle 59"/>
          <p:cNvSpPr>
            <a:spLocks noChangeArrowheads="1"/>
          </p:cNvSpPr>
          <p:nvPr/>
        </p:nvSpPr>
        <p:spPr bwMode="auto">
          <a:xfrm>
            <a:off x="0" y="3971925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cs-CZ" sz="1800"/>
          </a:p>
        </p:txBody>
      </p:sp>
      <p:pic>
        <p:nvPicPr>
          <p:cNvPr id="9" name="Picture 63" descr="Logo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1275" y="260350"/>
            <a:ext cx="658813" cy="658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Rectangle 64"/>
          <p:cNvSpPr>
            <a:spLocks noChangeArrowheads="1"/>
          </p:cNvSpPr>
          <p:nvPr/>
        </p:nvSpPr>
        <p:spPr bwMode="auto">
          <a:xfrm>
            <a:off x="611188" y="1122363"/>
            <a:ext cx="6913562" cy="517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pPr algn="ctr"/>
            <a:r>
              <a:rPr lang="cs-CZ" sz="1400" b="1" dirty="0"/>
              <a:t>Tento materiál byl vytvořen v rámci projektu  Operačního programu Vzdělávání pro konkurenceschopnost.</a:t>
            </a:r>
          </a:p>
        </p:txBody>
      </p:sp>
      <p:graphicFrame>
        <p:nvGraphicFramePr>
          <p:cNvPr id="11" name="Group 117"/>
          <p:cNvGraphicFramePr>
            <a:graphicFrameLocks noGrp="1"/>
          </p:cNvGraphicFramePr>
          <p:nvPr/>
        </p:nvGraphicFramePr>
        <p:xfrm>
          <a:off x="611188" y="1700213"/>
          <a:ext cx="6837362" cy="1097176"/>
        </p:xfrm>
        <a:graphic>
          <a:graphicData uri="http://schemas.openxmlformats.org/drawingml/2006/table">
            <a:tbl>
              <a:tblPr/>
              <a:tblGrid>
                <a:gridCol w="2243137"/>
                <a:gridCol w="4594225"/>
              </a:tblGrid>
              <a:tr h="27424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Calibri" pitchFamily="34" charset="0"/>
                          <a:cs typeface="Times New Roman" pitchFamily="18" charset="0"/>
                        </a:rPr>
                        <a:t>Projekt MŠMT ČR</a:t>
                      </a: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T="45707" marB="45707" horzOverflow="overflow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Calibri" pitchFamily="34" charset="0"/>
                          <a:cs typeface="Times New Roman" pitchFamily="18" charset="0"/>
                        </a:rPr>
                        <a:t>EU PENÍZE ŠKOLÁM</a:t>
                      </a: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T="45707" marB="45707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24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Calibri" pitchFamily="34" charset="0"/>
                          <a:cs typeface="Times New Roman" pitchFamily="18" charset="0"/>
                        </a:rPr>
                        <a:t>Číslo projektu</a:t>
                      </a: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T="45707" marB="45707" horzOverflow="overflow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Calibri" pitchFamily="34" charset="0"/>
                          <a:cs typeface="Times New Roman" pitchFamily="18" charset="0"/>
                        </a:rPr>
                        <a:t>CZ.1.07/1.4.00/21.2146</a:t>
                      </a: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T="45707" marB="45707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24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Calibri" pitchFamily="34" charset="0"/>
                          <a:cs typeface="Times New Roman" pitchFamily="18" charset="0"/>
                        </a:rPr>
                        <a:t>Název projektu školy</a:t>
                      </a: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T="45707" marB="45707" horzOverflow="overflow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Calibri" pitchFamily="34" charset="0"/>
                          <a:cs typeface="Times New Roman" pitchFamily="18" charset="0"/>
                        </a:rPr>
                        <a:t>Inovace ve vzdělávání na naší škole ZŠ Studánka</a:t>
                      </a: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T="45707" marB="45707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24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Calibri" pitchFamily="34" charset="0"/>
                          <a:cs typeface="Times New Roman" pitchFamily="18" charset="0"/>
                        </a:rPr>
                        <a:t>Šablona  III/2</a:t>
                      </a: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T="45707" marB="45707" horzOverflow="overflow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Calibri" pitchFamily="34" charset="0"/>
                          <a:cs typeface="Times New Roman" pitchFamily="18" charset="0"/>
                        </a:rPr>
                        <a:t>Inovace a zkvalitnění výuky prostřednictvím ICT</a:t>
                      </a: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T="45707" marB="45707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2" name="Rectangle 116"/>
          <p:cNvSpPr>
            <a:spLocks noChangeArrowheads="1"/>
          </p:cNvSpPr>
          <p:nvPr/>
        </p:nvSpPr>
        <p:spPr bwMode="auto">
          <a:xfrm>
            <a:off x="107504" y="3011488"/>
            <a:ext cx="8497887" cy="25853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pPr algn="ctr"/>
            <a:r>
              <a:rPr lang="cs-CZ" b="1" dirty="0"/>
              <a:t>SADA č. </a:t>
            </a:r>
            <a:r>
              <a:rPr lang="cs-CZ" b="1" dirty="0" smtClean="0"/>
              <a:t>VIII</a:t>
            </a:r>
          </a:p>
          <a:p>
            <a:pPr algn="ctr"/>
            <a:r>
              <a:rPr lang="cs-CZ" b="1" dirty="0" smtClean="0"/>
              <a:t>Identifikátor</a:t>
            </a:r>
            <a:r>
              <a:rPr lang="cs-CZ" b="1" dirty="0"/>
              <a:t>: </a:t>
            </a:r>
            <a:r>
              <a:rPr lang="cs-CZ" b="1" dirty="0" smtClean="0"/>
              <a:t>VY_32_INOVACE_SADA </a:t>
            </a:r>
            <a:r>
              <a:rPr lang="cs-CZ" b="1" dirty="0" smtClean="0"/>
              <a:t>VIII_</a:t>
            </a:r>
            <a:r>
              <a:rPr lang="cs-CZ" b="1" dirty="0" err="1" smtClean="0"/>
              <a:t>Čj</a:t>
            </a:r>
            <a:r>
              <a:rPr lang="cs-CZ" b="1" dirty="0" smtClean="0"/>
              <a:t>, DUM 20</a:t>
            </a:r>
            <a:endParaRPr lang="cs-CZ" b="1" dirty="0"/>
          </a:p>
          <a:p>
            <a:pPr algn="ctr"/>
            <a:r>
              <a:rPr lang="cs-CZ" b="1" dirty="0"/>
              <a:t>Vzdělávací oblast: Jazyk a jazyková komunikace</a:t>
            </a:r>
          </a:p>
          <a:p>
            <a:pPr algn="ctr"/>
            <a:r>
              <a:rPr lang="cs-CZ" b="1" dirty="0"/>
              <a:t>Vzdělávací obor: Český </a:t>
            </a:r>
            <a:r>
              <a:rPr lang="cs-CZ" b="1" dirty="0" smtClean="0"/>
              <a:t>jazyk</a:t>
            </a:r>
            <a:endParaRPr lang="cs-CZ" b="1" dirty="0"/>
          </a:p>
          <a:p>
            <a:endParaRPr lang="cs-CZ" b="1" dirty="0"/>
          </a:p>
          <a:p>
            <a:endParaRPr lang="cs-CZ" b="1" dirty="0"/>
          </a:p>
          <a:p>
            <a:endParaRPr lang="cs-CZ" b="1" dirty="0"/>
          </a:p>
          <a:p>
            <a:endParaRPr lang="cs-CZ" b="1" dirty="0"/>
          </a:p>
          <a:p>
            <a:endParaRPr lang="cs-CZ" b="1" dirty="0"/>
          </a:p>
        </p:txBody>
      </p:sp>
    </p:spTree>
    <p:extLst>
      <p:ext uri="{BB962C8B-B14F-4D97-AF65-F5344CB8AC3E}">
        <p14:creationId xmlns="" xmlns:p14="http://schemas.microsoft.com/office/powerpoint/2010/main" val="3988857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4"/>
          <p:cNvSpPr txBox="1">
            <a:spLocks/>
          </p:cNvSpPr>
          <p:nvPr/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>
            <a:normAutofit fontScale="82500" lnSpcReduction="10000"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3800" b="1" kern="1200" cap="all" baseline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  <a:latin typeface="+mj-lt"/>
                <a:ea typeface="+mj-ea"/>
                <a:cs typeface="+mj-cs"/>
              </a:defRPr>
            </a:lvl1pPr>
            <a:extLst/>
          </a:lstStyle>
          <a:p>
            <a:r>
              <a:rPr lang="cs-CZ" smtClean="0"/>
              <a:t>3) Vylov z rybníka vhodná slova do vět a pět jich vytvoř.</a:t>
            </a:r>
            <a:endParaRPr lang="cs-CZ" dirty="0"/>
          </a:p>
        </p:txBody>
      </p:sp>
      <p:pic>
        <p:nvPicPr>
          <p:cNvPr id="3" name="Picture 2" descr="C:\Documents and Settings\Uživatel\Local Settings\Temporary Internet Files\Content.IE5\5FDJQ98I\MC900335436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5447" y="1412776"/>
            <a:ext cx="6661057" cy="53624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ovéPole 3"/>
          <p:cNvSpPr txBox="1"/>
          <p:nvPr/>
        </p:nvSpPr>
        <p:spPr>
          <a:xfrm>
            <a:off x="2019383" y="2207685"/>
            <a:ext cx="11521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měsíční</a:t>
            </a:r>
            <a:endParaRPr lang="cs-CZ" dirty="0"/>
          </a:p>
        </p:txBody>
      </p:sp>
      <p:sp>
        <p:nvSpPr>
          <p:cNvPr id="5" name="TextovéPole 4"/>
          <p:cNvSpPr txBox="1"/>
          <p:nvPr/>
        </p:nvSpPr>
        <p:spPr>
          <a:xfrm>
            <a:off x="3500099" y="1628800"/>
            <a:ext cx="11521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zručný</a:t>
            </a:r>
            <a:endParaRPr lang="cs-CZ" dirty="0"/>
          </a:p>
        </p:txBody>
      </p:sp>
      <p:sp>
        <p:nvSpPr>
          <p:cNvPr id="6" name="TextovéPole 5"/>
          <p:cNvSpPr txBox="1"/>
          <p:nvPr/>
        </p:nvSpPr>
        <p:spPr>
          <a:xfrm>
            <a:off x="5292080" y="2411596"/>
            <a:ext cx="11521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měkký</a:t>
            </a:r>
            <a:endParaRPr lang="cs-CZ" dirty="0"/>
          </a:p>
        </p:txBody>
      </p:sp>
      <p:sp>
        <p:nvSpPr>
          <p:cNvPr id="7" name="TextovéPole 6"/>
          <p:cNvSpPr txBox="1"/>
          <p:nvPr/>
        </p:nvSpPr>
        <p:spPr>
          <a:xfrm>
            <a:off x="1947375" y="5075892"/>
            <a:ext cx="12241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povinný</a:t>
            </a:r>
            <a:endParaRPr lang="cs-CZ" dirty="0"/>
          </a:p>
        </p:txBody>
      </p:sp>
      <p:sp>
        <p:nvSpPr>
          <p:cNvPr id="8" name="TextovéPole 7"/>
          <p:cNvSpPr txBox="1"/>
          <p:nvPr/>
        </p:nvSpPr>
        <p:spPr>
          <a:xfrm>
            <a:off x="2987824" y="5629890"/>
            <a:ext cx="12241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sloní</a:t>
            </a:r>
            <a:endParaRPr lang="cs-CZ" dirty="0"/>
          </a:p>
        </p:txBody>
      </p:sp>
      <p:sp>
        <p:nvSpPr>
          <p:cNvPr id="9" name="TextovéPole 8"/>
          <p:cNvSpPr txBox="1"/>
          <p:nvPr/>
        </p:nvSpPr>
        <p:spPr>
          <a:xfrm>
            <a:off x="4617898" y="5999222"/>
            <a:ext cx="11521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ceník</a:t>
            </a:r>
            <a:endParaRPr lang="cs-CZ" dirty="0"/>
          </a:p>
        </p:txBody>
      </p:sp>
      <p:sp>
        <p:nvSpPr>
          <p:cNvPr id="10" name="TextovéPole 9"/>
          <p:cNvSpPr txBox="1"/>
          <p:nvPr/>
        </p:nvSpPr>
        <p:spPr>
          <a:xfrm>
            <a:off x="3880812" y="2217590"/>
            <a:ext cx="9001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cenné</a:t>
            </a:r>
            <a:endParaRPr lang="cs-CZ" dirty="0"/>
          </a:p>
        </p:txBody>
      </p:sp>
      <p:sp>
        <p:nvSpPr>
          <p:cNvPr id="11" name="TextovéPole 10"/>
          <p:cNvSpPr txBox="1"/>
          <p:nvPr/>
        </p:nvSpPr>
        <p:spPr>
          <a:xfrm>
            <a:off x="6084168" y="5517232"/>
            <a:ext cx="10081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vinice</a:t>
            </a:r>
            <a:endParaRPr lang="cs-CZ" dirty="0"/>
          </a:p>
        </p:txBody>
      </p:sp>
      <p:sp>
        <p:nvSpPr>
          <p:cNvPr id="12" name="Obdélník 11"/>
          <p:cNvSpPr/>
          <p:nvPr/>
        </p:nvSpPr>
        <p:spPr>
          <a:xfrm>
            <a:off x="30457" y="6315974"/>
            <a:ext cx="4572000" cy="46166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cs-CZ" sz="1200" dirty="0">
                <a:solidFill>
                  <a:schemeClr val="bg1">
                    <a:lumMod val="75000"/>
                  </a:schemeClr>
                </a:solidFill>
                <a:latin typeface="Arial" charset="0"/>
              </a:rPr>
              <a:t>Autorem materiálu a všech jeho částí, není-li uvedeno jinak, je Zuzana Štěpánková </a:t>
            </a:r>
          </a:p>
        </p:txBody>
      </p:sp>
    </p:spTree>
    <p:extLst>
      <p:ext uri="{BB962C8B-B14F-4D97-AF65-F5344CB8AC3E}">
        <p14:creationId xmlns="" xmlns:p14="http://schemas.microsoft.com/office/powerpoint/2010/main" val="33377748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 txBox="1">
            <a:spLocks/>
          </p:cNvSpPr>
          <p:nvPr/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>
            <a:normAutofit fontScale="97500" lnSpcReduction="10000"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3800" b="1" kern="1200" cap="all" baseline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  <a:latin typeface="+mj-lt"/>
                <a:ea typeface="+mj-ea"/>
                <a:cs typeface="+mj-cs"/>
              </a:defRPr>
            </a:lvl1pPr>
            <a:extLst/>
          </a:lstStyle>
          <a:p>
            <a:r>
              <a:rPr lang="cs-CZ" smtClean="0"/>
              <a:t>4) Vyjádřete přídavným jménem</a:t>
            </a:r>
            <a:endParaRPr lang="cs-CZ" dirty="0"/>
          </a:p>
        </p:txBody>
      </p:sp>
      <p:sp>
        <p:nvSpPr>
          <p:cNvPr id="3" name="Zástupný symbol pro obsah 2"/>
          <p:cNvSpPr txBox="1">
            <a:spLocks/>
          </p:cNvSpPr>
          <p:nvPr/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>
            <a:normAutofit fontScale="77500" lnSpcReduction="20000"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tx2"/>
              </a:buClr>
              <a:buSzPct val="73000"/>
              <a:buFont typeface="Wingdings 2"/>
              <a:buChar char=""/>
              <a:defRPr kumimoji="0" sz="2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21208" indent="-228600" algn="l" rtl="0" eaLnBrk="1" latinLnBrk="0" hangingPunct="1">
              <a:spcBef>
                <a:spcPts val="500"/>
              </a:spcBef>
              <a:buClr>
                <a:schemeClr val="accent4"/>
              </a:buClr>
              <a:buSzPct val="80000"/>
              <a:buFont typeface="Wingdings 2"/>
              <a:buChar char=""/>
              <a:defRPr kumimoji="0" sz="2300" kern="1200">
                <a:solidFill>
                  <a:schemeClr val="tx1">
                    <a:tint val="8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758952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0000"/>
              <a:buFont typeface="Wingdings"/>
              <a:buChar char="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SzPct val="80000"/>
              <a:buFont typeface="Wingdings 2"/>
              <a:buChar char=""/>
              <a:defRPr kumimoji="0" sz="2000" kern="1200">
                <a:solidFill>
                  <a:schemeClr val="tx1">
                    <a:tint val="8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28016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70000"/>
              <a:buFont typeface="Wingdings"/>
              <a:buChar char="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472184" indent="-182880" algn="l" rtl="0" eaLnBrk="1" latinLnBrk="0" hangingPunct="1">
              <a:spcBef>
                <a:spcPts val="400"/>
              </a:spcBef>
              <a:buClr>
                <a:schemeClr val="accent4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>
                    <a:tint val="8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673352" indent="-182880" algn="l" rtl="0" eaLnBrk="1" latinLnBrk="0" hangingPunct="1">
              <a:spcBef>
                <a:spcPct val="20000"/>
              </a:spcBef>
              <a:buClr>
                <a:schemeClr val="accent4"/>
              </a:buClr>
              <a:buSzPct val="80000"/>
              <a:buFont typeface="Wingdings 2"/>
              <a:buChar char="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847088" indent="-182880" algn="l" rtl="0" eaLnBrk="1" latinLnBrk="0" hangingPunct="1">
              <a:spcBef>
                <a:spcPts val="300"/>
              </a:spcBef>
              <a:buClr>
                <a:schemeClr val="accent4"/>
              </a:buClr>
              <a:buSzPct val="100000"/>
              <a:buChar char="•"/>
              <a:defRPr kumimoji="0" sz="1600" kern="1200" baseline="0">
                <a:solidFill>
                  <a:schemeClr val="tx1">
                    <a:tint val="8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057400" indent="-182880" algn="l" rtl="0" eaLnBrk="1" latinLnBrk="0" hangingPunct="1">
              <a:spcBef>
                <a:spcPct val="20000"/>
              </a:spcBef>
              <a:buClr>
                <a:schemeClr val="accent4"/>
              </a:buClr>
              <a:buSzPct val="100000"/>
              <a:buFont typeface="Wingdings"/>
              <a:buChar char="§"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r>
              <a:rPr lang="cs-CZ" dirty="0" smtClean="0">
                <a:solidFill>
                  <a:srgbClr val="FF0000"/>
                </a:solidFill>
              </a:rPr>
              <a:t>VZOR: TUK, KTERÝ SE ZÍSKÁVÁ Z ROSTLIN , JE ROSTLINNÝ.</a:t>
            </a:r>
          </a:p>
          <a:p>
            <a:r>
              <a:rPr lang="cs-CZ" dirty="0" smtClean="0"/>
              <a:t>Vlasy černé jako havran jsou havraní.</a:t>
            </a:r>
          </a:p>
          <a:p>
            <a:r>
              <a:rPr lang="cs-CZ" dirty="0" smtClean="0"/>
              <a:t>Šperk, který má velkou cenu, je cenný.</a:t>
            </a:r>
          </a:p>
          <a:p>
            <a:r>
              <a:rPr lang="cs-CZ" dirty="0" smtClean="0"/>
              <a:t>Trojúhelník, který má všechny strany stejně dlouhé, se nazývá rovnostranný.</a:t>
            </a:r>
          </a:p>
          <a:p>
            <a:r>
              <a:rPr lang="cs-CZ" dirty="0" smtClean="0"/>
              <a:t>Brambory, které sklízíme brzy, jsou rané.</a:t>
            </a:r>
          </a:p>
          <a:p>
            <a:r>
              <a:rPr lang="cs-CZ" dirty="0" smtClean="0"/>
              <a:t>Schody, které jsou z kamene , jsou kamenné.</a:t>
            </a:r>
          </a:p>
          <a:p>
            <a:r>
              <a:rPr lang="cs-CZ" dirty="0" smtClean="0"/>
              <a:t>Den, kdy svítí slunce, je slunečný.</a:t>
            </a:r>
          </a:p>
          <a:p>
            <a:r>
              <a:rPr lang="cs-CZ" dirty="0" smtClean="0"/>
              <a:t>Sklep, ve kterém je uloženo víno, se nazývá vinice.</a:t>
            </a:r>
          </a:p>
          <a:p>
            <a:r>
              <a:rPr lang="cs-CZ" dirty="0" smtClean="0"/>
              <a:t>Noviny, které čteme ráno, jsou ranní. </a:t>
            </a:r>
          </a:p>
          <a:p>
            <a:r>
              <a:rPr lang="cs-CZ" dirty="0" smtClean="0"/>
              <a:t>Snaž se být pilný jako včelička.</a:t>
            </a:r>
          </a:p>
          <a:p>
            <a:r>
              <a:rPr lang="cs-CZ" dirty="0" smtClean="0"/>
              <a:t>Cesta, která vede lesem, je lesní.</a:t>
            </a:r>
          </a:p>
          <a:p>
            <a:r>
              <a:rPr lang="cs-CZ" dirty="0" smtClean="0"/>
              <a:t>Podlaha. Která je vyrobená z prken, je prkenná.</a:t>
            </a:r>
          </a:p>
          <a:p>
            <a:r>
              <a:rPr lang="cs-CZ" dirty="0" smtClean="0"/>
              <a:t>Džbánek vyrobený ze skla je skleněný.</a:t>
            </a:r>
          </a:p>
          <a:p>
            <a:r>
              <a:rPr lang="cs-CZ" dirty="0" smtClean="0"/>
              <a:t>Klobouk vyrobený ze slámy je slaměný.</a:t>
            </a:r>
            <a:endParaRPr lang="cs-CZ" dirty="0"/>
          </a:p>
        </p:txBody>
      </p:sp>
      <p:sp>
        <p:nvSpPr>
          <p:cNvPr id="4" name="Obdélník 3"/>
          <p:cNvSpPr/>
          <p:nvPr/>
        </p:nvSpPr>
        <p:spPr>
          <a:xfrm>
            <a:off x="2051720" y="6309320"/>
            <a:ext cx="4572000" cy="46166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cs-CZ" sz="1200" dirty="0">
                <a:solidFill>
                  <a:schemeClr val="bg1">
                    <a:lumMod val="75000"/>
                  </a:schemeClr>
                </a:solidFill>
                <a:latin typeface="Arial" charset="0"/>
              </a:rPr>
              <a:t>Autorem materiálu a všech jeho částí, není-li uvedeno jinak, je Zuzana Štěpánková </a:t>
            </a:r>
          </a:p>
        </p:txBody>
      </p:sp>
    </p:spTree>
    <p:extLst>
      <p:ext uri="{BB962C8B-B14F-4D97-AF65-F5344CB8AC3E}">
        <p14:creationId xmlns="" xmlns:p14="http://schemas.microsoft.com/office/powerpoint/2010/main" val="38003431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467544" y="260648"/>
            <a:ext cx="8208912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u="sng" dirty="0" smtClean="0"/>
              <a:t>Použité zdroje:</a:t>
            </a:r>
          </a:p>
          <a:p>
            <a:endParaRPr lang="cs-CZ" dirty="0" smtClean="0"/>
          </a:p>
          <a:p>
            <a:r>
              <a:rPr lang="cs-CZ" u="sng" dirty="0" smtClean="0"/>
              <a:t>Rybník:</a:t>
            </a:r>
          </a:p>
          <a:p>
            <a:r>
              <a:rPr lang="cs-CZ" dirty="0"/>
              <a:t>[cit. </a:t>
            </a:r>
            <a:r>
              <a:rPr lang="cs-CZ" dirty="0" smtClean="0"/>
              <a:t>2011-09-28]. </a:t>
            </a:r>
            <a:r>
              <a:rPr lang="cs-CZ" dirty="0"/>
              <a:t>Dostupný pod licencí </a:t>
            </a:r>
            <a:r>
              <a:rPr lang="cs-CZ" dirty="0" err="1"/>
              <a:t>Creative</a:t>
            </a:r>
            <a:r>
              <a:rPr lang="cs-CZ" dirty="0"/>
              <a:t> </a:t>
            </a:r>
            <a:r>
              <a:rPr lang="cs-CZ" dirty="0" err="1"/>
              <a:t>Commons</a:t>
            </a:r>
            <a:r>
              <a:rPr lang="cs-CZ" dirty="0"/>
              <a:t> na WWW: </a:t>
            </a:r>
            <a:r>
              <a:rPr lang="cs-CZ" dirty="0" smtClean="0">
                <a:hlinkClick r:id="rId2"/>
              </a:rPr>
              <a:t>http</a:t>
            </a:r>
            <a:r>
              <a:rPr lang="cs-CZ" dirty="0">
                <a:hlinkClick r:id="rId2"/>
              </a:rPr>
              <a:t>://</a:t>
            </a:r>
            <a:r>
              <a:rPr lang="cs-CZ" dirty="0" smtClean="0">
                <a:hlinkClick r:id="rId2"/>
              </a:rPr>
              <a:t>office.microsoft.com</a:t>
            </a:r>
            <a:endParaRPr lang="cs-CZ" dirty="0" smtClean="0"/>
          </a:p>
          <a:p>
            <a:endParaRPr lang="cs-CZ" dirty="0" smtClean="0"/>
          </a:p>
          <a:p>
            <a:r>
              <a:rPr lang="cs-CZ" u="sng" dirty="0" smtClean="0"/>
              <a:t>Učebnice: </a:t>
            </a:r>
          </a:p>
          <a:p>
            <a:r>
              <a:rPr lang="cs-CZ" dirty="0" smtClean="0"/>
              <a:t>HORÁČKOVÁ M., HUDÁČKOVÁ P., KOŠŤÁK J., KULHAVÁ M., NEČASOVÁ R., </a:t>
            </a:r>
            <a:r>
              <a:rPr lang="cs-CZ" i="1" dirty="0" smtClean="0"/>
              <a:t>Český jazyk pro 5. ročník základní školy, pracovní sešit. </a:t>
            </a:r>
            <a:r>
              <a:rPr lang="cs-CZ" dirty="0" smtClean="0"/>
              <a:t>1. vydání. Brno: </a:t>
            </a:r>
            <a:r>
              <a:rPr lang="cs-CZ" dirty="0" err="1" smtClean="0"/>
              <a:t>Didaktis</a:t>
            </a:r>
            <a:r>
              <a:rPr lang="cs-CZ" dirty="0" smtClean="0"/>
              <a:t> 2007, ISBN: 978-80-7358-072-8, str. 49</a:t>
            </a:r>
          </a:p>
          <a:p>
            <a:endParaRPr lang="cs-CZ" dirty="0" smtClean="0"/>
          </a:p>
          <a:p>
            <a:r>
              <a:rPr lang="cs-CZ" dirty="0" smtClean="0"/>
              <a:t>DOČKALOVÁ L., </a:t>
            </a:r>
            <a:r>
              <a:rPr lang="cs-CZ" i="1" dirty="0" smtClean="0"/>
              <a:t>Český jazyk 5 nově, Pracovní sešit pro 5. ročník, 1. vydání, </a:t>
            </a:r>
            <a:r>
              <a:rPr lang="cs-CZ" dirty="0" smtClean="0"/>
              <a:t>Brno: Nová škola 2011. ISBN: 978-80-7289-322-5, str. 20,21</a:t>
            </a:r>
            <a:endParaRPr lang="cs-CZ" dirty="0"/>
          </a:p>
        </p:txBody>
      </p:sp>
    </p:spTree>
    <p:extLst>
      <p:ext uri="{BB962C8B-B14F-4D97-AF65-F5344CB8AC3E}">
        <p14:creationId xmlns="" xmlns:p14="http://schemas.microsoft.com/office/powerpoint/2010/main" val="27657698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467544" y="548680"/>
            <a:ext cx="7992888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cs-CZ" dirty="0"/>
          </a:p>
          <a:p>
            <a:r>
              <a:rPr lang="cs-CZ" b="1" dirty="0"/>
              <a:t>Název</a:t>
            </a:r>
            <a:r>
              <a:rPr lang="cs-CZ" b="1" dirty="0" smtClean="0"/>
              <a:t>:			Zdvojené souhlásky</a:t>
            </a:r>
          </a:p>
          <a:p>
            <a:endParaRPr lang="cs-CZ" dirty="0"/>
          </a:p>
          <a:p>
            <a:r>
              <a:rPr lang="cs-CZ" b="1" dirty="0"/>
              <a:t>Autor</a:t>
            </a:r>
            <a:r>
              <a:rPr lang="cs-CZ" b="1" dirty="0" smtClean="0"/>
              <a:t>:			Zuzana Štěpánková</a:t>
            </a:r>
          </a:p>
          <a:p>
            <a:endParaRPr lang="cs-CZ" dirty="0"/>
          </a:p>
          <a:p>
            <a:r>
              <a:rPr lang="cs-CZ" b="1" dirty="0"/>
              <a:t>Stručná anotace</a:t>
            </a:r>
            <a:r>
              <a:rPr lang="cs-CZ" b="1" dirty="0" smtClean="0"/>
              <a:t>:		Děti doplňují do různých cvičení zdvojené souhlásky. Dochází ke společné kontrole</a:t>
            </a:r>
            <a:r>
              <a:rPr lang="cs-CZ" b="1" dirty="0"/>
              <a:t> </a:t>
            </a:r>
            <a:r>
              <a:rPr lang="cs-CZ" b="1" dirty="0" smtClean="0"/>
              <a:t>i práci s chybou</a:t>
            </a:r>
          </a:p>
          <a:p>
            <a:endParaRPr lang="cs-CZ" b="1" dirty="0"/>
          </a:p>
          <a:p>
            <a:r>
              <a:rPr lang="cs-CZ" b="1" dirty="0"/>
              <a:t>Metodické </a:t>
            </a:r>
            <a:r>
              <a:rPr lang="cs-CZ" b="1" dirty="0" smtClean="0"/>
              <a:t>zhodnocení:	Presentace byla provedena ve třídě 5.C dne 5.10. 2011. </a:t>
            </a:r>
            <a:endParaRPr lang="cs-CZ" b="1" dirty="0"/>
          </a:p>
          <a:p>
            <a:endParaRPr lang="cs-CZ" b="1" dirty="0"/>
          </a:p>
          <a:p>
            <a:endParaRPr lang="cs-CZ" b="1" dirty="0"/>
          </a:p>
          <a:p>
            <a:endParaRPr lang="cs-CZ" b="1" dirty="0"/>
          </a:p>
          <a:p>
            <a:endParaRPr lang="cs-CZ" b="1" dirty="0"/>
          </a:p>
          <a:p>
            <a:endParaRPr lang="cs-CZ" b="1" dirty="0"/>
          </a:p>
          <a:p>
            <a:endParaRPr lang="cs-CZ" b="1" dirty="0"/>
          </a:p>
        </p:txBody>
      </p:sp>
      <p:sp>
        <p:nvSpPr>
          <p:cNvPr id="5" name="Obdélník 4"/>
          <p:cNvSpPr/>
          <p:nvPr/>
        </p:nvSpPr>
        <p:spPr>
          <a:xfrm>
            <a:off x="2483768" y="6165304"/>
            <a:ext cx="4572000" cy="46166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cs-CZ" sz="1200" dirty="0">
                <a:solidFill>
                  <a:schemeClr val="bg1">
                    <a:lumMod val="75000"/>
                  </a:schemeClr>
                </a:solidFill>
                <a:latin typeface="Arial" charset="0"/>
              </a:rPr>
              <a:t>Autorem materiálu a všech jeho částí, není-li uvedeno jinak, je Zuzana Štěpánková </a:t>
            </a:r>
          </a:p>
        </p:txBody>
      </p:sp>
    </p:spTree>
    <p:extLst>
      <p:ext uri="{BB962C8B-B14F-4D97-AF65-F5344CB8AC3E}">
        <p14:creationId xmlns="" xmlns:p14="http://schemas.microsoft.com/office/powerpoint/2010/main" val="9911721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ZDVOJENÉ SOUHLÁSKY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Obdélník 3"/>
          <p:cNvSpPr/>
          <p:nvPr/>
        </p:nvSpPr>
        <p:spPr>
          <a:xfrm>
            <a:off x="2771800" y="6309320"/>
            <a:ext cx="4572000" cy="46166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cs-CZ" sz="1200" dirty="0">
                <a:solidFill>
                  <a:schemeClr val="bg1">
                    <a:lumMod val="75000"/>
                  </a:schemeClr>
                </a:solidFill>
                <a:latin typeface="Arial" charset="0"/>
              </a:rPr>
              <a:t>Autorem materiálu a všech jeho částí, není-li uvedeno jinak, je Zuzana Štěpánková </a:t>
            </a:r>
          </a:p>
        </p:txBody>
      </p:sp>
    </p:spTree>
    <p:extLst>
      <p:ext uri="{BB962C8B-B14F-4D97-AF65-F5344CB8AC3E}">
        <p14:creationId xmlns="" xmlns:p14="http://schemas.microsoft.com/office/powerpoint/2010/main" val="7018922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1) </a:t>
            </a:r>
            <a:r>
              <a:rPr lang="cs-CZ" dirty="0" err="1" smtClean="0"/>
              <a:t>DoPLŇTE</a:t>
            </a:r>
            <a:r>
              <a:rPr lang="cs-CZ" dirty="0" smtClean="0"/>
              <a:t> –D-, NEBO –DD-.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cs-CZ" sz="3600" dirty="0" smtClean="0"/>
              <a:t>Po__</a:t>
            </a:r>
            <a:r>
              <a:rPr lang="cs-CZ" sz="3600" dirty="0" err="1" smtClean="0"/>
              <a:t>ůstojník</a:t>
            </a:r>
            <a:endParaRPr lang="cs-CZ" sz="3600" dirty="0" smtClean="0"/>
          </a:p>
          <a:p>
            <a:r>
              <a:rPr lang="cs-CZ" sz="3600" dirty="0" err="1" smtClean="0"/>
              <a:t>O__volil</a:t>
            </a:r>
            <a:endParaRPr lang="cs-CZ" sz="3600" dirty="0" smtClean="0"/>
          </a:p>
          <a:p>
            <a:r>
              <a:rPr lang="cs-CZ" sz="3600" dirty="0" smtClean="0"/>
              <a:t>Po__</a:t>
            </a:r>
            <a:r>
              <a:rPr lang="cs-CZ" sz="3600" dirty="0" err="1" smtClean="0"/>
              <a:t>aná</a:t>
            </a:r>
            <a:r>
              <a:rPr lang="cs-CZ" sz="3600" dirty="0" smtClean="0"/>
              <a:t> (ruka)</a:t>
            </a:r>
          </a:p>
          <a:p>
            <a:r>
              <a:rPr lang="cs-CZ" sz="3600" dirty="0" smtClean="0"/>
              <a:t>O__</a:t>
            </a:r>
            <a:r>
              <a:rPr lang="cs-CZ" sz="3600" dirty="0" err="1" smtClean="0"/>
              <a:t>ělení</a:t>
            </a:r>
            <a:endParaRPr lang="cs-CZ" sz="3600" dirty="0" smtClean="0"/>
          </a:p>
          <a:p>
            <a:r>
              <a:rPr lang="cs-CZ" sz="3600" dirty="0" smtClean="0"/>
              <a:t>Po__</a:t>
            </a:r>
            <a:r>
              <a:rPr lang="cs-CZ" sz="3600" dirty="0" err="1" smtClean="0"/>
              <a:t>pora</a:t>
            </a:r>
            <a:endParaRPr lang="cs-CZ" sz="3600" dirty="0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cs-CZ" sz="3600" dirty="0" err="1" smtClean="0"/>
              <a:t>O__pustit</a:t>
            </a:r>
            <a:endParaRPr lang="cs-CZ" sz="3600" dirty="0" smtClean="0"/>
          </a:p>
          <a:p>
            <a:r>
              <a:rPr lang="cs-CZ" sz="3600" dirty="0" err="1" smtClean="0"/>
              <a:t>Na__časový</a:t>
            </a:r>
            <a:endParaRPr lang="cs-CZ" sz="3600" dirty="0" smtClean="0"/>
          </a:p>
          <a:p>
            <a:r>
              <a:rPr lang="cs-CZ" sz="3600" dirty="0" smtClean="0"/>
              <a:t>O__</a:t>
            </a:r>
            <a:r>
              <a:rPr lang="cs-CZ" sz="3600" dirty="0" err="1" smtClean="0"/>
              <a:t>anost</a:t>
            </a:r>
            <a:endParaRPr lang="cs-CZ" sz="3600" dirty="0" smtClean="0"/>
          </a:p>
          <a:p>
            <a:r>
              <a:rPr lang="cs-CZ" sz="3600" dirty="0" smtClean="0"/>
              <a:t>Po__</a:t>
            </a:r>
            <a:r>
              <a:rPr lang="cs-CZ" sz="3600" dirty="0" err="1" smtClean="0"/>
              <a:t>ařený</a:t>
            </a:r>
            <a:endParaRPr lang="cs-CZ" sz="3600" dirty="0" smtClean="0"/>
          </a:p>
          <a:p>
            <a:r>
              <a:rPr lang="cs-CZ" sz="3600" dirty="0" smtClean="0"/>
              <a:t>Po__</a:t>
            </a:r>
            <a:r>
              <a:rPr lang="cs-CZ" sz="3600" dirty="0" err="1" smtClean="0"/>
              <a:t>anstvo</a:t>
            </a:r>
            <a:endParaRPr lang="cs-CZ" sz="3600" dirty="0"/>
          </a:p>
        </p:txBody>
      </p:sp>
      <p:sp>
        <p:nvSpPr>
          <p:cNvPr id="5" name="Obdélník 4"/>
          <p:cNvSpPr/>
          <p:nvPr/>
        </p:nvSpPr>
        <p:spPr>
          <a:xfrm>
            <a:off x="1979712" y="6165304"/>
            <a:ext cx="4572000" cy="46166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cs-CZ" sz="1200" dirty="0">
                <a:solidFill>
                  <a:schemeClr val="bg1">
                    <a:lumMod val="75000"/>
                  </a:schemeClr>
                </a:solidFill>
                <a:latin typeface="Arial" charset="0"/>
              </a:rPr>
              <a:t>Autorem materiálu a všech jeho částí, není-li uvedeno jinak, je Zuzana Štěpánková </a:t>
            </a:r>
          </a:p>
        </p:txBody>
      </p:sp>
    </p:spTree>
    <p:extLst>
      <p:ext uri="{BB962C8B-B14F-4D97-AF65-F5344CB8AC3E}">
        <p14:creationId xmlns="" xmlns:p14="http://schemas.microsoft.com/office/powerpoint/2010/main" val="18486347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2) Doplňte –z-, nebo –</a:t>
            </a:r>
            <a:r>
              <a:rPr lang="cs-CZ" dirty="0" err="1" smtClean="0"/>
              <a:t>zz</a:t>
            </a:r>
            <a:r>
              <a:rPr lang="cs-CZ" dirty="0" smtClean="0"/>
              <a:t>-.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cs-CZ" dirty="0" err="1" smtClean="0"/>
              <a:t>Be</a:t>
            </a:r>
            <a:r>
              <a:rPr lang="cs-CZ" dirty="0" smtClean="0"/>
              <a:t>__</a:t>
            </a:r>
            <a:r>
              <a:rPr lang="cs-CZ" dirty="0" err="1" smtClean="0"/>
              <a:t>ásadový</a:t>
            </a:r>
            <a:r>
              <a:rPr lang="cs-CZ" dirty="0" smtClean="0"/>
              <a:t> člověk</a:t>
            </a:r>
          </a:p>
          <a:p>
            <a:r>
              <a:rPr lang="cs-CZ" dirty="0" smtClean="0"/>
              <a:t>Ro__</a:t>
            </a:r>
            <a:r>
              <a:rPr lang="cs-CZ" dirty="0" err="1" smtClean="0"/>
              <a:t>lobený</a:t>
            </a:r>
            <a:r>
              <a:rPr lang="cs-CZ" dirty="0" smtClean="0"/>
              <a:t> soused</a:t>
            </a:r>
          </a:p>
          <a:p>
            <a:r>
              <a:rPr lang="cs-CZ" dirty="0" err="1" smtClean="0"/>
              <a:t>Be</a:t>
            </a:r>
            <a:r>
              <a:rPr lang="cs-CZ" dirty="0" smtClean="0"/>
              <a:t>__branné zvíře</a:t>
            </a:r>
          </a:p>
          <a:p>
            <a:r>
              <a:rPr lang="cs-CZ" dirty="0" err="1" smtClean="0"/>
              <a:t>Be</a:t>
            </a:r>
            <a:r>
              <a:rPr lang="cs-CZ" dirty="0" smtClean="0"/>
              <a:t>__</a:t>
            </a:r>
            <a:r>
              <a:rPr lang="cs-CZ" dirty="0" err="1" smtClean="0"/>
              <a:t>ubý</a:t>
            </a:r>
            <a:r>
              <a:rPr lang="cs-CZ" dirty="0" smtClean="0"/>
              <a:t> stařec</a:t>
            </a:r>
          </a:p>
          <a:p>
            <a:r>
              <a:rPr lang="cs-CZ" dirty="0" smtClean="0"/>
              <a:t>Spravedlivý ro__</a:t>
            </a:r>
            <a:r>
              <a:rPr lang="cs-CZ" dirty="0" err="1" smtClean="0"/>
              <a:t>sudek</a:t>
            </a:r>
            <a:endParaRPr lang="cs-CZ" dirty="0" smtClean="0"/>
          </a:p>
          <a:p>
            <a:r>
              <a:rPr lang="cs-CZ" dirty="0" err="1" smtClean="0"/>
              <a:t>Ro__viklaná</a:t>
            </a:r>
            <a:r>
              <a:rPr lang="cs-CZ" dirty="0" smtClean="0"/>
              <a:t> židle</a:t>
            </a:r>
            <a:endParaRPr lang="cs-CZ" dirty="0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cs-CZ" dirty="0" err="1" smtClean="0"/>
              <a:t>Be</a:t>
            </a:r>
            <a:r>
              <a:rPr lang="cs-CZ" dirty="0" smtClean="0"/>
              <a:t>__vadné představení</a:t>
            </a:r>
          </a:p>
          <a:p>
            <a:r>
              <a:rPr lang="cs-CZ" dirty="0" smtClean="0"/>
              <a:t>Ro__</a:t>
            </a:r>
            <a:r>
              <a:rPr lang="cs-CZ" dirty="0" err="1" smtClean="0"/>
              <a:t>pustilé</a:t>
            </a:r>
            <a:r>
              <a:rPr lang="cs-CZ" dirty="0" smtClean="0"/>
              <a:t> dítě</a:t>
            </a:r>
          </a:p>
          <a:p>
            <a:r>
              <a:rPr lang="cs-CZ" dirty="0" smtClean="0"/>
              <a:t>Ro__</a:t>
            </a:r>
            <a:r>
              <a:rPr lang="cs-CZ" dirty="0" err="1" smtClean="0"/>
              <a:t>ářené</a:t>
            </a:r>
            <a:r>
              <a:rPr lang="cs-CZ" dirty="0" smtClean="0"/>
              <a:t> oči</a:t>
            </a:r>
          </a:p>
          <a:p>
            <a:r>
              <a:rPr lang="cs-CZ" dirty="0" smtClean="0"/>
              <a:t>Ro__</a:t>
            </a:r>
            <a:r>
              <a:rPr lang="cs-CZ" dirty="0" err="1" smtClean="0"/>
              <a:t>uřený</a:t>
            </a:r>
            <a:r>
              <a:rPr lang="cs-CZ" dirty="0" smtClean="0"/>
              <a:t> býk</a:t>
            </a:r>
          </a:p>
          <a:p>
            <a:r>
              <a:rPr lang="cs-CZ" dirty="0" smtClean="0"/>
              <a:t>Ro__</a:t>
            </a:r>
            <a:r>
              <a:rPr lang="cs-CZ" dirty="0" err="1" smtClean="0"/>
              <a:t>epnutý</a:t>
            </a:r>
            <a:r>
              <a:rPr lang="cs-CZ" dirty="0" smtClean="0"/>
              <a:t> knoflíček</a:t>
            </a:r>
          </a:p>
          <a:p>
            <a:r>
              <a:rPr lang="cs-CZ" dirty="0" err="1" smtClean="0"/>
              <a:t>Be</a:t>
            </a:r>
            <a:r>
              <a:rPr lang="cs-CZ" dirty="0" smtClean="0"/>
              <a:t>__drátový telefon</a:t>
            </a:r>
          </a:p>
        </p:txBody>
      </p:sp>
      <p:sp>
        <p:nvSpPr>
          <p:cNvPr id="5" name="Obdélník 4"/>
          <p:cNvSpPr/>
          <p:nvPr/>
        </p:nvSpPr>
        <p:spPr>
          <a:xfrm>
            <a:off x="1763688" y="6237312"/>
            <a:ext cx="4572000" cy="46166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cs-CZ" sz="1200" dirty="0">
                <a:solidFill>
                  <a:schemeClr val="bg1">
                    <a:lumMod val="75000"/>
                  </a:schemeClr>
                </a:solidFill>
                <a:latin typeface="Arial" charset="0"/>
              </a:rPr>
              <a:t>Autorem materiálu a všech jeho částí, není-li uvedeno jinak, je Zuzana Štěpánková </a:t>
            </a:r>
          </a:p>
        </p:txBody>
      </p:sp>
    </p:spTree>
    <p:extLst>
      <p:ext uri="{BB962C8B-B14F-4D97-AF65-F5344CB8AC3E}">
        <p14:creationId xmlns="" xmlns:p14="http://schemas.microsoft.com/office/powerpoint/2010/main" val="3269714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3) Vylov z rybníka vhodná slova do vět a pět jich vytvoř.</a:t>
            </a:r>
            <a:endParaRPr lang="cs-CZ" dirty="0"/>
          </a:p>
        </p:txBody>
      </p:sp>
      <p:sp>
        <p:nvSpPr>
          <p:cNvPr id="6" name="Zástupný symbol pro obsah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/>
          </a:p>
        </p:txBody>
      </p:sp>
      <p:pic>
        <p:nvPicPr>
          <p:cNvPr id="1026" name="Picture 2" descr="C:\Documents and Settings\Uživatel\Local Settings\Temporary Internet Files\Content.IE5\5FDJQ98I\MC900335436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5447" y="1412776"/>
            <a:ext cx="6661057" cy="53624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ovéPole 6"/>
          <p:cNvSpPr txBox="1"/>
          <p:nvPr/>
        </p:nvSpPr>
        <p:spPr>
          <a:xfrm>
            <a:off x="2019383" y="2207685"/>
            <a:ext cx="11521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err="1"/>
              <a:t>m</a:t>
            </a:r>
            <a:r>
              <a:rPr lang="cs-CZ" dirty="0" err="1" smtClean="0"/>
              <a:t>ěsíč</a:t>
            </a:r>
            <a:r>
              <a:rPr lang="cs-CZ" dirty="0" smtClean="0"/>
              <a:t>__í</a:t>
            </a:r>
            <a:endParaRPr lang="cs-CZ" dirty="0"/>
          </a:p>
        </p:txBody>
      </p:sp>
      <p:sp>
        <p:nvSpPr>
          <p:cNvPr id="8" name="TextovéPole 7"/>
          <p:cNvSpPr txBox="1"/>
          <p:nvPr/>
        </p:nvSpPr>
        <p:spPr>
          <a:xfrm>
            <a:off x="3500099" y="1628800"/>
            <a:ext cx="11521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err="1"/>
              <a:t>z</a:t>
            </a:r>
            <a:r>
              <a:rPr lang="cs-CZ" dirty="0" err="1" smtClean="0"/>
              <a:t>ruč</a:t>
            </a:r>
            <a:r>
              <a:rPr lang="cs-CZ" dirty="0" smtClean="0"/>
              <a:t>__ý</a:t>
            </a:r>
            <a:endParaRPr lang="cs-CZ" dirty="0"/>
          </a:p>
        </p:txBody>
      </p:sp>
      <p:sp>
        <p:nvSpPr>
          <p:cNvPr id="9" name="TextovéPole 8"/>
          <p:cNvSpPr txBox="1"/>
          <p:nvPr/>
        </p:nvSpPr>
        <p:spPr>
          <a:xfrm>
            <a:off x="5292080" y="2411596"/>
            <a:ext cx="11521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err="1"/>
              <a:t>m</a:t>
            </a:r>
            <a:r>
              <a:rPr lang="cs-CZ" dirty="0" err="1" smtClean="0"/>
              <a:t>ě__ý</a:t>
            </a:r>
            <a:endParaRPr lang="cs-CZ" dirty="0"/>
          </a:p>
        </p:txBody>
      </p:sp>
      <p:sp>
        <p:nvSpPr>
          <p:cNvPr id="10" name="TextovéPole 9"/>
          <p:cNvSpPr txBox="1"/>
          <p:nvPr/>
        </p:nvSpPr>
        <p:spPr>
          <a:xfrm>
            <a:off x="1947375" y="5075892"/>
            <a:ext cx="12241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err="1"/>
              <a:t>p</a:t>
            </a:r>
            <a:r>
              <a:rPr lang="cs-CZ" dirty="0" err="1" smtClean="0"/>
              <a:t>ovi</a:t>
            </a:r>
            <a:r>
              <a:rPr lang="cs-CZ" dirty="0" smtClean="0"/>
              <a:t>__ý</a:t>
            </a:r>
            <a:endParaRPr lang="cs-CZ" dirty="0"/>
          </a:p>
        </p:txBody>
      </p:sp>
      <p:sp>
        <p:nvSpPr>
          <p:cNvPr id="11" name="TextovéPole 10"/>
          <p:cNvSpPr txBox="1"/>
          <p:nvPr/>
        </p:nvSpPr>
        <p:spPr>
          <a:xfrm>
            <a:off x="2987824" y="5629890"/>
            <a:ext cx="12241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err="1"/>
              <a:t>s</a:t>
            </a:r>
            <a:r>
              <a:rPr lang="cs-CZ" dirty="0" err="1" smtClean="0"/>
              <a:t>lo</a:t>
            </a:r>
            <a:r>
              <a:rPr lang="cs-CZ" dirty="0" smtClean="0"/>
              <a:t>__í</a:t>
            </a:r>
            <a:endParaRPr lang="cs-CZ" dirty="0"/>
          </a:p>
        </p:txBody>
      </p:sp>
      <p:sp>
        <p:nvSpPr>
          <p:cNvPr id="12" name="TextovéPole 11"/>
          <p:cNvSpPr txBox="1"/>
          <p:nvPr/>
        </p:nvSpPr>
        <p:spPr>
          <a:xfrm>
            <a:off x="4617898" y="5999222"/>
            <a:ext cx="11521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err="1"/>
              <a:t>c</a:t>
            </a:r>
            <a:r>
              <a:rPr lang="cs-CZ" dirty="0" err="1" smtClean="0"/>
              <a:t>e</a:t>
            </a:r>
            <a:r>
              <a:rPr lang="cs-CZ" dirty="0" smtClean="0"/>
              <a:t>__</a:t>
            </a:r>
            <a:r>
              <a:rPr lang="cs-CZ" dirty="0" err="1" smtClean="0"/>
              <a:t>ík</a:t>
            </a:r>
            <a:endParaRPr lang="cs-CZ" dirty="0"/>
          </a:p>
        </p:txBody>
      </p:sp>
      <p:sp>
        <p:nvSpPr>
          <p:cNvPr id="13" name="TextovéPole 12"/>
          <p:cNvSpPr txBox="1"/>
          <p:nvPr/>
        </p:nvSpPr>
        <p:spPr>
          <a:xfrm>
            <a:off x="3880812" y="2217590"/>
            <a:ext cx="9001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err="1"/>
              <a:t>c</a:t>
            </a:r>
            <a:r>
              <a:rPr lang="cs-CZ" dirty="0" err="1" smtClean="0"/>
              <a:t>e</a:t>
            </a:r>
            <a:r>
              <a:rPr lang="cs-CZ" dirty="0" smtClean="0"/>
              <a:t>__é</a:t>
            </a:r>
            <a:endParaRPr lang="cs-CZ" dirty="0"/>
          </a:p>
        </p:txBody>
      </p:sp>
      <p:sp>
        <p:nvSpPr>
          <p:cNvPr id="14" name="TextovéPole 13"/>
          <p:cNvSpPr txBox="1"/>
          <p:nvPr/>
        </p:nvSpPr>
        <p:spPr>
          <a:xfrm>
            <a:off x="6084168" y="5517232"/>
            <a:ext cx="10081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err="1"/>
              <a:t>v</a:t>
            </a:r>
            <a:r>
              <a:rPr lang="cs-CZ" dirty="0" err="1" smtClean="0"/>
              <a:t>i</a:t>
            </a:r>
            <a:r>
              <a:rPr lang="cs-CZ" dirty="0" smtClean="0"/>
              <a:t>__</a:t>
            </a:r>
            <a:r>
              <a:rPr lang="cs-CZ" dirty="0" err="1" smtClean="0"/>
              <a:t>ice</a:t>
            </a:r>
            <a:endParaRPr lang="cs-CZ" dirty="0"/>
          </a:p>
        </p:txBody>
      </p:sp>
      <p:sp>
        <p:nvSpPr>
          <p:cNvPr id="2" name="Obdélník 1"/>
          <p:cNvSpPr/>
          <p:nvPr/>
        </p:nvSpPr>
        <p:spPr>
          <a:xfrm>
            <a:off x="30457" y="6315974"/>
            <a:ext cx="4572000" cy="46166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cs-CZ" sz="1200" dirty="0">
                <a:solidFill>
                  <a:schemeClr val="bg1">
                    <a:lumMod val="75000"/>
                  </a:schemeClr>
                </a:solidFill>
                <a:latin typeface="Arial" charset="0"/>
              </a:rPr>
              <a:t>Autorem materiálu a všech jeho částí, není-li uvedeno jinak, je Zuzana Štěpánková </a:t>
            </a:r>
          </a:p>
        </p:txBody>
      </p:sp>
    </p:spTree>
    <p:extLst>
      <p:ext uri="{BB962C8B-B14F-4D97-AF65-F5344CB8AC3E}">
        <p14:creationId xmlns="" xmlns:p14="http://schemas.microsoft.com/office/powerpoint/2010/main" val="16444809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4) Vyjádřete přídavným jménem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cs-CZ" dirty="0" smtClean="0">
                <a:solidFill>
                  <a:srgbClr val="FF0000"/>
                </a:solidFill>
              </a:rPr>
              <a:t>VZOR: TUK, KTERÝ SE ZÍSKÁVÁ Z ROSTLIN , JE ROSTLINNÝ.</a:t>
            </a:r>
          </a:p>
          <a:p>
            <a:r>
              <a:rPr lang="cs-CZ" dirty="0" smtClean="0"/>
              <a:t>Vlasy černé jako havran jsou _________ .</a:t>
            </a:r>
          </a:p>
          <a:p>
            <a:r>
              <a:rPr lang="cs-CZ" dirty="0" smtClean="0"/>
              <a:t>Šperk, který má velkou cenu, je _________ .</a:t>
            </a:r>
          </a:p>
          <a:p>
            <a:r>
              <a:rPr lang="cs-CZ" dirty="0" smtClean="0"/>
              <a:t>Trojúhelník, který má všechny strany stejně dlouhé, se nazývá _________ .</a:t>
            </a:r>
          </a:p>
          <a:p>
            <a:r>
              <a:rPr lang="cs-CZ" dirty="0" smtClean="0"/>
              <a:t>Brambory, které sklízíme brzy, jsou _______ .</a:t>
            </a:r>
          </a:p>
          <a:p>
            <a:r>
              <a:rPr lang="cs-CZ" dirty="0" smtClean="0"/>
              <a:t>Schody, které jsou z kamene , jsou _______ .</a:t>
            </a:r>
          </a:p>
          <a:p>
            <a:r>
              <a:rPr lang="cs-CZ" dirty="0" smtClean="0"/>
              <a:t>Den, kdy svítí slunce, je ________ .</a:t>
            </a:r>
          </a:p>
          <a:p>
            <a:r>
              <a:rPr lang="cs-CZ" dirty="0" smtClean="0"/>
              <a:t>Sklep, ve kterém je uloženo víno, se nazývá _________ .</a:t>
            </a:r>
          </a:p>
          <a:p>
            <a:r>
              <a:rPr lang="cs-CZ" dirty="0" smtClean="0"/>
              <a:t>Noviny, které čteme ráno, jsou ________ . </a:t>
            </a:r>
          </a:p>
          <a:p>
            <a:r>
              <a:rPr lang="cs-CZ" dirty="0" smtClean="0"/>
              <a:t>Snaž se být _________ jako včelička.</a:t>
            </a:r>
          </a:p>
          <a:p>
            <a:r>
              <a:rPr lang="cs-CZ" dirty="0" smtClean="0"/>
              <a:t>Cesta, která vede lesem, je _________ .</a:t>
            </a:r>
          </a:p>
          <a:p>
            <a:r>
              <a:rPr lang="cs-CZ" dirty="0" smtClean="0"/>
              <a:t>Podlaha. Která je vyrobená z prken, je ___________ .</a:t>
            </a:r>
          </a:p>
          <a:p>
            <a:r>
              <a:rPr lang="cs-CZ" dirty="0" smtClean="0"/>
              <a:t>Džbánek vyrobený ze skla je _________ .</a:t>
            </a:r>
          </a:p>
          <a:p>
            <a:r>
              <a:rPr lang="cs-CZ" dirty="0" smtClean="0"/>
              <a:t>Klobouk vyrobený </a:t>
            </a:r>
            <a:r>
              <a:rPr lang="cs-CZ" smtClean="0"/>
              <a:t>ze slámy je _________ .</a:t>
            </a:r>
            <a:endParaRPr lang="cs-CZ" dirty="0"/>
          </a:p>
        </p:txBody>
      </p:sp>
      <p:sp>
        <p:nvSpPr>
          <p:cNvPr id="4" name="Obdélník 3"/>
          <p:cNvSpPr/>
          <p:nvPr/>
        </p:nvSpPr>
        <p:spPr>
          <a:xfrm>
            <a:off x="2051720" y="6309320"/>
            <a:ext cx="4572000" cy="46166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cs-CZ" sz="1200" dirty="0">
                <a:solidFill>
                  <a:schemeClr val="bg1">
                    <a:lumMod val="75000"/>
                  </a:schemeClr>
                </a:solidFill>
                <a:latin typeface="Arial" charset="0"/>
              </a:rPr>
              <a:t>Autorem materiálu a všech jeho částí, není-li uvedeno jinak, je Zuzana Štěpánková </a:t>
            </a:r>
          </a:p>
        </p:txBody>
      </p:sp>
    </p:spTree>
    <p:extLst>
      <p:ext uri="{BB962C8B-B14F-4D97-AF65-F5344CB8AC3E}">
        <p14:creationId xmlns="" xmlns:p14="http://schemas.microsoft.com/office/powerpoint/2010/main" val="37684791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457200" y="320040"/>
            <a:ext cx="7242048" cy="1143000"/>
          </a:xfrm>
          <a:prstGeom prst="rect">
            <a:avLst/>
          </a:prstGeom>
        </p:spPr>
        <p:txBody>
          <a:bodyPr/>
          <a:lstStyle>
            <a:lvl1pPr algn="l" rtl="0" eaLnBrk="1" latinLnBrk="0" hangingPunct="1">
              <a:spcBef>
                <a:spcPct val="0"/>
              </a:spcBef>
              <a:buNone/>
              <a:defRPr kumimoji="0" sz="3800" b="1" kern="1200" cap="all" baseline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  <a:latin typeface="+mj-lt"/>
                <a:ea typeface="+mj-ea"/>
                <a:cs typeface="+mj-cs"/>
              </a:defRPr>
            </a:lvl1pPr>
            <a:extLst/>
          </a:lstStyle>
          <a:p>
            <a:r>
              <a:rPr lang="cs-CZ" smtClean="0"/>
              <a:t>1) DoPLŇTE –D-, NEBO –DD-.</a:t>
            </a:r>
            <a:endParaRPr lang="cs-CZ" dirty="0"/>
          </a:p>
        </p:txBody>
      </p:sp>
      <p:sp>
        <p:nvSpPr>
          <p:cNvPr id="5" name="Zástupný symbol pro obsah 2"/>
          <p:cNvSpPr txBox="1">
            <a:spLocks/>
          </p:cNvSpPr>
          <p:nvPr/>
        </p:nvSpPr>
        <p:spPr>
          <a:xfrm>
            <a:off x="457200" y="1600200"/>
            <a:ext cx="3520440" cy="4525963"/>
          </a:xfrm>
          <a:prstGeom prst="rect">
            <a:avLst/>
          </a:prstGeom>
        </p:spPr>
        <p:txBody>
          <a:bodyPr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tx2"/>
              </a:buClr>
              <a:buSzPct val="73000"/>
              <a:buFont typeface="Wingdings 2"/>
              <a:buChar char=""/>
              <a:defRPr kumimoji="0" sz="2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21208" indent="-228600" algn="l" rtl="0" eaLnBrk="1" latinLnBrk="0" hangingPunct="1">
              <a:spcBef>
                <a:spcPts val="500"/>
              </a:spcBef>
              <a:buClr>
                <a:schemeClr val="accent4"/>
              </a:buClr>
              <a:buSzPct val="80000"/>
              <a:buFont typeface="Wingdings 2"/>
              <a:buChar char=""/>
              <a:defRPr kumimoji="0" sz="2300" kern="1200">
                <a:solidFill>
                  <a:schemeClr val="tx1">
                    <a:tint val="8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758952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0000"/>
              <a:buFont typeface="Wingdings"/>
              <a:buChar char="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SzPct val="80000"/>
              <a:buFont typeface="Wingdings 2"/>
              <a:buChar char=""/>
              <a:defRPr kumimoji="0" sz="2000" kern="1200">
                <a:solidFill>
                  <a:schemeClr val="tx1">
                    <a:tint val="8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28016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70000"/>
              <a:buFont typeface="Wingdings"/>
              <a:buChar char="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472184" indent="-182880" algn="l" rtl="0" eaLnBrk="1" latinLnBrk="0" hangingPunct="1">
              <a:spcBef>
                <a:spcPts val="400"/>
              </a:spcBef>
              <a:buClr>
                <a:schemeClr val="accent4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>
                    <a:tint val="8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673352" indent="-182880" algn="l" rtl="0" eaLnBrk="1" latinLnBrk="0" hangingPunct="1">
              <a:spcBef>
                <a:spcPct val="20000"/>
              </a:spcBef>
              <a:buClr>
                <a:schemeClr val="accent4"/>
              </a:buClr>
              <a:buSzPct val="80000"/>
              <a:buFont typeface="Wingdings 2"/>
              <a:buChar char="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847088" indent="-182880" algn="l" rtl="0" eaLnBrk="1" latinLnBrk="0" hangingPunct="1">
              <a:spcBef>
                <a:spcPts val="300"/>
              </a:spcBef>
              <a:buClr>
                <a:schemeClr val="accent4"/>
              </a:buClr>
              <a:buSzPct val="100000"/>
              <a:buChar char="•"/>
              <a:defRPr kumimoji="0" sz="1600" kern="1200" baseline="0">
                <a:solidFill>
                  <a:schemeClr val="tx1">
                    <a:tint val="8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057400" indent="-182880" algn="l" rtl="0" eaLnBrk="1" latinLnBrk="0" hangingPunct="1">
              <a:spcBef>
                <a:spcPct val="20000"/>
              </a:spcBef>
              <a:buClr>
                <a:schemeClr val="accent4"/>
              </a:buClr>
              <a:buSzPct val="100000"/>
              <a:buFont typeface="Wingdings"/>
              <a:buChar char="§"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r>
              <a:rPr lang="cs-CZ" sz="3600" dirty="0" smtClean="0"/>
              <a:t>Poddůstojník</a:t>
            </a:r>
          </a:p>
          <a:p>
            <a:r>
              <a:rPr lang="cs-CZ" sz="3600" dirty="0" smtClean="0"/>
              <a:t>Odvolil</a:t>
            </a:r>
          </a:p>
          <a:p>
            <a:r>
              <a:rPr lang="cs-CZ" sz="3600" dirty="0" smtClean="0"/>
              <a:t>Podaná (ruka)</a:t>
            </a:r>
          </a:p>
          <a:p>
            <a:r>
              <a:rPr lang="cs-CZ" sz="3600" dirty="0" smtClean="0"/>
              <a:t>Oddělení</a:t>
            </a:r>
          </a:p>
          <a:p>
            <a:r>
              <a:rPr lang="cs-CZ" sz="3600" dirty="0" smtClean="0"/>
              <a:t>Podpora</a:t>
            </a:r>
            <a:endParaRPr lang="cs-CZ" sz="3600" dirty="0"/>
          </a:p>
        </p:txBody>
      </p:sp>
      <p:sp>
        <p:nvSpPr>
          <p:cNvPr id="6" name="Zástupný symbol pro obsah 3"/>
          <p:cNvSpPr txBox="1">
            <a:spLocks/>
          </p:cNvSpPr>
          <p:nvPr/>
        </p:nvSpPr>
        <p:spPr>
          <a:xfrm>
            <a:off x="4178808" y="1600200"/>
            <a:ext cx="3520440" cy="4525963"/>
          </a:xfrm>
          <a:prstGeom prst="rect">
            <a:avLst/>
          </a:prstGeom>
        </p:spPr>
        <p:txBody>
          <a:bodyPr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tx2"/>
              </a:buClr>
              <a:buSzPct val="73000"/>
              <a:buFont typeface="Wingdings 2"/>
              <a:buChar char=""/>
              <a:defRPr kumimoji="0" sz="2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21208" indent="-228600" algn="l" rtl="0" eaLnBrk="1" latinLnBrk="0" hangingPunct="1">
              <a:spcBef>
                <a:spcPts val="500"/>
              </a:spcBef>
              <a:buClr>
                <a:schemeClr val="accent4"/>
              </a:buClr>
              <a:buSzPct val="80000"/>
              <a:buFont typeface="Wingdings 2"/>
              <a:buChar char=""/>
              <a:defRPr kumimoji="0" sz="2300" kern="1200">
                <a:solidFill>
                  <a:schemeClr val="tx1">
                    <a:tint val="8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758952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0000"/>
              <a:buFont typeface="Wingdings"/>
              <a:buChar char="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SzPct val="80000"/>
              <a:buFont typeface="Wingdings 2"/>
              <a:buChar char=""/>
              <a:defRPr kumimoji="0" sz="2000" kern="1200">
                <a:solidFill>
                  <a:schemeClr val="tx1">
                    <a:tint val="8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28016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70000"/>
              <a:buFont typeface="Wingdings"/>
              <a:buChar char="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472184" indent="-182880" algn="l" rtl="0" eaLnBrk="1" latinLnBrk="0" hangingPunct="1">
              <a:spcBef>
                <a:spcPts val="400"/>
              </a:spcBef>
              <a:buClr>
                <a:schemeClr val="accent4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>
                    <a:tint val="8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673352" indent="-182880" algn="l" rtl="0" eaLnBrk="1" latinLnBrk="0" hangingPunct="1">
              <a:spcBef>
                <a:spcPct val="20000"/>
              </a:spcBef>
              <a:buClr>
                <a:schemeClr val="accent4"/>
              </a:buClr>
              <a:buSzPct val="80000"/>
              <a:buFont typeface="Wingdings 2"/>
              <a:buChar char="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847088" indent="-182880" algn="l" rtl="0" eaLnBrk="1" latinLnBrk="0" hangingPunct="1">
              <a:spcBef>
                <a:spcPts val="300"/>
              </a:spcBef>
              <a:buClr>
                <a:schemeClr val="accent4"/>
              </a:buClr>
              <a:buSzPct val="100000"/>
              <a:buChar char="•"/>
              <a:defRPr kumimoji="0" sz="1600" kern="1200" baseline="0">
                <a:solidFill>
                  <a:schemeClr val="tx1">
                    <a:tint val="8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057400" indent="-182880" algn="l" rtl="0" eaLnBrk="1" latinLnBrk="0" hangingPunct="1">
              <a:spcBef>
                <a:spcPct val="20000"/>
              </a:spcBef>
              <a:buClr>
                <a:schemeClr val="accent4"/>
              </a:buClr>
              <a:buSzPct val="100000"/>
              <a:buFont typeface="Wingdings"/>
              <a:buChar char="§"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r>
              <a:rPr lang="cs-CZ" sz="3600" dirty="0" smtClean="0"/>
              <a:t>Odpustit</a:t>
            </a:r>
          </a:p>
          <a:p>
            <a:r>
              <a:rPr lang="cs-CZ" sz="3600" dirty="0" smtClean="0"/>
              <a:t>Nadčasový</a:t>
            </a:r>
          </a:p>
          <a:p>
            <a:r>
              <a:rPr lang="cs-CZ" sz="3600" dirty="0" smtClean="0"/>
              <a:t>Oddanost</a:t>
            </a:r>
          </a:p>
          <a:p>
            <a:r>
              <a:rPr lang="cs-CZ" sz="3600" dirty="0" smtClean="0"/>
              <a:t>Podařený</a:t>
            </a:r>
          </a:p>
          <a:p>
            <a:r>
              <a:rPr lang="cs-CZ" sz="3600" dirty="0" err="1" smtClean="0"/>
              <a:t>Poddanstvo</a:t>
            </a:r>
            <a:endParaRPr lang="cs-CZ" sz="3600" dirty="0"/>
          </a:p>
        </p:txBody>
      </p:sp>
      <p:sp>
        <p:nvSpPr>
          <p:cNvPr id="7" name="Obdélník 6"/>
          <p:cNvSpPr/>
          <p:nvPr/>
        </p:nvSpPr>
        <p:spPr>
          <a:xfrm>
            <a:off x="1979712" y="6165304"/>
            <a:ext cx="4572000" cy="46166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cs-CZ" sz="1200" dirty="0">
                <a:solidFill>
                  <a:schemeClr val="bg1">
                    <a:lumMod val="75000"/>
                  </a:schemeClr>
                </a:solidFill>
                <a:latin typeface="Arial" charset="0"/>
              </a:rPr>
              <a:t>Autorem materiálu a všech jeho částí, není-li uvedeno jinak, je Zuzana Štěpánková </a:t>
            </a:r>
          </a:p>
        </p:txBody>
      </p:sp>
    </p:spTree>
    <p:extLst>
      <p:ext uri="{BB962C8B-B14F-4D97-AF65-F5344CB8AC3E}">
        <p14:creationId xmlns="" xmlns:p14="http://schemas.microsoft.com/office/powerpoint/2010/main" val="39801854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 txBox="1">
            <a:spLocks/>
          </p:cNvSpPr>
          <p:nvPr/>
        </p:nvSpPr>
        <p:spPr>
          <a:xfrm>
            <a:off x="457200" y="320040"/>
            <a:ext cx="7242048" cy="1143000"/>
          </a:xfrm>
          <a:prstGeom prst="rect">
            <a:avLst/>
          </a:prstGeom>
        </p:spPr>
        <p:txBody>
          <a:bodyPr/>
          <a:lstStyle>
            <a:lvl1pPr algn="l" rtl="0" eaLnBrk="1" latinLnBrk="0" hangingPunct="1">
              <a:spcBef>
                <a:spcPct val="0"/>
              </a:spcBef>
              <a:buNone/>
              <a:defRPr kumimoji="0" sz="3800" b="1" kern="1200" cap="all" baseline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  <a:latin typeface="+mj-lt"/>
                <a:ea typeface="+mj-ea"/>
                <a:cs typeface="+mj-cs"/>
              </a:defRPr>
            </a:lvl1pPr>
            <a:extLst/>
          </a:lstStyle>
          <a:p>
            <a:r>
              <a:rPr lang="cs-CZ" smtClean="0"/>
              <a:t>2) Doplňte –z-, nebo –zz-.</a:t>
            </a:r>
            <a:endParaRPr lang="cs-CZ" dirty="0"/>
          </a:p>
        </p:txBody>
      </p:sp>
      <p:sp>
        <p:nvSpPr>
          <p:cNvPr id="3" name="Zástupný symbol pro obsah 2"/>
          <p:cNvSpPr txBox="1">
            <a:spLocks/>
          </p:cNvSpPr>
          <p:nvPr/>
        </p:nvSpPr>
        <p:spPr>
          <a:xfrm>
            <a:off x="457200" y="1600200"/>
            <a:ext cx="3520440" cy="4525963"/>
          </a:xfrm>
          <a:prstGeom prst="rect">
            <a:avLst/>
          </a:prstGeom>
        </p:spPr>
        <p:txBody>
          <a:bodyPr/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tx2"/>
              </a:buClr>
              <a:buSzPct val="73000"/>
              <a:buFont typeface="Wingdings 2"/>
              <a:buChar char=""/>
              <a:defRPr kumimoji="0" sz="2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21208" indent="-228600" algn="l" rtl="0" eaLnBrk="1" latinLnBrk="0" hangingPunct="1">
              <a:spcBef>
                <a:spcPts val="500"/>
              </a:spcBef>
              <a:buClr>
                <a:schemeClr val="accent4"/>
              </a:buClr>
              <a:buSzPct val="80000"/>
              <a:buFont typeface="Wingdings 2"/>
              <a:buChar char=""/>
              <a:defRPr kumimoji="0" sz="2300" kern="1200">
                <a:solidFill>
                  <a:schemeClr val="tx1">
                    <a:tint val="8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758952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0000"/>
              <a:buFont typeface="Wingdings"/>
              <a:buChar char="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SzPct val="80000"/>
              <a:buFont typeface="Wingdings 2"/>
              <a:buChar char=""/>
              <a:defRPr kumimoji="0" sz="2000" kern="1200">
                <a:solidFill>
                  <a:schemeClr val="tx1">
                    <a:tint val="8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28016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70000"/>
              <a:buFont typeface="Wingdings"/>
              <a:buChar char="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472184" indent="-182880" algn="l" rtl="0" eaLnBrk="1" latinLnBrk="0" hangingPunct="1">
              <a:spcBef>
                <a:spcPts val="400"/>
              </a:spcBef>
              <a:buClr>
                <a:schemeClr val="accent4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>
                    <a:tint val="8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673352" indent="-182880" algn="l" rtl="0" eaLnBrk="1" latinLnBrk="0" hangingPunct="1">
              <a:spcBef>
                <a:spcPct val="20000"/>
              </a:spcBef>
              <a:buClr>
                <a:schemeClr val="accent4"/>
              </a:buClr>
              <a:buSzPct val="80000"/>
              <a:buFont typeface="Wingdings 2"/>
              <a:buChar char="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847088" indent="-182880" algn="l" rtl="0" eaLnBrk="1" latinLnBrk="0" hangingPunct="1">
              <a:spcBef>
                <a:spcPts val="300"/>
              </a:spcBef>
              <a:buClr>
                <a:schemeClr val="accent4"/>
              </a:buClr>
              <a:buSzPct val="100000"/>
              <a:buChar char="•"/>
              <a:defRPr kumimoji="0" sz="1600" kern="1200" baseline="0">
                <a:solidFill>
                  <a:schemeClr val="tx1">
                    <a:tint val="8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057400" indent="-182880" algn="l" rtl="0" eaLnBrk="1" latinLnBrk="0" hangingPunct="1">
              <a:spcBef>
                <a:spcPct val="20000"/>
              </a:spcBef>
              <a:buClr>
                <a:schemeClr val="accent4"/>
              </a:buClr>
              <a:buSzPct val="100000"/>
              <a:buFont typeface="Wingdings"/>
              <a:buChar char="§"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r>
              <a:rPr lang="cs-CZ" dirty="0" smtClean="0"/>
              <a:t>Bezzásadový člověk</a:t>
            </a:r>
          </a:p>
          <a:p>
            <a:r>
              <a:rPr lang="cs-CZ" dirty="0" smtClean="0"/>
              <a:t>Rozzlobený soused</a:t>
            </a:r>
          </a:p>
          <a:p>
            <a:r>
              <a:rPr lang="cs-CZ" dirty="0" smtClean="0"/>
              <a:t>Bezbranné zvíře</a:t>
            </a:r>
          </a:p>
          <a:p>
            <a:r>
              <a:rPr lang="cs-CZ" dirty="0" smtClean="0"/>
              <a:t>Bezzubý stařec</a:t>
            </a:r>
          </a:p>
          <a:p>
            <a:r>
              <a:rPr lang="cs-CZ" dirty="0" smtClean="0"/>
              <a:t>Spravedlivý rozsudek</a:t>
            </a:r>
          </a:p>
          <a:p>
            <a:r>
              <a:rPr lang="cs-CZ" dirty="0" smtClean="0"/>
              <a:t>Rozviklaná židle</a:t>
            </a:r>
            <a:endParaRPr lang="cs-CZ" dirty="0"/>
          </a:p>
        </p:txBody>
      </p:sp>
      <p:sp>
        <p:nvSpPr>
          <p:cNvPr id="4" name="Zástupný symbol pro obsah 3"/>
          <p:cNvSpPr txBox="1">
            <a:spLocks/>
          </p:cNvSpPr>
          <p:nvPr/>
        </p:nvSpPr>
        <p:spPr>
          <a:xfrm>
            <a:off x="4178808" y="1600200"/>
            <a:ext cx="3520440" cy="4525963"/>
          </a:xfrm>
          <a:prstGeom prst="rect">
            <a:avLst/>
          </a:prstGeom>
        </p:spPr>
        <p:txBody>
          <a:bodyPr/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tx2"/>
              </a:buClr>
              <a:buSzPct val="73000"/>
              <a:buFont typeface="Wingdings 2"/>
              <a:buChar char=""/>
              <a:defRPr kumimoji="0" sz="2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21208" indent="-228600" algn="l" rtl="0" eaLnBrk="1" latinLnBrk="0" hangingPunct="1">
              <a:spcBef>
                <a:spcPts val="500"/>
              </a:spcBef>
              <a:buClr>
                <a:schemeClr val="accent4"/>
              </a:buClr>
              <a:buSzPct val="80000"/>
              <a:buFont typeface="Wingdings 2"/>
              <a:buChar char=""/>
              <a:defRPr kumimoji="0" sz="2300" kern="1200">
                <a:solidFill>
                  <a:schemeClr val="tx1">
                    <a:tint val="8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758952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0000"/>
              <a:buFont typeface="Wingdings"/>
              <a:buChar char="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SzPct val="80000"/>
              <a:buFont typeface="Wingdings 2"/>
              <a:buChar char=""/>
              <a:defRPr kumimoji="0" sz="2000" kern="1200">
                <a:solidFill>
                  <a:schemeClr val="tx1">
                    <a:tint val="8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28016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70000"/>
              <a:buFont typeface="Wingdings"/>
              <a:buChar char="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472184" indent="-182880" algn="l" rtl="0" eaLnBrk="1" latinLnBrk="0" hangingPunct="1">
              <a:spcBef>
                <a:spcPts val="400"/>
              </a:spcBef>
              <a:buClr>
                <a:schemeClr val="accent4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>
                    <a:tint val="8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673352" indent="-182880" algn="l" rtl="0" eaLnBrk="1" latinLnBrk="0" hangingPunct="1">
              <a:spcBef>
                <a:spcPct val="20000"/>
              </a:spcBef>
              <a:buClr>
                <a:schemeClr val="accent4"/>
              </a:buClr>
              <a:buSzPct val="80000"/>
              <a:buFont typeface="Wingdings 2"/>
              <a:buChar char="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847088" indent="-182880" algn="l" rtl="0" eaLnBrk="1" latinLnBrk="0" hangingPunct="1">
              <a:spcBef>
                <a:spcPts val="300"/>
              </a:spcBef>
              <a:buClr>
                <a:schemeClr val="accent4"/>
              </a:buClr>
              <a:buSzPct val="100000"/>
              <a:buChar char="•"/>
              <a:defRPr kumimoji="0" sz="1600" kern="1200" baseline="0">
                <a:solidFill>
                  <a:schemeClr val="tx1">
                    <a:tint val="8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057400" indent="-182880" algn="l" rtl="0" eaLnBrk="1" latinLnBrk="0" hangingPunct="1">
              <a:spcBef>
                <a:spcPct val="20000"/>
              </a:spcBef>
              <a:buClr>
                <a:schemeClr val="accent4"/>
              </a:buClr>
              <a:buSzPct val="100000"/>
              <a:buFont typeface="Wingdings"/>
              <a:buChar char="§"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r>
              <a:rPr lang="cs-CZ" dirty="0" smtClean="0"/>
              <a:t>Bezvadné představení</a:t>
            </a:r>
          </a:p>
          <a:p>
            <a:r>
              <a:rPr lang="cs-CZ" dirty="0" smtClean="0"/>
              <a:t>Rozpustilé dítě</a:t>
            </a:r>
          </a:p>
          <a:p>
            <a:r>
              <a:rPr lang="cs-CZ" dirty="0" smtClean="0"/>
              <a:t>Rozzářené oči</a:t>
            </a:r>
          </a:p>
          <a:p>
            <a:r>
              <a:rPr lang="cs-CZ" dirty="0" smtClean="0"/>
              <a:t>Rozzuřený býk</a:t>
            </a:r>
          </a:p>
          <a:p>
            <a:r>
              <a:rPr lang="cs-CZ" dirty="0" smtClean="0"/>
              <a:t>Rozepnutý knoflíček</a:t>
            </a:r>
          </a:p>
          <a:p>
            <a:r>
              <a:rPr lang="cs-CZ" dirty="0" smtClean="0"/>
              <a:t>Bezdrátový telefon</a:t>
            </a:r>
          </a:p>
        </p:txBody>
      </p:sp>
      <p:sp>
        <p:nvSpPr>
          <p:cNvPr id="5" name="Obdélník 4"/>
          <p:cNvSpPr/>
          <p:nvPr/>
        </p:nvSpPr>
        <p:spPr>
          <a:xfrm>
            <a:off x="1763688" y="6237312"/>
            <a:ext cx="4572000" cy="46166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cs-CZ" sz="1200" dirty="0">
                <a:solidFill>
                  <a:schemeClr val="bg1">
                    <a:lumMod val="75000"/>
                  </a:schemeClr>
                </a:solidFill>
                <a:latin typeface="Arial" charset="0"/>
              </a:rPr>
              <a:t>Autorem materiálu a všech jeho částí, není-li uvedeno jinak, je Zuzana Štěpánková </a:t>
            </a:r>
          </a:p>
        </p:txBody>
      </p:sp>
    </p:spTree>
    <p:extLst>
      <p:ext uri="{BB962C8B-B14F-4D97-AF65-F5344CB8AC3E}">
        <p14:creationId xmlns="" xmlns:p14="http://schemas.microsoft.com/office/powerpoint/2010/main" val="16849614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ohatý">
  <a:themeElements>
    <a:clrScheme name="Bohatý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Bohatý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ohatý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152</TotalTime>
  <Words>802</Words>
  <Application>Microsoft Office PowerPoint</Application>
  <PresentationFormat>Předvádění na obrazovce (4:3)</PresentationFormat>
  <Paragraphs>145</Paragraphs>
  <Slides>12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12</vt:i4>
      </vt:variant>
    </vt:vector>
  </HeadingPairs>
  <TitlesOfParts>
    <vt:vector size="13" baseType="lpstr">
      <vt:lpstr>Bohatý</vt:lpstr>
      <vt:lpstr>Snímek 1</vt:lpstr>
      <vt:lpstr>Snímek 2</vt:lpstr>
      <vt:lpstr>ZDVOJENÉ SOUHLÁSKY</vt:lpstr>
      <vt:lpstr>1) DoPLŇTE –D-, NEBO –DD-.</vt:lpstr>
      <vt:lpstr>2) Doplňte –z-, nebo –zz-.</vt:lpstr>
      <vt:lpstr>3) Vylov z rybníka vhodná slova do vět a pět jich vytvoř.</vt:lpstr>
      <vt:lpstr>4) Vyjádřete přídavným jménem</vt:lpstr>
      <vt:lpstr>Snímek 8</vt:lpstr>
      <vt:lpstr>Snímek 9</vt:lpstr>
      <vt:lpstr>Snímek 10</vt:lpstr>
      <vt:lpstr>Snímek 11</vt:lpstr>
      <vt:lpstr>Snímek 12</vt:lpstr>
    </vt:vector>
  </TitlesOfParts>
  <Company>Your Company Name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ZDVOJENÉ SOUHLÁSKY</dc:title>
  <dc:creator>Your User Name</dc:creator>
  <cp:lastModifiedBy>Iva9889</cp:lastModifiedBy>
  <cp:revision>16</cp:revision>
  <dcterms:created xsi:type="dcterms:W3CDTF">2011-10-05T06:03:01Z</dcterms:created>
  <dcterms:modified xsi:type="dcterms:W3CDTF">2011-10-26T18:03:36Z</dcterms:modified>
</cp:coreProperties>
</file>