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2"/>
  </p:notesMasterIdLst>
  <p:sldIdLst>
    <p:sldId id="267" r:id="rId2"/>
    <p:sldId id="26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4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FFCCFF"/>
    <a:srgbClr val="FFFF99"/>
    <a:srgbClr val="CCFF99"/>
    <a:srgbClr val="CCECFF"/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30" autoAdjust="0"/>
    <p:restoredTop sz="94660"/>
  </p:normalViewPr>
  <p:slideViewPr>
    <p:cSldViewPr>
      <p:cViewPr varScale="1">
        <p:scale>
          <a:sx n="79" d="100"/>
          <a:sy n="79" d="100"/>
        </p:scale>
        <p:origin x="-8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042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F394C6-3D6E-4B19-A6A6-9C6C94F1019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6197D-AC7E-423D-9EA9-DA2794F579B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6313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mtClean="0">
                <a:solidFill>
                  <a:prstClr val="black"/>
                </a:solidFill>
              </a:rPr>
              <a:t>EU Peníze školám	                                       Inovace ve vzdělávání na naší škole ZŠ Studánka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08DC710-E4D3-4D09-9B42-B8E52CAAC892}" type="datetime1">
              <a:rPr lang="cs-CZ" smtClean="0">
                <a:solidFill>
                  <a:prstClr val="black"/>
                </a:solidFill>
              </a:rPr>
              <a:pPr eaLnBrk="1" hangingPunct="1"/>
              <a:t>8.5.2012</a:t>
            </a:fld>
            <a:endParaRPr lang="cs-CZ" smtClean="0">
              <a:solidFill>
                <a:prstClr val="black"/>
              </a:solidFill>
            </a:endParaRPr>
          </a:p>
        </p:txBody>
      </p:sp>
      <p:sp>
        <p:nvSpPr>
          <p:cNvPr id="512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mtClean="0">
                <a:solidFill>
                  <a:prstClr val="black"/>
                </a:solidFill>
              </a:rPr>
              <a:t>Autorem materiálu a všech jeho částí, není-li uvedeno jinak, je</a:t>
            </a:r>
          </a:p>
        </p:txBody>
      </p:sp>
      <p:sp>
        <p:nvSpPr>
          <p:cNvPr id="5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5C0D8-EA48-4443-B58B-E87D56496BC7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58369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6197D-AC7E-423D-9EA9-DA2794F579B4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21669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48B7A-9F7A-43CA-88CA-71948E194185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83655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E2E62-F898-4EDE-801E-C225EA85BA71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18819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9BF6-1259-4C75-9BD0-3440B946EA7F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4910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5DB0-87AE-4381-AA77-09204C7C3464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18426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B9EA4-3CF6-45B8-ACE7-61E843A9293D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1473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33E58-C9A7-42F4-8D17-903F366BE337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12094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00E3-4569-40C5-AB64-DD371E80DAD8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29568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2F55D-F6BD-4767-B064-63A3729B613E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39976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D308F-C897-4476-ACCB-8A78112CBC4E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4277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FDF7E-2A4F-48F5-AC26-3EFD4198F73D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2205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D232-88F1-4CB9-9E91-C914125460E3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65335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C88C5-821E-4F43-89E8-7F76C555C5C4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76539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59113" y="6229350"/>
            <a:ext cx="4321199" cy="492125"/>
          </a:xfrm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400" dirty="0" smtClean="0">
                <a:solidFill>
                  <a:prstClr val="black"/>
                </a:solidFill>
              </a:rPr>
              <a:t>Autorem materiálu a všech jeho částí, není-li uvedeno  jinak, je Mgr. Blanka Kafková</a:t>
            </a:r>
          </a:p>
        </p:txBody>
      </p:sp>
      <p:pic>
        <p:nvPicPr>
          <p:cNvPr id="2051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>
              <a:solidFill>
                <a:prstClr val="black"/>
              </a:solidFill>
            </a:endParaRPr>
          </a:p>
        </p:txBody>
      </p:sp>
      <p:sp>
        <p:nvSpPr>
          <p:cNvPr id="2053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>
              <a:solidFill>
                <a:prstClr val="black"/>
              </a:solidFill>
            </a:endParaRPr>
          </a:p>
        </p:txBody>
      </p:sp>
      <p:sp>
        <p:nvSpPr>
          <p:cNvPr id="2054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>
              <a:solidFill>
                <a:prstClr val="black"/>
              </a:solidFill>
            </a:endParaRPr>
          </a:p>
        </p:txBody>
      </p:sp>
      <p:pic>
        <p:nvPicPr>
          <p:cNvPr id="2055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8334" y="227409"/>
            <a:ext cx="724694" cy="724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>
                <a:solidFill>
                  <a:prstClr val="black"/>
                </a:solidFill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05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4" name="Rectangle 116"/>
          <p:cNvSpPr>
            <a:spLocks noChangeArrowheads="1"/>
          </p:cNvSpPr>
          <p:nvPr/>
        </p:nvSpPr>
        <p:spPr bwMode="auto">
          <a:xfrm>
            <a:off x="395288" y="1896783"/>
            <a:ext cx="8497887" cy="455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r>
              <a:rPr lang="cs-CZ" sz="1400" b="1" dirty="0" smtClean="0"/>
              <a:t>Sada č. XVIII</a:t>
            </a:r>
            <a:endParaRPr lang="cs-CZ" sz="1400" dirty="0" smtClean="0"/>
          </a:p>
          <a:p>
            <a:pPr algn="ctr"/>
            <a:r>
              <a:rPr lang="cs-CZ" sz="1400" b="1" dirty="0" smtClean="0"/>
              <a:t>Identifikátor sady: VY_32_INOVACE_Sada XVIII _ </a:t>
            </a:r>
            <a:r>
              <a:rPr lang="cs-CZ" sz="1400" b="1" dirty="0" smtClean="0"/>
              <a:t>ČJ, DUM 10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oblast: Jazyk a jazyková komunikace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</a:t>
            </a:r>
            <a:r>
              <a:rPr lang="cs-CZ" sz="1400" b="1" dirty="0" smtClean="0"/>
              <a:t>obor: Český jazyk</a:t>
            </a:r>
            <a:endParaRPr lang="cs-CZ" sz="1400" dirty="0" smtClean="0"/>
          </a:p>
          <a:p>
            <a:pPr algn="ctr"/>
            <a:endParaRPr lang="cs-CZ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111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2953487" y="6381328"/>
            <a:ext cx="3490721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29936" y="457200"/>
            <a:ext cx="807451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1400" dirty="0" smtClean="0"/>
          </a:p>
          <a:p>
            <a:endParaRPr lang="cs-CZ" sz="1400" dirty="0" smtClean="0"/>
          </a:p>
          <a:p>
            <a:r>
              <a:rPr lang="cs-CZ" sz="1400" dirty="0" smtClean="0"/>
              <a:t>TAJENKA:</a:t>
            </a:r>
          </a:p>
          <a:p>
            <a:r>
              <a:rPr lang="cs-CZ" sz="1400" dirty="0" smtClean="0"/>
              <a:t> ORTOGRAFIE  a toto slovo znamená PRAVOPIS.</a:t>
            </a:r>
            <a:endParaRPr lang="cs-CZ" sz="1400" dirty="0"/>
          </a:p>
          <a:p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  <a:p>
            <a:r>
              <a:rPr lang="cs-CZ" sz="1400" dirty="0" smtClean="0"/>
              <a:t>Zdroje: </a:t>
            </a:r>
          </a:p>
          <a:p>
            <a:endParaRPr lang="cs-CZ" sz="1400" dirty="0"/>
          </a:p>
          <a:p>
            <a:r>
              <a:rPr lang="cs-CZ" sz="1400" dirty="0" smtClean="0"/>
              <a:t>BRADÁČOVÁ, Lenka. </a:t>
            </a:r>
            <a:r>
              <a:rPr lang="cs-CZ" sz="1400" i="1" dirty="0" smtClean="0"/>
              <a:t>Máme rádi češtinu 5 : pro 5. ročník ZŠ. </a:t>
            </a:r>
            <a:r>
              <a:rPr lang="cs-CZ" sz="1400" dirty="0" smtClean="0"/>
              <a:t>Spoluautoři : M. Horáčková, J. Štroblová. 1. vyd. Všeň : Alter, 2010. 116 s. ISBN 978-80-7245-219-4</a:t>
            </a:r>
          </a:p>
          <a:p>
            <a:endParaRPr lang="cs-CZ" sz="1400" dirty="0" smtClean="0"/>
          </a:p>
          <a:p>
            <a:r>
              <a:rPr lang="cs-CZ" sz="1400" dirty="0" smtClean="0"/>
              <a:t>STYBLÍK, Vlastimil. </a:t>
            </a:r>
            <a:r>
              <a:rPr lang="cs-CZ" sz="1400" i="1" dirty="0" smtClean="0"/>
              <a:t>Opakujeme si </a:t>
            </a:r>
            <a:r>
              <a:rPr lang="cs-CZ" sz="1400" i="1" dirty="0"/>
              <a:t>č</a:t>
            </a:r>
            <a:r>
              <a:rPr lang="cs-CZ" sz="1400" i="1" dirty="0" smtClean="0"/>
              <a:t>eský jazyk 1.</a:t>
            </a:r>
            <a:r>
              <a:rPr lang="cs-CZ" sz="1400" dirty="0" smtClean="0"/>
              <a:t> Spoluautoři: Z. Dvořáková, M. Buriánková. 1. vyd. Praha : SPN, 1999. 135 s. ISBN 80-7235-059-5 </a:t>
            </a:r>
          </a:p>
          <a:p>
            <a:endParaRPr lang="cs-CZ" sz="1400" dirty="0"/>
          </a:p>
          <a:p>
            <a:endParaRPr lang="cs-CZ" sz="1400" dirty="0" smtClean="0"/>
          </a:p>
          <a:p>
            <a:r>
              <a:rPr lang="cs-CZ" sz="1400" dirty="0" smtClean="0"/>
              <a:t>HORÁČKOVÁ,  Martina. </a:t>
            </a:r>
            <a:r>
              <a:rPr lang="cs-CZ" sz="1400" i="1" dirty="0" smtClean="0"/>
              <a:t>Český jazyk pracovní sešit pro 5. ročník základní školy</a:t>
            </a:r>
            <a:r>
              <a:rPr lang="cs-CZ" sz="1400" dirty="0" smtClean="0"/>
              <a:t>. Spoluautoři : P. </a:t>
            </a:r>
            <a:r>
              <a:rPr lang="cs-CZ" sz="1400" dirty="0" err="1" smtClean="0"/>
              <a:t>Hudáčková</a:t>
            </a:r>
            <a:r>
              <a:rPr lang="cs-CZ" sz="1400" dirty="0" smtClean="0"/>
              <a:t>,</a:t>
            </a:r>
          </a:p>
          <a:p>
            <a:r>
              <a:rPr lang="cs-CZ" sz="1400" dirty="0" smtClean="0"/>
              <a:t> J. Košťák, M. Kulhavá, R. Nečasová. 1. vyd. Brno: </a:t>
            </a:r>
            <a:r>
              <a:rPr lang="cs-CZ" sz="1400" dirty="0" err="1" smtClean="0"/>
              <a:t>Didaktis</a:t>
            </a:r>
            <a:r>
              <a:rPr lang="cs-CZ" sz="1400" dirty="0" smtClean="0"/>
              <a:t>, 2007. 79 s. ISBN 978-80-7358-072-8</a:t>
            </a:r>
          </a:p>
          <a:p>
            <a:endParaRPr lang="cs-CZ" sz="1400" dirty="0"/>
          </a:p>
          <a:p>
            <a:r>
              <a:rPr lang="cs-CZ" sz="1400" dirty="0" smtClean="0">
                <a:latin typeface="Arial" pitchFamily="34" charset="0"/>
                <a:cs typeface="Arial" pitchFamily="34" charset="0"/>
              </a:rPr>
              <a:t>Kliparty</a:t>
            </a:r>
            <a:r>
              <a:rPr lang="cs-CZ" sz="1400" dirty="0">
                <a:latin typeface="Arial" pitchFamily="34" charset="0"/>
                <a:cs typeface="Arial" pitchFamily="34" charset="0"/>
              </a:rPr>
              <a:t>: [cit. </a:t>
            </a:r>
            <a:r>
              <a:rPr lang="cs-CZ" sz="1400" dirty="0" smtClean="0">
                <a:latin typeface="Arial" pitchFamily="34" charset="0"/>
                <a:cs typeface="Arial" pitchFamily="34" charset="0"/>
              </a:rPr>
              <a:t>2011-12-2</a:t>
            </a:r>
            <a:r>
              <a:rPr lang="cs-CZ" sz="1400" dirty="0">
                <a:latin typeface="Arial" pitchFamily="34" charset="0"/>
                <a:cs typeface="Arial" pitchFamily="34" charset="0"/>
              </a:rPr>
              <a:t>]. Dostupné na http://office.microsoft.com</a:t>
            </a:r>
          </a:p>
          <a:p>
            <a:endParaRPr lang="cs-CZ" sz="1400" dirty="0"/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xmlns="" val="2501330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200" b="1" dirty="0"/>
              <a:t> </a:t>
            </a:r>
            <a:endParaRPr lang="cs-CZ" sz="1200" dirty="0"/>
          </a:p>
          <a:p>
            <a:pPr marL="0" indent="0">
              <a:buNone/>
            </a:pPr>
            <a:r>
              <a:rPr lang="cs-CZ" sz="1200" b="1" dirty="0"/>
              <a:t>Název: </a:t>
            </a:r>
            <a:r>
              <a:rPr lang="cs-CZ" sz="1200" b="1" dirty="0" smtClean="0"/>
              <a:t>Shoda přísudku s podmětem</a:t>
            </a:r>
          </a:p>
          <a:p>
            <a:pPr marL="0" indent="0">
              <a:buNone/>
            </a:pPr>
            <a:endParaRPr lang="cs-CZ" sz="1200" b="1" dirty="0" smtClean="0"/>
          </a:p>
          <a:p>
            <a:pPr marL="0" indent="0">
              <a:buNone/>
            </a:pPr>
            <a:r>
              <a:rPr lang="cs-CZ" sz="1200" b="1" dirty="0" smtClean="0"/>
              <a:t>Autor</a:t>
            </a:r>
            <a:r>
              <a:rPr lang="cs-CZ" sz="1200" b="1" dirty="0"/>
              <a:t>: Mgr. Blanka </a:t>
            </a:r>
            <a:r>
              <a:rPr lang="cs-CZ" sz="1200" b="1" dirty="0" smtClean="0"/>
              <a:t>Kafková</a:t>
            </a:r>
          </a:p>
          <a:p>
            <a:pPr marL="0" indent="0">
              <a:buNone/>
            </a:pPr>
            <a:endParaRPr lang="cs-CZ" sz="1200" dirty="0"/>
          </a:p>
          <a:p>
            <a:pPr marL="0" indent="0">
              <a:buNone/>
            </a:pPr>
            <a:r>
              <a:rPr lang="cs-CZ" sz="1200" b="1" dirty="0"/>
              <a:t>Stručná anotace: Prezentace </a:t>
            </a:r>
            <a:r>
              <a:rPr lang="cs-CZ" sz="1200" b="1" dirty="0" smtClean="0"/>
              <a:t>slouží  k osvojení učiva o podmětu a přísudku. </a:t>
            </a:r>
          </a:p>
          <a:p>
            <a:pPr marL="0" indent="0">
              <a:buNone/>
            </a:pPr>
            <a:endParaRPr lang="cs-CZ" sz="1200" b="1" dirty="0" smtClean="0"/>
          </a:p>
          <a:p>
            <a:pPr marL="0" indent="0">
              <a:buNone/>
            </a:pPr>
            <a:r>
              <a:rPr lang="cs-CZ" sz="1200" b="1" dirty="0" smtClean="0"/>
              <a:t>Metodické zhodnocení: </a:t>
            </a:r>
          </a:p>
          <a:p>
            <a:pPr marL="0" indent="0">
              <a:buNone/>
            </a:pPr>
            <a:r>
              <a:rPr lang="cs-CZ" sz="1200" b="1" dirty="0" smtClean="0"/>
              <a:t>V průběhu prezentace se žáci seznámí se základními pravidly psaní i/y ve shodě přísudku a podmětu.</a:t>
            </a:r>
          </a:p>
          <a:p>
            <a:pPr marL="0" indent="0">
              <a:buNone/>
            </a:pPr>
            <a:r>
              <a:rPr lang="cs-CZ" sz="1200" b="1" dirty="0" smtClean="0"/>
              <a:t>V praktické části si ověří své znalosti při hledání chyb ve větách. Pokud pracují správně, objeví se v tajence  slovo, jehož </a:t>
            </a:r>
          </a:p>
          <a:p>
            <a:pPr marL="0" indent="0">
              <a:buNone/>
            </a:pPr>
            <a:r>
              <a:rPr lang="cs-CZ" sz="1200" b="1" dirty="0" smtClean="0"/>
              <a:t>význam si žáci najdou ve slovníku  cizích slov.</a:t>
            </a:r>
          </a:p>
          <a:p>
            <a:pPr marL="0" indent="0">
              <a:buNone/>
            </a:pPr>
            <a:r>
              <a:rPr lang="cs-CZ" sz="1200" b="1" dirty="0" smtClean="0"/>
              <a:t>Hodina byla odučena ve třídě 5. B dne 8. prosince 2011</a:t>
            </a:r>
            <a:endParaRPr lang="cs-CZ" sz="1200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00400" cy="365125"/>
          </a:xfrm>
        </p:spPr>
        <p:txBody>
          <a:bodyPr/>
          <a:lstStyle/>
          <a:p>
            <a:r>
              <a:rPr lang="cs-CZ" dirty="0">
                <a:solidFill>
                  <a:prstClr val="black">
                    <a:tint val="75000"/>
                  </a:prstClr>
                </a:solidFill>
              </a:rPr>
              <a:t>Autorem materiálu a všech jeho částí, není-li </a:t>
            </a:r>
            <a:endParaRPr lang="cs-CZ" dirty="0" smtClean="0">
              <a:solidFill>
                <a:prstClr val="black">
                  <a:tint val="75000"/>
                </a:prstClr>
              </a:solidFill>
            </a:endParaRPr>
          </a:p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uvedeno  </a:t>
            </a:r>
            <a:r>
              <a:rPr lang="cs-CZ" dirty="0">
                <a:solidFill>
                  <a:prstClr val="black">
                    <a:tint val="75000"/>
                  </a:prstClr>
                </a:solidFill>
              </a:rPr>
              <a:t>jinak, je Mgr. Blanka Kafková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013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600" smtClean="0"/>
              <a:t>SHODA PŘÍSUDKU S PODMĚTEM</a:t>
            </a:r>
            <a:endParaRPr lang="cs-CZ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4941168"/>
            <a:ext cx="6400800" cy="1219200"/>
          </a:xfrm>
        </p:spPr>
        <p:txBody>
          <a:bodyPr/>
          <a:lstStyle/>
          <a:p>
            <a:r>
              <a:rPr lang="cs-CZ" dirty="0" smtClean="0"/>
              <a:t>5. ROČNÍK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627784" y="6453336"/>
            <a:ext cx="4824536" cy="293117"/>
          </a:xfrm>
        </p:spPr>
        <p:txBody>
          <a:bodyPr/>
          <a:lstStyle/>
          <a:p>
            <a:r>
              <a:rPr lang="cs-CZ" dirty="0" smtClean="0"/>
              <a:t>Autorem materiálu a všech jeho částí, není-li </a:t>
            </a:r>
          </a:p>
          <a:p>
            <a:r>
              <a:rPr lang="cs-CZ" dirty="0" smtClean="0"/>
              <a:t>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78861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98443" y="204732"/>
            <a:ext cx="62525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 smtClean="0"/>
          </a:p>
          <a:p>
            <a:endParaRPr lang="cs-CZ" dirty="0"/>
          </a:p>
          <a:p>
            <a:pPr algn="ctr"/>
            <a:r>
              <a:rPr lang="cs-CZ" b="1" u="sng" dirty="0" smtClean="0"/>
              <a:t>PODMĚT RODU MUŽSKÉHO</a:t>
            </a:r>
          </a:p>
          <a:p>
            <a:endParaRPr lang="cs-CZ" dirty="0"/>
          </a:p>
          <a:p>
            <a:r>
              <a:rPr lang="cs-CZ" dirty="0" smtClean="0"/>
              <a:t>Přísudek se shoduje s podmětem.</a:t>
            </a:r>
          </a:p>
          <a:p>
            <a:r>
              <a:rPr lang="cs-CZ" dirty="0" smtClean="0"/>
              <a:t>Je-li podmět rodu </a:t>
            </a:r>
            <a:r>
              <a:rPr lang="cs-CZ" dirty="0" smtClean="0">
                <a:solidFill>
                  <a:srgbClr val="FF0000"/>
                </a:solidFill>
              </a:rPr>
              <a:t>mužského životného </a:t>
            </a:r>
            <a:r>
              <a:rPr lang="cs-CZ" dirty="0" smtClean="0"/>
              <a:t>píšeme v přísudku </a:t>
            </a:r>
          </a:p>
          <a:p>
            <a:pPr lvl="6"/>
            <a:r>
              <a:rPr lang="cs-CZ" dirty="0" err="1" smtClean="0"/>
              <a:t>-li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Např.  Žáci soutěži</a:t>
            </a:r>
            <a:r>
              <a:rPr lang="cs-CZ" dirty="0" smtClean="0">
                <a:solidFill>
                  <a:srgbClr val="FF0000"/>
                </a:solidFill>
              </a:rPr>
              <a:t>li.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Je-li  podmět rodu </a:t>
            </a:r>
            <a:r>
              <a:rPr lang="cs-CZ" dirty="0" smtClean="0">
                <a:solidFill>
                  <a:srgbClr val="FF0000"/>
                </a:solidFill>
              </a:rPr>
              <a:t>mužského neživotného </a:t>
            </a:r>
            <a:r>
              <a:rPr lang="cs-CZ" dirty="0" smtClean="0"/>
              <a:t>píšeme v přísudku 		</a:t>
            </a:r>
          </a:p>
          <a:p>
            <a:r>
              <a:rPr lang="cs-CZ" dirty="0"/>
              <a:t>	</a:t>
            </a:r>
            <a:r>
              <a:rPr lang="cs-CZ" dirty="0" smtClean="0"/>
              <a:t>		-</a:t>
            </a:r>
            <a:r>
              <a:rPr lang="cs-CZ" dirty="0" err="1" smtClean="0"/>
              <a:t>ly</a:t>
            </a:r>
            <a:endParaRPr lang="cs-CZ" dirty="0"/>
          </a:p>
          <a:p>
            <a:r>
              <a:rPr lang="cs-CZ" dirty="0" smtClean="0"/>
              <a:t>Např. Vlaky zastavi</a:t>
            </a:r>
            <a:r>
              <a:rPr lang="cs-CZ" dirty="0" smtClean="0">
                <a:solidFill>
                  <a:srgbClr val="FF0000"/>
                </a:solidFill>
              </a:rPr>
              <a:t>ly.</a:t>
            </a:r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1030" name="Picture 6" descr="C:\Users\ucitel\AppData\Local\Microsoft\Windows\Temporary Internet Files\Content.IE5\DE4CGPLA\MP90042276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16339" y="2420888"/>
            <a:ext cx="1444299" cy="1444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ucitel\AppData\Local\Microsoft\Windows\Temporary Internet Files\Content.IE5\AM1I8PN9\MP90022758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8431" y="5013176"/>
            <a:ext cx="1960113" cy="1287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2915816" y="6465403"/>
            <a:ext cx="3528392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</a:t>
            </a:r>
          </a:p>
          <a:p>
            <a:r>
              <a:rPr lang="cs-CZ" dirty="0" smtClean="0"/>
              <a:t>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71006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476672"/>
            <a:ext cx="799288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u="sng" dirty="0" smtClean="0"/>
              <a:t>PODMĚT RODU ŽENSKÉHO</a:t>
            </a:r>
          </a:p>
          <a:p>
            <a:endParaRPr lang="cs-CZ" dirty="0"/>
          </a:p>
          <a:p>
            <a:r>
              <a:rPr lang="cs-CZ" dirty="0" smtClean="0"/>
              <a:t>Přísudek se shoduje s podmětem.</a:t>
            </a:r>
          </a:p>
          <a:p>
            <a:r>
              <a:rPr lang="cs-CZ" dirty="0" smtClean="0"/>
              <a:t>Je-li podmět rodu </a:t>
            </a:r>
            <a:r>
              <a:rPr lang="cs-CZ" dirty="0" smtClean="0">
                <a:solidFill>
                  <a:srgbClr val="FF0000"/>
                </a:solidFill>
              </a:rPr>
              <a:t>ženského</a:t>
            </a:r>
            <a:r>
              <a:rPr lang="cs-CZ" dirty="0" smtClean="0"/>
              <a:t> píšeme v přísudku </a:t>
            </a:r>
          </a:p>
          <a:p>
            <a:r>
              <a:rPr lang="cs-CZ" dirty="0"/>
              <a:t>	</a:t>
            </a:r>
            <a:r>
              <a:rPr lang="cs-CZ" dirty="0" smtClean="0"/>
              <a:t>	-</a:t>
            </a:r>
            <a:r>
              <a:rPr lang="cs-CZ" dirty="0" err="1" smtClean="0"/>
              <a:t>ly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Např. Lampy osvětlova</a:t>
            </a:r>
            <a:r>
              <a:rPr lang="cs-CZ" dirty="0" smtClean="0">
                <a:solidFill>
                  <a:srgbClr val="FF0000"/>
                </a:solidFill>
              </a:rPr>
              <a:t>ly</a:t>
            </a:r>
            <a:r>
              <a:rPr lang="cs-CZ" dirty="0" smtClean="0"/>
              <a:t> ulice města.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Např. U potoka už rozkvet</a:t>
            </a:r>
            <a:r>
              <a:rPr lang="cs-CZ" dirty="0" smtClean="0">
                <a:solidFill>
                  <a:srgbClr val="FF0000"/>
                </a:solidFill>
              </a:rPr>
              <a:t>ly</a:t>
            </a:r>
            <a:r>
              <a:rPr lang="cs-CZ" dirty="0" smtClean="0"/>
              <a:t>  sněženky. 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  <p:pic>
        <p:nvPicPr>
          <p:cNvPr id="2052" name="Picture 4" descr="C:\Users\ucitel\AppData\Local\Microsoft\Windows\Temporary Internet Files\Content.IE5\AM1I8PN9\MP90043344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97651" y="2636912"/>
            <a:ext cx="1547785" cy="130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ucitel\AppData\Local\Microsoft\Windows\Temporary Internet Files\Content.IE5\K0O7W0UI\MC90012286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293096"/>
            <a:ext cx="1544686" cy="154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221448" y="6356518"/>
            <a:ext cx="3510792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</a:t>
            </a:r>
          </a:p>
          <a:p>
            <a:r>
              <a:rPr lang="cs-CZ" dirty="0" smtClean="0"/>
              <a:t>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13717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27584" y="692695"/>
            <a:ext cx="7632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u="sng" dirty="0" smtClean="0"/>
              <a:t>PODMĚT RODU STŘEDNÍHO</a:t>
            </a:r>
          </a:p>
          <a:p>
            <a:endParaRPr lang="cs-CZ" dirty="0" smtClean="0"/>
          </a:p>
          <a:p>
            <a:r>
              <a:rPr lang="cs-CZ" dirty="0" smtClean="0"/>
              <a:t>Přísudek se shoduje s podmětem.</a:t>
            </a:r>
          </a:p>
          <a:p>
            <a:r>
              <a:rPr lang="cs-CZ" dirty="0" smtClean="0"/>
              <a:t>Je-li podmět rodu </a:t>
            </a:r>
            <a:r>
              <a:rPr lang="cs-CZ" dirty="0" smtClean="0">
                <a:solidFill>
                  <a:srgbClr val="FF0000"/>
                </a:solidFill>
              </a:rPr>
              <a:t>středního</a:t>
            </a:r>
            <a:r>
              <a:rPr lang="cs-CZ" dirty="0" smtClean="0"/>
              <a:t> píšeme v přísudku</a:t>
            </a:r>
          </a:p>
          <a:p>
            <a:r>
              <a:rPr lang="cs-CZ" dirty="0"/>
              <a:t>	</a:t>
            </a:r>
            <a:r>
              <a:rPr lang="cs-CZ" dirty="0" smtClean="0"/>
              <a:t>	- la</a:t>
            </a:r>
          </a:p>
          <a:p>
            <a:endParaRPr lang="cs-CZ" dirty="0"/>
          </a:p>
          <a:p>
            <a:r>
              <a:rPr lang="cs-CZ" dirty="0" smtClean="0"/>
              <a:t>Např. Štěňata se batoli</a:t>
            </a:r>
            <a:r>
              <a:rPr lang="cs-CZ" dirty="0" smtClean="0">
                <a:solidFill>
                  <a:srgbClr val="FF0000"/>
                </a:solidFill>
              </a:rPr>
              <a:t>la</a:t>
            </a:r>
            <a:r>
              <a:rPr lang="cs-CZ" dirty="0" smtClean="0"/>
              <a:t> na dvorku.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Např. Vojska vytáh</a:t>
            </a:r>
            <a:r>
              <a:rPr lang="cs-CZ" dirty="0" smtClean="0">
                <a:solidFill>
                  <a:srgbClr val="FF0000"/>
                </a:solidFill>
              </a:rPr>
              <a:t>la</a:t>
            </a:r>
            <a:r>
              <a:rPr lang="cs-CZ" dirty="0" smtClean="0"/>
              <a:t> do boje. </a:t>
            </a:r>
            <a:endParaRPr lang="cs-CZ" dirty="0"/>
          </a:p>
        </p:txBody>
      </p:sp>
      <p:pic>
        <p:nvPicPr>
          <p:cNvPr id="3076" name="Picture 4" descr="C:\Users\ucitel\AppData\Local\Microsoft\Windows\Temporary Internet Files\Content.IE5\AM1I8PN9\MP90018141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348880"/>
            <a:ext cx="2167280" cy="14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C:\Users\ucitel\AppData\Local\Microsoft\Windows\Temporary Internet Files\Content.IE5\DE4CGPLA\MP90042242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293096"/>
            <a:ext cx="2170170" cy="156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2868582" y="6237312"/>
            <a:ext cx="3575626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91497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188640"/>
            <a:ext cx="946114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	</a:t>
            </a:r>
            <a:r>
              <a:rPr lang="cs-CZ" b="1" u="sng" dirty="0" smtClean="0"/>
              <a:t>SHODA PŘÍSUDKU S NĚKOLIKANÁSOBNÝM PODMĚTEM</a:t>
            </a:r>
          </a:p>
          <a:p>
            <a:endParaRPr lang="cs-CZ" b="1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cs-CZ" dirty="0" smtClean="0"/>
              <a:t> je-li alespoň jeden člen rodu mužského životného píšeme</a:t>
            </a:r>
          </a:p>
          <a:p>
            <a:r>
              <a:rPr lang="cs-CZ" dirty="0"/>
              <a:t>	</a:t>
            </a:r>
            <a:r>
              <a:rPr lang="cs-CZ" dirty="0" smtClean="0"/>
              <a:t>		</a:t>
            </a:r>
            <a:r>
              <a:rPr lang="cs-CZ" dirty="0" smtClean="0">
                <a:solidFill>
                  <a:srgbClr val="FF0000"/>
                </a:solidFill>
              </a:rPr>
              <a:t>měkké -i </a:t>
            </a:r>
          </a:p>
          <a:p>
            <a:endParaRPr lang="cs-CZ" dirty="0" smtClean="0"/>
          </a:p>
          <a:p>
            <a:r>
              <a:rPr lang="cs-CZ" dirty="0" smtClean="0"/>
              <a:t>Např. Hoši a dívky sportova</a:t>
            </a:r>
            <a:r>
              <a:rPr lang="cs-CZ" dirty="0" smtClean="0">
                <a:solidFill>
                  <a:srgbClr val="FF0000"/>
                </a:solidFill>
              </a:rPr>
              <a:t>li.</a:t>
            </a:r>
            <a:r>
              <a:rPr lang="cs-CZ" dirty="0" smtClean="0"/>
              <a:t>	</a:t>
            </a:r>
          </a:p>
          <a:p>
            <a:pPr marL="285750" indent="-285750">
              <a:buFont typeface="Wingdings" pitchFamily="2" charset="2"/>
              <a:buChar char="Ø"/>
            </a:pPr>
            <a:endParaRPr lang="cs-CZ" dirty="0"/>
          </a:p>
          <a:p>
            <a:pPr marL="285750" indent="-285750">
              <a:buFont typeface="Wingdings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cs-CZ" dirty="0" smtClean="0"/>
              <a:t>není– </a:t>
            </a:r>
            <a:r>
              <a:rPr lang="cs-CZ" dirty="0" err="1" smtClean="0"/>
              <a:t>li</a:t>
            </a:r>
            <a:r>
              <a:rPr lang="cs-CZ" dirty="0" smtClean="0"/>
              <a:t> žádný člen rodu mužského životného a ani nejsou všechny rodu </a:t>
            </a:r>
          </a:p>
          <a:p>
            <a:r>
              <a:rPr lang="cs-CZ" dirty="0" smtClean="0"/>
              <a:t>     středního čísla množného píšeme				</a:t>
            </a:r>
          </a:p>
          <a:p>
            <a:r>
              <a:rPr lang="cs-CZ" dirty="0" smtClean="0"/>
              <a:t>			</a:t>
            </a:r>
            <a:r>
              <a:rPr lang="cs-CZ" dirty="0" smtClean="0">
                <a:solidFill>
                  <a:srgbClr val="FF0000"/>
                </a:solidFill>
              </a:rPr>
              <a:t>tvrdé –y</a:t>
            </a:r>
          </a:p>
          <a:p>
            <a:endParaRPr lang="cs-CZ" dirty="0"/>
          </a:p>
          <a:p>
            <a:r>
              <a:rPr lang="cs-CZ" dirty="0" smtClean="0"/>
              <a:t>Např. Vlaštovky a jiřičky odletě</a:t>
            </a:r>
            <a:r>
              <a:rPr lang="cs-CZ" dirty="0" smtClean="0">
                <a:solidFill>
                  <a:srgbClr val="FF0000"/>
                </a:solidFill>
              </a:rPr>
              <a:t>ly</a:t>
            </a:r>
            <a:r>
              <a:rPr lang="cs-CZ" dirty="0" smtClean="0"/>
              <a:t> do teplých krajin.</a:t>
            </a:r>
          </a:p>
          <a:p>
            <a:endParaRPr lang="cs-CZ" dirty="0"/>
          </a:p>
          <a:p>
            <a:pPr marL="285750" indent="-285750">
              <a:buFont typeface="Wingdings" pitchFamily="2" charset="2"/>
              <a:buChar char="Ø"/>
            </a:pPr>
            <a:r>
              <a:rPr lang="cs-CZ" dirty="0"/>
              <a:t>j</a:t>
            </a:r>
            <a:r>
              <a:rPr lang="cs-CZ" dirty="0" smtClean="0"/>
              <a:t>sou všechny členy rodu středního v množném  čísle  píšeme</a:t>
            </a:r>
          </a:p>
          <a:p>
            <a:r>
              <a:rPr lang="cs-CZ" dirty="0"/>
              <a:t>	</a:t>
            </a:r>
            <a:r>
              <a:rPr lang="cs-CZ" dirty="0" smtClean="0"/>
              <a:t>		</a:t>
            </a:r>
            <a:r>
              <a:rPr lang="cs-CZ" dirty="0" smtClean="0">
                <a:solidFill>
                  <a:srgbClr val="FF0000"/>
                </a:solidFill>
              </a:rPr>
              <a:t>- la</a:t>
            </a:r>
          </a:p>
          <a:p>
            <a:endParaRPr lang="cs-CZ" dirty="0"/>
          </a:p>
          <a:p>
            <a:r>
              <a:rPr lang="cs-CZ" dirty="0" smtClean="0"/>
              <a:t>Např. Kůzlata a jehňata skotači</a:t>
            </a:r>
            <a:r>
              <a:rPr lang="cs-CZ" dirty="0" smtClean="0">
                <a:solidFill>
                  <a:srgbClr val="FF0000"/>
                </a:solidFill>
              </a:rPr>
              <a:t>la </a:t>
            </a:r>
            <a:r>
              <a:rPr lang="cs-CZ" dirty="0" smtClean="0"/>
              <a:t>na louce.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r>
              <a:rPr lang="cs-CZ" dirty="0" smtClean="0"/>
              <a:t>				</a:t>
            </a:r>
            <a:endParaRPr lang="cs-CZ" dirty="0"/>
          </a:p>
        </p:txBody>
      </p:sp>
      <p:pic>
        <p:nvPicPr>
          <p:cNvPr id="4098" name="Picture 2" descr="C:\Users\ucitel\AppData\Local\Microsoft\Windows\Temporary Internet Files\Content.IE5\DE4CGPLA\MP90041181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407072"/>
            <a:ext cx="1313597" cy="875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ucitel\AppData\Local\Microsoft\Windows\Temporary Internet Files\Content.IE5\AM1I8PN9\MC90032953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284984"/>
            <a:ext cx="835809" cy="828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ucitel\AppData\Local\Microsoft\Windows\Temporary Internet Files\Content.IE5\S7687CZ2\MP900178447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24909" y="4725144"/>
            <a:ext cx="1710406" cy="1140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012722" y="6394818"/>
            <a:ext cx="3575502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130984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620688"/>
            <a:ext cx="6962419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Vyber věty bez pravopisné chyby. Z písmen uvedených před nimi sestav</a:t>
            </a:r>
          </a:p>
          <a:p>
            <a:r>
              <a:rPr lang="cs-CZ" b="1" dirty="0"/>
              <a:t>t</a:t>
            </a:r>
            <a:r>
              <a:rPr lang="cs-CZ" b="1" dirty="0" smtClean="0"/>
              <a:t>ajenku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b="1" dirty="0" smtClean="0"/>
              <a:t>M	</a:t>
            </a:r>
            <a:r>
              <a:rPr lang="cs-CZ" dirty="0" smtClean="0"/>
              <a:t>  Na tvářích malých dětí se objevili úsměvy.</a:t>
            </a:r>
          </a:p>
          <a:p>
            <a:r>
              <a:rPr lang="cs-CZ" b="1" dirty="0" smtClean="0"/>
              <a:t>O	</a:t>
            </a:r>
            <a:r>
              <a:rPr lang="cs-CZ" dirty="0" smtClean="0"/>
              <a:t>  Kamarádi brzy odešli.</a:t>
            </a:r>
          </a:p>
          <a:p>
            <a:r>
              <a:rPr lang="cs-CZ" b="1" dirty="0" smtClean="0"/>
              <a:t>L</a:t>
            </a:r>
            <a:r>
              <a:rPr lang="cs-CZ" dirty="0" smtClean="0"/>
              <a:t>  	  Světla na ulici se se soumrakem rozsvítily.</a:t>
            </a:r>
          </a:p>
          <a:p>
            <a:r>
              <a:rPr lang="cs-CZ" b="1" dirty="0" smtClean="0"/>
              <a:t>E</a:t>
            </a:r>
            <a:r>
              <a:rPr lang="cs-CZ" dirty="0" smtClean="0"/>
              <a:t> 	  Podívej, už vyšli hvězdy.</a:t>
            </a:r>
          </a:p>
          <a:p>
            <a:r>
              <a:rPr lang="cs-CZ" b="1" dirty="0" smtClean="0"/>
              <a:t>R</a:t>
            </a:r>
            <a:r>
              <a:rPr lang="cs-CZ" dirty="0" smtClean="0"/>
              <a:t>   	  Škoda, že pololetní prázdniny už skončily.</a:t>
            </a:r>
          </a:p>
          <a:p>
            <a:r>
              <a:rPr lang="cs-CZ" b="1" dirty="0" smtClean="0"/>
              <a:t>O</a:t>
            </a:r>
            <a:r>
              <a:rPr lang="cs-CZ" dirty="0" smtClean="0"/>
              <a:t>  	  Tisíce diváků sledovali hokejový zápas.</a:t>
            </a:r>
          </a:p>
          <a:p>
            <a:r>
              <a:rPr lang="cs-CZ" b="1" dirty="0" smtClean="0"/>
              <a:t>T	</a:t>
            </a:r>
            <a:r>
              <a:rPr lang="cs-CZ" dirty="0" smtClean="0"/>
              <a:t>  Rodiče byli pozváni  na besídku.</a:t>
            </a:r>
          </a:p>
          <a:p>
            <a:r>
              <a:rPr lang="cs-CZ" b="1" dirty="0" smtClean="0"/>
              <a:t>O</a:t>
            </a:r>
            <a:r>
              <a:rPr lang="cs-CZ" dirty="0" smtClean="0"/>
              <a:t>  	  Psi se na souseda rozštěkali.</a:t>
            </a:r>
          </a:p>
          <a:p>
            <a:r>
              <a:rPr lang="cs-CZ" b="1" dirty="0" smtClean="0"/>
              <a:t>P</a:t>
            </a:r>
            <a:r>
              <a:rPr lang="cs-CZ" dirty="0" smtClean="0"/>
              <a:t>  	  Na mýtině se pásly jeleni a laně.</a:t>
            </a:r>
          </a:p>
          <a:p>
            <a:r>
              <a:rPr lang="cs-CZ" b="1" dirty="0" smtClean="0"/>
              <a:t>G</a:t>
            </a:r>
            <a:r>
              <a:rPr lang="cs-CZ" dirty="0" smtClean="0"/>
              <a:t>  	  Moc jsme tomu nerozuměli.</a:t>
            </a:r>
          </a:p>
          <a:p>
            <a:r>
              <a:rPr lang="cs-CZ" b="1" dirty="0" smtClean="0"/>
              <a:t>R</a:t>
            </a:r>
            <a:r>
              <a:rPr lang="cs-CZ" dirty="0" smtClean="0"/>
              <a:t> 	  Vyrazili jsme na večerní procházku.</a:t>
            </a:r>
          </a:p>
          <a:p>
            <a:r>
              <a:rPr lang="cs-CZ" b="1" dirty="0" smtClean="0"/>
              <a:t>A</a:t>
            </a:r>
            <a:r>
              <a:rPr lang="cs-CZ" dirty="0" smtClean="0"/>
              <a:t>  	  Poslední dny ve škole v přírodě mi rychle utekly.</a:t>
            </a:r>
          </a:p>
          <a:p>
            <a:r>
              <a:rPr lang="cs-CZ" b="1" dirty="0" smtClean="0"/>
              <a:t>F</a:t>
            </a:r>
            <a:r>
              <a:rPr lang="cs-CZ" dirty="0" smtClean="0"/>
              <a:t>  	  Plameny ohně šlehaly vysoko.</a:t>
            </a:r>
          </a:p>
          <a:p>
            <a:r>
              <a:rPr lang="cs-CZ" b="1" dirty="0" smtClean="0"/>
              <a:t>I</a:t>
            </a:r>
            <a:r>
              <a:rPr lang="cs-CZ" dirty="0" smtClean="0"/>
              <a:t>   	  Nemocní se jako zázrakem uzdravili. </a:t>
            </a:r>
          </a:p>
          <a:p>
            <a:r>
              <a:rPr lang="cs-CZ" b="1" dirty="0" smtClean="0"/>
              <a:t>Y</a:t>
            </a:r>
            <a:r>
              <a:rPr lang="cs-CZ" dirty="0" smtClean="0"/>
              <a:t> 	  Vosy a včely se letos přemnožili.</a:t>
            </a:r>
          </a:p>
          <a:p>
            <a:r>
              <a:rPr lang="cs-CZ" b="1" dirty="0" smtClean="0"/>
              <a:t>E</a:t>
            </a:r>
            <a:r>
              <a:rPr lang="cs-CZ" dirty="0" smtClean="0"/>
              <a:t> 	  Čápi se usadili na našem komíně.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2987824" y="6381328"/>
            <a:ext cx="3672408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</a:t>
            </a:r>
          </a:p>
          <a:p>
            <a:r>
              <a:rPr lang="cs-CZ" dirty="0" smtClean="0"/>
              <a:t>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39931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15616" y="983463"/>
            <a:ext cx="7150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Tajenka je ___________________a toto slovo znamená_______________ 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2843808" y="6381328"/>
            <a:ext cx="3528392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</a:t>
            </a:r>
          </a:p>
          <a:p>
            <a:r>
              <a:rPr lang="cs-CZ" dirty="0" smtClean="0"/>
              <a:t>uvedeno  jinak, je Mgr. Blanka Kafková</a:t>
            </a:r>
            <a:endParaRPr lang="cs-CZ" dirty="0"/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59299717"/>
              </p:ext>
            </p:extLst>
          </p:nvPr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1109014" y="2060848"/>
            <a:ext cx="4133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Význam  slova najdi ve slovníku cizích slov.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2665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484</TotalTime>
  <Words>484</Words>
  <Application>Microsoft Office PowerPoint</Application>
  <PresentationFormat>Předvádění na obrazovce (4:3)</PresentationFormat>
  <Paragraphs>169</Paragraphs>
  <Slides>10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Snímek 1</vt:lpstr>
      <vt:lpstr>Snímek 2</vt:lpstr>
      <vt:lpstr>SHODA PŘÍSUDKU S PODMĚTEM</vt:lpstr>
      <vt:lpstr>Snímek 4</vt:lpstr>
      <vt:lpstr>Snímek 5</vt:lpstr>
      <vt:lpstr>Snímek 6</vt:lpstr>
      <vt:lpstr>Snímek 7</vt:lpstr>
      <vt:lpstr>Snímek 8</vt:lpstr>
      <vt:lpstr>Snímek 9</vt:lpstr>
      <vt:lpstr>Snímek 10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SHODA PŘÍSUDKU S PODMĚTEM</dc:title>
  <dc:creator>ucitel</dc:creator>
  <cp:lastModifiedBy>Iva9889</cp:lastModifiedBy>
  <cp:revision>39</cp:revision>
  <dcterms:created xsi:type="dcterms:W3CDTF">2011-12-05T19:42:47Z</dcterms:created>
  <dcterms:modified xsi:type="dcterms:W3CDTF">2012-05-08T15:58:24Z</dcterms:modified>
</cp:coreProperties>
</file>