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49" r:id="rId1"/>
    <p:sldMasterId id="2147484261" r:id="rId2"/>
  </p:sldMasterIdLst>
  <p:notesMasterIdLst>
    <p:notesMasterId r:id="rId19"/>
  </p:notesMasterIdLst>
  <p:sldIdLst>
    <p:sldId id="272" r:id="rId3"/>
    <p:sldId id="269" r:id="rId4"/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71" r:id="rId15"/>
    <p:sldId id="270" r:id="rId16"/>
    <p:sldId id="266" r:id="rId17"/>
    <p:sldId id="267" r:id="rId1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D495C5-72B9-4B24-A44A-60F4FAA1D587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9D2F12-E2D6-43BF-8042-F2BF8AFD2D3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857674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cs-CZ" smtClean="0">
                <a:solidFill>
                  <a:prstClr val="black"/>
                </a:solidFill>
              </a:rPr>
              <a:t>EU Peníze školám	                                       Inovace ve vzdělávání na naší škole ZŠ Studánka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308DC710-E4D3-4D09-9B42-B8E52CAAC892}" type="datetime1">
              <a:rPr lang="cs-CZ" smtClean="0">
                <a:solidFill>
                  <a:prstClr val="black"/>
                </a:solidFill>
              </a:rPr>
              <a:pPr eaLnBrk="1" hangingPunct="1"/>
              <a:t>8.5.2012</a:t>
            </a:fld>
            <a:endParaRPr lang="cs-CZ" smtClean="0">
              <a:solidFill>
                <a:prstClr val="black"/>
              </a:solidFill>
            </a:endParaRPr>
          </a:p>
        </p:txBody>
      </p:sp>
      <p:sp>
        <p:nvSpPr>
          <p:cNvPr id="512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cs-CZ" smtClean="0">
                <a:solidFill>
                  <a:prstClr val="black"/>
                </a:solidFill>
              </a:rPr>
              <a:t>Autorem materiálu a všech jeho částí, není-li uvedeno jinak, je</a:t>
            </a:r>
          </a:p>
        </p:txBody>
      </p:sp>
      <p:sp>
        <p:nvSpPr>
          <p:cNvPr id="51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A8C10-4513-4CBE-845D-5E431EFB4773}" type="datetime1">
              <a:rPr lang="cs-CZ" smtClean="0"/>
              <a:pPr/>
              <a:t>8.5.2012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96C59-36C7-40F6-BD82-C39419B225B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647273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D51F2-EAC4-4480-8E40-98D8A7D348FC}" type="datetime1">
              <a:rPr lang="cs-CZ" smtClean="0"/>
              <a:pPr/>
              <a:t>8.5.2012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96C59-36C7-40F6-BD82-C39419B225B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065106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7FBC3-FBE4-4D2F-A29D-A0C569BDEEB3}" type="datetime1">
              <a:rPr lang="cs-CZ" smtClean="0"/>
              <a:pPr/>
              <a:t>8.5.2012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96C59-36C7-40F6-BD82-C39419B225B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7828790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3B531-6E17-4E59-BA9B-7B7CB0318EA1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8.5.2012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81291-DE4C-4F77-84A6-3590D7612A4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796743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6BA77-A562-46AE-B892-66027A600B2A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8.5.2012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81291-DE4C-4F77-84A6-3590D7612A4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878873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47A2E-8821-4E60-AC8D-992E86F85E61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8.5.2012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81291-DE4C-4F77-84A6-3590D7612A4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86072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DE5F-1915-449F-ACAF-CCA78B7E2B9B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8.5.2012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81291-DE4C-4F77-84A6-3590D7612A4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95130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F892D-8C38-49BF-8130-B3D3671ABEFB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8.5.2012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81291-DE4C-4F77-84A6-3590D7612A4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229743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321C5-C8BA-4082-9D92-21FF6E464741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8.5.2012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81291-DE4C-4F77-84A6-3590D7612A4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26837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CAD07-DA49-4114-8D3A-E2ECFC5D746A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8.5.2012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81291-DE4C-4F77-84A6-3590D7612A4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178327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9BA89-4AD0-4A8F-9A36-4A3C955AB68A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8.5.2012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81291-DE4C-4F77-84A6-3590D7612A4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67775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B93E7-69A0-40CB-95A6-ACC6034CF0D7}" type="datetime1">
              <a:rPr lang="cs-CZ" smtClean="0"/>
              <a:pPr/>
              <a:t>8.5.2012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96C59-36C7-40F6-BD82-C39419B225B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8471945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320D5-79E7-4426-9B4D-5E5E69877A26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8.5.2012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81291-DE4C-4F77-84A6-3590D7612A4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50595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FFF4E-5AA3-4B96-9DAB-CE1DDB2E9A76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8.5.2012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81291-DE4C-4F77-84A6-3590D7612A4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690162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51CFC-B2A7-488F-B9F7-AF8B5E107F31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8.5.2012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81291-DE4C-4F77-84A6-3590D7612A4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28492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EB9F0-D450-430C-AD2B-1C9AF97FD641}" type="datetime1">
              <a:rPr lang="cs-CZ" smtClean="0"/>
              <a:pPr/>
              <a:t>8.5.2012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96C59-36C7-40F6-BD82-C39419B225B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5203515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37C94-6DE6-4AD8-B591-6AA16645E681}" type="datetime1">
              <a:rPr lang="cs-CZ" smtClean="0"/>
              <a:pPr/>
              <a:t>8.5.2012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96C59-36C7-40F6-BD82-C39419B225B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8262618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823F8-6AC6-450F-A2F8-0127B6620107}" type="datetime1">
              <a:rPr lang="cs-CZ" smtClean="0"/>
              <a:pPr/>
              <a:t>8.5.2012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96C59-36C7-40F6-BD82-C39419B225B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566403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3C023-DC43-48E0-961A-0668A8C2A620}" type="datetime1">
              <a:rPr lang="cs-CZ" smtClean="0"/>
              <a:pPr/>
              <a:t>8.5.2012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96C59-36C7-40F6-BD82-C39419B225B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747201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13C30-8243-437C-BE01-D4508DCA2031}" type="datetime1">
              <a:rPr lang="cs-CZ" smtClean="0"/>
              <a:pPr/>
              <a:t>8.5.2012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96C59-36C7-40F6-BD82-C39419B225B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1603775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AADDC-28C8-4FB2-8637-0F30D4AB3781}" type="datetime1">
              <a:rPr lang="cs-CZ" smtClean="0"/>
              <a:pPr/>
              <a:t>8.5.2012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96C59-36C7-40F6-BD82-C39419B225B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1161445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2F432-281A-4D58-A760-089A4F976C3C}" type="datetime1">
              <a:rPr lang="cs-CZ" smtClean="0"/>
              <a:pPr/>
              <a:t>8.5.2012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96C59-36C7-40F6-BD82-C39419B225B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5939275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FF11B-F9B5-4EE6-95C6-85ACC6761963}" type="datetime1">
              <a:rPr lang="cs-CZ" smtClean="0"/>
              <a:pPr/>
              <a:t>8.5.2012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96C59-36C7-40F6-BD82-C39419B225B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721332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50" r:id="rId1"/>
    <p:sldLayoutId id="2147484251" r:id="rId2"/>
    <p:sldLayoutId id="2147484252" r:id="rId3"/>
    <p:sldLayoutId id="2147484253" r:id="rId4"/>
    <p:sldLayoutId id="2147484254" r:id="rId5"/>
    <p:sldLayoutId id="2147484255" r:id="rId6"/>
    <p:sldLayoutId id="2147484256" r:id="rId7"/>
    <p:sldLayoutId id="2147484257" r:id="rId8"/>
    <p:sldLayoutId id="2147484258" r:id="rId9"/>
    <p:sldLayoutId id="2147484259" r:id="rId10"/>
    <p:sldLayoutId id="2147484260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B86DF-DD7A-411C-97A5-D2192ACA76B5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8.5.2012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81291-DE4C-4F77-84A6-3590D7612A4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267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62" r:id="rId1"/>
    <p:sldLayoutId id="2147484263" r:id="rId2"/>
    <p:sldLayoutId id="2147484264" r:id="rId3"/>
    <p:sldLayoutId id="2147484265" r:id="rId4"/>
    <p:sldLayoutId id="2147484266" r:id="rId5"/>
    <p:sldLayoutId id="2147484267" r:id="rId6"/>
    <p:sldLayoutId id="2147484268" r:id="rId7"/>
    <p:sldLayoutId id="2147484269" r:id="rId8"/>
    <p:sldLayoutId id="2147484270" r:id="rId9"/>
    <p:sldLayoutId id="2147484271" r:id="rId10"/>
    <p:sldLayoutId id="2147484272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.png"/><Relationship Id="rId4" Type="http://schemas.openxmlformats.org/officeDocument/2006/relationships/image" Target="../media/image2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png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office.microsoft.com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059113" y="6229350"/>
            <a:ext cx="3960812" cy="492125"/>
          </a:xfrm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cs-CZ" sz="1400" dirty="0" smtClean="0">
                <a:solidFill>
                  <a:prstClr val="black"/>
                </a:solidFill>
              </a:rPr>
              <a:t>Autorem materiálu a všech jeho částí, není-li uvedeno  jinak, je Mgr. Blanka Kafková</a:t>
            </a:r>
          </a:p>
        </p:txBody>
      </p:sp>
      <p:pic>
        <p:nvPicPr>
          <p:cNvPr id="2051" name="Obrázek 1" descr="logolinkII_bar.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95513" y="4581525"/>
            <a:ext cx="5762625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Rectangle 6"/>
          <p:cNvSpPr>
            <a:spLocks noChangeArrowheads="1"/>
          </p:cNvSpPr>
          <p:nvPr/>
        </p:nvSpPr>
        <p:spPr bwMode="auto">
          <a:xfrm>
            <a:off x="0" y="669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>
              <a:solidFill>
                <a:prstClr val="black"/>
              </a:solidFill>
            </a:endParaRPr>
          </a:p>
        </p:txBody>
      </p:sp>
      <p:sp>
        <p:nvSpPr>
          <p:cNvPr id="2053" name="Rectangle 58"/>
          <p:cNvSpPr>
            <a:spLocks noChangeArrowheads="1"/>
          </p:cNvSpPr>
          <p:nvPr/>
        </p:nvSpPr>
        <p:spPr bwMode="auto">
          <a:xfrm>
            <a:off x="468313" y="3011488"/>
            <a:ext cx="8424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endParaRPr lang="cs-CZ">
              <a:solidFill>
                <a:prstClr val="black"/>
              </a:solidFill>
            </a:endParaRPr>
          </a:p>
        </p:txBody>
      </p:sp>
      <p:sp>
        <p:nvSpPr>
          <p:cNvPr id="2054" name="Rectangle 59"/>
          <p:cNvSpPr>
            <a:spLocks noChangeArrowheads="1"/>
          </p:cNvSpPr>
          <p:nvPr/>
        </p:nvSpPr>
        <p:spPr bwMode="auto">
          <a:xfrm>
            <a:off x="0" y="3971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>
              <a:solidFill>
                <a:prstClr val="black"/>
              </a:solidFill>
            </a:endParaRPr>
          </a:p>
        </p:txBody>
      </p:sp>
      <p:pic>
        <p:nvPicPr>
          <p:cNvPr id="2055" name="Picture 63" descr="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51275" y="260350"/>
            <a:ext cx="658813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6" name="Rectangle 64"/>
          <p:cNvSpPr>
            <a:spLocks noChangeArrowheads="1"/>
          </p:cNvSpPr>
          <p:nvPr/>
        </p:nvSpPr>
        <p:spPr bwMode="auto">
          <a:xfrm>
            <a:off x="611188" y="1122363"/>
            <a:ext cx="691356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cs-CZ" sz="1400" b="1">
                <a:solidFill>
                  <a:prstClr val="black"/>
                </a:solidFill>
              </a:rPr>
              <a:t>Tento materiál byl vytvořen v rámci projektu  Operačního programu Vzdělávání pro konkurenceschopnost.</a:t>
            </a:r>
          </a:p>
        </p:txBody>
      </p:sp>
      <p:graphicFrame>
        <p:nvGraphicFramePr>
          <p:cNvPr id="2165" name="Group 117"/>
          <p:cNvGraphicFramePr>
            <a:graphicFrameLocks noGrp="1"/>
          </p:cNvGraphicFramePr>
          <p:nvPr/>
        </p:nvGraphicFramePr>
        <p:xfrm>
          <a:off x="611188" y="1700213"/>
          <a:ext cx="6837362" cy="1097056"/>
        </p:xfrm>
        <a:graphic>
          <a:graphicData uri="http://schemas.openxmlformats.org/drawingml/2006/table">
            <a:tbl>
              <a:tblPr/>
              <a:tblGrid>
                <a:gridCol w="2243137"/>
                <a:gridCol w="4594225"/>
              </a:tblGrid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Projekt MŠMT ČR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EU PENÍZE ŠKOLÁM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Číslo projektu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CZ.1.07/1.4.00/21.2146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Název projektu školy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ve vzdělávání na naší škole ZŠ Studánka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Šablona  III/2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a zkvalitnění výuky prostřednictvím ICT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74" name="Rectangle 116"/>
          <p:cNvSpPr>
            <a:spLocks noChangeArrowheads="1"/>
          </p:cNvSpPr>
          <p:nvPr/>
        </p:nvSpPr>
        <p:spPr bwMode="auto">
          <a:xfrm>
            <a:off x="0" y="1778387"/>
            <a:ext cx="8956675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endParaRPr lang="cs-CZ" b="1" dirty="0">
              <a:solidFill>
                <a:prstClr val="black"/>
              </a:solidFill>
            </a:endParaRPr>
          </a:p>
          <a:p>
            <a:pPr algn="ctr"/>
            <a:endParaRPr lang="cs-CZ" b="1" dirty="0">
              <a:solidFill>
                <a:prstClr val="black"/>
              </a:solidFill>
            </a:endParaRPr>
          </a:p>
          <a:p>
            <a:pPr algn="ctr"/>
            <a:endParaRPr lang="cs-CZ" b="1" dirty="0">
              <a:solidFill>
                <a:prstClr val="black"/>
              </a:solidFill>
            </a:endParaRPr>
          </a:p>
          <a:p>
            <a:pPr algn="ctr"/>
            <a:endParaRPr lang="cs-CZ" b="1" dirty="0">
              <a:solidFill>
                <a:prstClr val="black"/>
              </a:solidFill>
            </a:endParaRPr>
          </a:p>
          <a:p>
            <a:pPr algn="ctr"/>
            <a:endParaRPr lang="cs-CZ" b="1" dirty="0">
              <a:solidFill>
                <a:prstClr val="black"/>
              </a:solidFill>
            </a:endParaRPr>
          </a:p>
          <a:p>
            <a:pPr algn="ctr"/>
            <a:r>
              <a:rPr lang="cs-CZ" b="1" dirty="0" smtClean="0"/>
              <a:t>Sada č. XVIII</a:t>
            </a:r>
            <a:endParaRPr lang="cs-CZ" dirty="0" smtClean="0"/>
          </a:p>
          <a:p>
            <a:pPr algn="ctr"/>
            <a:r>
              <a:rPr lang="cs-CZ" b="1" dirty="0" smtClean="0"/>
              <a:t>Identifikátor sady: VY_32_INOVACE_Sada XVIII _ </a:t>
            </a:r>
            <a:r>
              <a:rPr lang="cs-CZ" b="1" dirty="0" smtClean="0"/>
              <a:t>ČJ, DUM 11</a:t>
            </a:r>
            <a:endParaRPr lang="cs-CZ" dirty="0" smtClean="0"/>
          </a:p>
          <a:p>
            <a:pPr algn="ctr"/>
            <a:r>
              <a:rPr lang="cs-CZ" b="1" dirty="0" smtClean="0"/>
              <a:t>Vzdělávací oblast: Jazyk a jazyková komunikace</a:t>
            </a:r>
            <a:endParaRPr lang="cs-CZ" dirty="0" smtClean="0"/>
          </a:p>
          <a:p>
            <a:pPr algn="ctr"/>
            <a:r>
              <a:rPr lang="cs-CZ" b="1" dirty="0" smtClean="0"/>
              <a:t>Vzdělávací </a:t>
            </a:r>
            <a:r>
              <a:rPr lang="cs-CZ" b="1" dirty="0" smtClean="0"/>
              <a:t>obor: Český jazyk</a:t>
            </a:r>
            <a:endParaRPr lang="cs-CZ" dirty="0">
              <a:solidFill>
                <a:prstClr val="black"/>
              </a:solidFill>
            </a:endParaRPr>
          </a:p>
          <a:p>
            <a:endParaRPr lang="cs-CZ" b="1" dirty="0">
              <a:solidFill>
                <a:prstClr val="black"/>
              </a:solidFill>
            </a:endParaRPr>
          </a:p>
          <a:p>
            <a:endParaRPr lang="cs-CZ" b="1" dirty="0">
              <a:solidFill>
                <a:prstClr val="black"/>
              </a:solidFill>
            </a:endParaRPr>
          </a:p>
          <a:p>
            <a:endParaRPr lang="cs-CZ" b="1" dirty="0">
              <a:solidFill>
                <a:prstClr val="black"/>
              </a:solidFill>
            </a:endParaRPr>
          </a:p>
          <a:p>
            <a:endParaRPr lang="cs-CZ" b="1" dirty="0">
              <a:solidFill>
                <a:prstClr val="black"/>
              </a:solidFill>
            </a:endParaRPr>
          </a:p>
          <a:p>
            <a:endParaRPr lang="cs-CZ" b="1" dirty="0">
              <a:solidFill>
                <a:prstClr val="black"/>
              </a:solidFill>
            </a:endParaRPr>
          </a:p>
          <a:p>
            <a:endParaRPr lang="cs-CZ" b="1" dirty="0">
              <a:solidFill>
                <a:prstClr val="black"/>
              </a:solidFill>
            </a:endParaRPr>
          </a:p>
          <a:p>
            <a:endParaRPr lang="cs-CZ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4271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1187624" y="1148112"/>
            <a:ext cx="7344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/>
              <a:t>Číslovky násobné</a:t>
            </a:r>
            <a:endParaRPr lang="cs-CZ" sz="2800" dirty="0"/>
          </a:p>
        </p:txBody>
      </p:sp>
      <p:sp>
        <p:nvSpPr>
          <p:cNvPr id="2" name="TextovéPole 1"/>
          <p:cNvSpPr txBox="1"/>
          <p:nvPr/>
        </p:nvSpPr>
        <p:spPr>
          <a:xfrm>
            <a:off x="467544" y="1671332"/>
            <a:ext cx="8208912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endParaRPr lang="cs-CZ" sz="1600" dirty="0" smtClean="0">
              <a:solidFill>
                <a:srgbClr val="000000"/>
              </a:solidFill>
            </a:endParaRPr>
          </a:p>
          <a:p>
            <a:pPr algn="ctr">
              <a:defRPr/>
            </a:pPr>
            <a:r>
              <a:rPr lang="cs-CZ" sz="2800" dirty="0" smtClean="0">
                <a:solidFill>
                  <a:srgbClr val="000000"/>
                </a:solidFill>
              </a:rPr>
              <a:t>ČÍSLOVKY NÁSOBNÉ VYJADŘUJÍ, KOLIKRÁT SE NĚCO ZNÁSOBILO</a:t>
            </a:r>
          </a:p>
          <a:p>
            <a:pPr algn="ctr">
              <a:defRPr/>
            </a:pPr>
            <a:endParaRPr lang="cs-CZ" dirty="0" smtClean="0">
              <a:solidFill>
                <a:srgbClr val="000000"/>
              </a:solidFill>
            </a:endParaRPr>
          </a:p>
          <a:p>
            <a:pPr algn="ctr">
              <a:defRPr/>
            </a:pPr>
            <a:endParaRPr lang="cs-CZ" dirty="0">
              <a:solidFill>
                <a:srgbClr val="000000"/>
              </a:solidFill>
            </a:endParaRPr>
          </a:p>
          <a:p>
            <a:pPr algn="ctr">
              <a:defRPr/>
            </a:pPr>
            <a:r>
              <a:rPr lang="cs-CZ" dirty="0" smtClean="0">
                <a:solidFill>
                  <a:srgbClr val="000000"/>
                </a:solidFill>
              </a:rPr>
              <a:t>PTÁME SE NA NĚ </a:t>
            </a:r>
            <a:r>
              <a:rPr lang="cs-CZ" b="1" dirty="0" smtClean="0">
                <a:solidFill>
                  <a:srgbClr val="000000"/>
                </a:solidFill>
              </a:rPr>
              <a:t>KOLIKRÁT?</a:t>
            </a:r>
            <a:endParaRPr lang="cs-CZ" b="1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cs-CZ" b="1" dirty="0" smtClean="0">
              <a:solidFill>
                <a:srgbClr val="000000"/>
              </a:solidFill>
            </a:endParaRPr>
          </a:p>
          <a:p>
            <a:pPr algn="ctr">
              <a:defRPr/>
            </a:pPr>
            <a:endParaRPr lang="cs-CZ" b="1" dirty="0">
              <a:solidFill>
                <a:srgbClr val="000000"/>
              </a:solidFill>
            </a:endParaRPr>
          </a:p>
          <a:p>
            <a:pPr algn="ctr">
              <a:defRPr/>
            </a:pPr>
            <a:r>
              <a:rPr lang="cs-CZ" b="1" dirty="0" smtClean="0"/>
              <a:t>URČITÉ </a:t>
            </a:r>
            <a:r>
              <a:rPr lang="cs-CZ" dirty="0"/>
              <a:t>				</a:t>
            </a:r>
            <a:r>
              <a:rPr lang="cs-CZ" b="1" dirty="0" smtClean="0"/>
              <a:t>NEURČITÉ</a:t>
            </a:r>
          </a:p>
          <a:p>
            <a:pPr algn="ctr">
              <a:defRPr/>
            </a:pPr>
            <a:endParaRPr lang="cs-CZ" b="1" dirty="0"/>
          </a:p>
          <a:p>
            <a:pPr>
              <a:defRPr/>
            </a:pPr>
            <a:r>
              <a:rPr lang="cs-CZ" b="1" dirty="0" smtClean="0"/>
              <a:t>	</a:t>
            </a:r>
            <a:r>
              <a:rPr lang="cs-CZ" dirty="0" smtClean="0"/>
              <a:t>půjdu tam ještě dvakrát		půjdu tam ještě několikrát</a:t>
            </a:r>
          </a:p>
          <a:p>
            <a:pPr>
              <a:defRPr/>
            </a:pPr>
            <a:r>
              <a:rPr lang="cs-CZ" dirty="0"/>
              <a:t>	</a:t>
            </a:r>
            <a:endParaRPr lang="cs-CZ" dirty="0" smtClean="0"/>
          </a:p>
          <a:p>
            <a:pPr>
              <a:defRPr/>
            </a:pPr>
            <a:r>
              <a:rPr lang="cs-CZ" dirty="0"/>
              <a:t>	</a:t>
            </a:r>
            <a:r>
              <a:rPr lang="cs-CZ" dirty="0" smtClean="0"/>
              <a:t>dvojnásobný počet</a:t>
            </a:r>
            <a:endParaRPr lang="cs-CZ" dirty="0"/>
          </a:p>
          <a:p>
            <a:pPr algn="ctr">
              <a:defRPr/>
            </a:pPr>
            <a:endParaRPr lang="cs-CZ" b="1" dirty="0" smtClean="0">
              <a:solidFill>
                <a:srgbClr val="000000"/>
              </a:solidFill>
            </a:endParaRPr>
          </a:p>
          <a:p>
            <a:pPr algn="ctr">
              <a:defRPr/>
            </a:pPr>
            <a:endParaRPr lang="cs-CZ" b="1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cs-CZ" b="1" dirty="0" smtClean="0">
              <a:solidFill>
                <a:srgbClr val="000000"/>
              </a:solidFill>
            </a:endParaRPr>
          </a:p>
          <a:p>
            <a:pPr algn="ctr">
              <a:defRPr/>
            </a:pPr>
            <a:endParaRPr lang="cs-CZ" b="1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cs-CZ" b="1" dirty="0" smtClean="0">
              <a:solidFill>
                <a:srgbClr val="000000"/>
              </a:solidFill>
            </a:endParaRPr>
          </a:p>
          <a:p>
            <a:pPr algn="ctr">
              <a:defRPr/>
            </a:pPr>
            <a:endParaRPr lang="cs-CZ" b="1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cs-CZ" b="1" dirty="0" smtClean="0">
              <a:solidFill>
                <a:srgbClr val="000000"/>
              </a:solidFill>
            </a:endParaRPr>
          </a:p>
          <a:p>
            <a:pPr algn="ctr">
              <a:defRPr/>
            </a:pPr>
            <a:endParaRPr lang="cs-CZ" b="1" dirty="0" smtClean="0">
              <a:solidFill>
                <a:srgbClr val="000000"/>
              </a:solidFill>
            </a:endParaRPr>
          </a:p>
          <a:p>
            <a:pPr algn="ctr">
              <a:defRPr/>
            </a:pPr>
            <a:endParaRPr lang="cs-CZ" b="1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cs-CZ" b="1" dirty="0" smtClean="0">
              <a:solidFill>
                <a:srgbClr val="000000"/>
              </a:solidFill>
            </a:endParaRPr>
          </a:p>
        </p:txBody>
      </p:sp>
      <p:pic>
        <p:nvPicPr>
          <p:cNvPr id="1026" name="Picture 2" descr="C:\Users\ucitel\AppData\Local\Microsoft\Windows\Temporary Internet Files\Content.IE5\WDPNXR3W\MC90038909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35896" y="4928489"/>
            <a:ext cx="1493193" cy="1176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3124200" y="6381328"/>
            <a:ext cx="3031976" cy="340147"/>
          </a:xfrm>
        </p:spPr>
        <p:txBody>
          <a:bodyPr/>
          <a:lstStyle/>
          <a:p>
            <a:r>
              <a:rPr lang="cs-CZ" dirty="0" smtClean="0"/>
              <a:t>Autorem materiálu a všech jeho částí, není-li uvedeno  jinak, je Mgr. Blanka Kafková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9468534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4" y="980728"/>
            <a:ext cx="31675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Odstraň všechny číslovky určité:</a:t>
            </a:r>
          </a:p>
          <a:p>
            <a:endParaRPr lang="cs-CZ" dirty="0"/>
          </a:p>
        </p:txBody>
      </p:sp>
      <p:sp>
        <p:nvSpPr>
          <p:cNvPr id="4" name="Ovál 3"/>
          <p:cNvSpPr/>
          <p:nvPr/>
        </p:nvSpPr>
        <p:spPr>
          <a:xfrm>
            <a:off x="2720677" y="3075891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pátá</a:t>
            </a:r>
            <a:endParaRPr lang="cs-CZ" dirty="0"/>
          </a:p>
        </p:txBody>
      </p:sp>
      <p:sp>
        <p:nvSpPr>
          <p:cNvPr id="10" name="Ovál 9"/>
          <p:cNvSpPr/>
          <p:nvPr/>
        </p:nvSpPr>
        <p:spPr>
          <a:xfrm>
            <a:off x="1979712" y="1700807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tři</a:t>
            </a:r>
            <a:endParaRPr lang="cs-CZ" dirty="0"/>
          </a:p>
        </p:txBody>
      </p:sp>
      <p:sp>
        <p:nvSpPr>
          <p:cNvPr id="11" name="Ovál 10"/>
          <p:cNvSpPr/>
          <p:nvPr/>
        </p:nvSpPr>
        <p:spPr>
          <a:xfrm>
            <a:off x="3696308" y="3996018"/>
            <a:ext cx="1940024" cy="16192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mnohokrát</a:t>
            </a:r>
            <a:endParaRPr lang="cs-CZ" dirty="0"/>
          </a:p>
        </p:txBody>
      </p:sp>
      <p:sp>
        <p:nvSpPr>
          <p:cNvPr id="12" name="Ovál 11"/>
          <p:cNvSpPr/>
          <p:nvPr/>
        </p:nvSpPr>
        <p:spPr>
          <a:xfrm>
            <a:off x="7236296" y="4059237"/>
            <a:ext cx="129614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mnoho</a:t>
            </a:r>
            <a:endParaRPr lang="cs-CZ" dirty="0"/>
          </a:p>
        </p:txBody>
      </p:sp>
      <p:sp>
        <p:nvSpPr>
          <p:cNvPr id="13" name="Ovál 12"/>
          <p:cNvSpPr/>
          <p:nvPr/>
        </p:nvSpPr>
        <p:spPr>
          <a:xfrm>
            <a:off x="1526007" y="3990291"/>
            <a:ext cx="1655365" cy="1491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dvacatery</a:t>
            </a:r>
            <a:endParaRPr lang="cs-CZ" dirty="0"/>
          </a:p>
        </p:txBody>
      </p:sp>
      <p:sp>
        <p:nvSpPr>
          <p:cNvPr id="14" name="Ovál 13"/>
          <p:cNvSpPr/>
          <p:nvPr/>
        </p:nvSpPr>
        <p:spPr>
          <a:xfrm>
            <a:off x="4203881" y="2698474"/>
            <a:ext cx="1150127" cy="11316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milion</a:t>
            </a:r>
            <a:endParaRPr lang="cs-CZ" dirty="0"/>
          </a:p>
        </p:txBody>
      </p:sp>
      <p:sp>
        <p:nvSpPr>
          <p:cNvPr id="15" name="Ovál 14"/>
          <p:cNvSpPr/>
          <p:nvPr/>
        </p:nvSpPr>
        <p:spPr>
          <a:xfrm>
            <a:off x="874031" y="3012354"/>
            <a:ext cx="1177280" cy="9779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čtvero</a:t>
            </a:r>
            <a:endParaRPr lang="cs-CZ" dirty="0"/>
          </a:p>
        </p:txBody>
      </p:sp>
      <p:sp>
        <p:nvSpPr>
          <p:cNvPr id="16" name="Ovál 15"/>
          <p:cNvSpPr/>
          <p:nvPr/>
        </p:nvSpPr>
        <p:spPr>
          <a:xfrm>
            <a:off x="3038128" y="1766938"/>
            <a:ext cx="1371600" cy="10943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několik</a:t>
            </a:r>
            <a:endParaRPr lang="cs-CZ" dirty="0"/>
          </a:p>
        </p:txBody>
      </p:sp>
      <p:sp>
        <p:nvSpPr>
          <p:cNvPr id="17" name="Ovál 16"/>
          <p:cNvSpPr/>
          <p:nvPr/>
        </p:nvSpPr>
        <p:spPr>
          <a:xfrm>
            <a:off x="5636332" y="3533091"/>
            <a:ext cx="1599964" cy="11345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několikrát</a:t>
            </a:r>
            <a:endParaRPr lang="cs-CZ" dirty="0"/>
          </a:p>
        </p:txBody>
      </p:sp>
      <p:sp>
        <p:nvSpPr>
          <p:cNvPr id="18" name="Ovál 17"/>
          <p:cNvSpPr/>
          <p:nvPr/>
        </p:nvSpPr>
        <p:spPr>
          <a:xfrm>
            <a:off x="4369693" y="1171599"/>
            <a:ext cx="1746448" cy="9864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několikery</a:t>
            </a:r>
            <a:endParaRPr lang="cs-CZ" dirty="0"/>
          </a:p>
        </p:txBody>
      </p:sp>
      <p:sp>
        <p:nvSpPr>
          <p:cNvPr id="19" name="Ovál 18"/>
          <p:cNvSpPr/>
          <p:nvPr/>
        </p:nvSpPr>
        <p:spPr>
          <a:xfrm>
            <a:off x="683568" y="1794520"/>
            <a:ext cx="1152128" cy="9265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málo</a:t>
            </a:r>
            <a:endParaRPr lang="cs-CZ" dirty="0"/>
          </a:p>
        </p:txBody>
      </p:sp>
      <p:sp>
        <p:nvSpPr>
          <p:cNvPr id="20" name="Ovál 19"/>
          <p:cNvSpPr/>
          <p:nvPr/>
        </p:nvSpPr>
        <p:spPr>
          <a:xfrm>
            <a:off x="7236296" y="2420888"/>
            <a:ext cx="1440160" cy="13100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šedesát</a:t>
            </a:r>
            <a:endParaRPr lang="cs-CZ" dirty="0"/>
          </a:p>
        </p:txBody>
      </p:sp>
      <p:sp>
        <p:nvSpPr>
          <p:cNvPr id="21" name="Ovál 20"/>
          <p:cNvSpPr/>
          <p:nvPr/>
        </p:nvSpPr>
        <p:spPr>
          <a:xfrm>
            <a:off x="5476528" y="2229162"/>
            <a:ext cx="1183704" cy="9838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jedny</a:t>
            </a:r>
            <a:endParaRPr lang="cs-CZ" dirty="0"/>
          </a:p>
        </p:txBody>
      </p:sp>
      <p:sp>
        <p:nvSpPr>
          <p:cNvPr id="22" name="Ovál 21"/>
          <p:cNvSpPr/>
          <p:nvPr/>
        </p:nvSpPr>
        <p:spPr>
          <a:xfrm>
            <a:off x="6588224" y="1206732"/>
            <a:ext cx="1008112" cy="98814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dvoje</a:t>
            </a:r>
            <a:endParaRPr lang="cs-CZ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683568" y="5733256"/>
            <a:ext cx="28145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Jaký druh číslovek tu zůstal?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3124200" y="6309320"/>
            <a:ext cx="3175992" cy="412155"/>
          </a:xfrm>
        </p:spPr>
        <p:txBody>
          <a:bodyPr/>
          <a:lstStyle/>
          <a:p>
            <a:r>
              <a:rPr lang="cs-CZ" dirty="0" smtClean="0"/>
              <a:t>Autorem materiálu a všech jeho částí, není-li uvedeno  jinak, je Mgr. Blanka Kafková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221380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 animBg="1"/>
      <p:bldP spid="13" grpId="0" animBg="1"/>
      <p:bldP spid="14" grpId="0" animBg="1"/>
      <p:bldP spid="15" grpId="0" animBg="1"/>
      <p:bldP spid="20" grpId="0" animBg="1"/>
      <p:bldP spid="21" grpId="0" animBg="1"/>
      <p:bldP spid="2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citel\AppData\Local\Microsoft\Windows\Temporary Internet Files\Content.IE5\RSCRDNUA\MC900431601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4005064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ucitel\AppData\Local\Microsoft\Windows\Temporary Internet Files\Content.IE5\WDPNXR3W\MC900432611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56458" y="7051164"/>
            <a:ext cx="18288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ucitel\AppData\Local\Microsoft\Windows\Temporary Internet Files\Content.IE5\WDPNXR3W\MC900432610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71732" y="3933056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ucitel\AppData\Local\Microsoft\Windows\Temporary Internet Files\Content.IE5\WDPNXR3W\MC900432609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90334" y="3933056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C:\Users\ucitel\AppData\Local\Microsoft\Windows\Temporary Internet Files\Content.IE5\FY3DPW1U\MC900431614[1]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27886" y="4005064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717332" y="359541"/>
            <a:ext cx="743280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Přiřaď číslovky ke správné otázce.</a:t>
            </a:r>
            <a:endParaRPr lang="cs-CZ" dirty="0"/>
          </a:p>
          <a:p>
            <a:endParaRPr lang="cs-CZ" dirty="0"/>
          </a:p>
          <a:p>
            <a:r>
              <a:rPr lang="cs-CZ" dirty="0">
                <a:solidFill>
                  <a:srgbClr val="002060"/>
                </a:solidFill>
              </a:rPr>
              <a:t>m</a:t>
            </a:r>
            <a:r>
              <a:rPr lang="cs-CZ" dirty="0" smtClean="0">
                <a:solidFill>
                  <a:srgbClr val="002060"/>
                </a:solidFill>
              </a:rPr>
              <a:t>noho		osmá		jedny		patery</a:t>
            </a:r>
          </a:p>
          <a:p>
            <a:endParaRPr lang="cs-CZ" dirty="0">
              <a:solidFill>
                <a:srgbClr val="002060"/>
              </a:solidFill>
            </a:endParaRPr>
          </a:p>
          <a:p>
            <a:r>
              <a:rPr lang="cs-CZ" dirty="0" smtClean="0">
                <a:solidFill>
                  <a:srgbClr val="002060"/>
                </a:solidFill>
              </a:rPr>
              <a:t>	čtyřicet dva	několikery	stokrát		šest</a:t>
            </a:r>
          </a:p>
          <a:p>
            <a:endParaRPr lang="cs-CZ" dirty="0">
              <a:solidFill>
                <a:srgbClr val="002060"/>
              </a:solidFill>
            </a:endParaRPr>
          </a:p>
          <a:p>
            <a:endParaRPr lang="cs-CZ" dirty="0" smtClean="0">
              <a:solidFill>
                <a:srgbClr val="002060"/>
              </a:solidFill>
            </a:endParaRPr>
          </a:p>
          <a:p>
            <a:r>
              <a:rPr lang="cs-CZ" dirty="0">
                <a:solidFill>
                  <a:srgbClr val="002060"/>
                </a:solidFill>
              </a:rPr>
              <a:t>t</a:t>
            </a:r>
            <a:r>
              <a:rPr lang="cs-CZ" dirty="0" smtClean="0">
                <a:solidFill>
                  <a:srgbClr val="002060"/>
                </a:solidFill>
              </a:rPr>
              <a:t>řicáté šesté	devětkrát		několik		mnohokrát</a:t>
            </a:r>
            <a:endParaRPr lang="cs-CZ" dirty="0">
              <a:solidFill>
                <a:srgbClr val="002060"/>
              </a:solidFill>
            </a:endParaRPr>
          </a:p>
          <a:p>
            <a:endParaRPr lang="cs-CZ" dirty="0" smtClean="0">
              <a:solidFill>
                <a:srgbClr val="002060"/>
              </a:solidFill>
            </a:endParaRPr>
          </a:p>
          <a:p>
            <a:endParaRPr lang="cs-CZ" dirty="0">
              <a:solidFill>
                <a:srgbClr val="002060"/>
              </a:solidFill>
            </a:endParaRPr>
          </a:p>
          <a:p>
            <a:r>
              <a:rPr lang="cs-CZ" dirty="0"/>
              <a:t> </a:t>
            </a:r>
            <a:r>
              <a:rPr lang="cs-CZ" dirty="0" smtClean="0"/>
              <a:t> KOLIK?		    KOLIKÁTÝ?	        KOLIKERY?	            KOLIKRÁT?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3124200" y="6355080"/>
            <a:ext cx="3139440" cy="366395"/>
          </a:xfrm>
        </p:spPr>
        <p:txBody>
          <a:bodyPr/>
          <a:lstStyle/>
          <a:p>
            <a:r>
              <a:rPr lang="cs-CZ" dirty="0" smtClean="0"/>
              <a:t>Autorem materiálu a všech jeho částí, není-li uvedeno  jinak, je Mgr. Blanka Kafková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3638794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pic>
        <p:nvPicPr>
          <p:cNvPr id="3" name="Picture 2" descr="C:\Users\ucitel\AppData\Local\Microsoft\Windows\Temporary Internet Files\Content.IE5\RSCRDNUA\MC900431601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4005064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11" descr="C:\Users\ucitel\AppData\Local\Microsoft\Windows\Temporary Internet Files\Content.IE5\FY3DPW1U\MC900431614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27886" y="4005064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0" descr="C:\Users\ucitel\AppData\Local\Microsoft\Windows\Temporary Internet Files\Content.IE5\WDPNXR3W\MC900432609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90334" y="3933056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9" descr="C:\Users\ucitel\AppData\Local\Microsoft\Windows\Temporary Internet Files\Content.IE5\WDPNXR3W\MC900432610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71732" y="3933056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ovéPole 6"/>
          <p:cNvSpPr txBox="1"/>
          <p:nvPr/>
        </p:nvSpPr>
        <p:spPr>
          <a:xfrm>
            <a:off x="827584" y="1340768"/>
            <a:ext cx="7684668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ŘEŠENÍ:</a:t>
            </a:r>
          </a:p>
          <a:p>
            <a:r>
              <a:rPr lang="cs-CZ" dirty="0"/>
              <a:t>m</a:t>
            </a:r>
            <a:r>
              <a:rPr lang="cs-CZ" dirty="0" smtClean="0"/>
              <a:t>noho		osmá			jedny		stokrát</a:t>
            </a:r>
          </a:p>
          <a:p>
            <a:r>
              <a:rPr lang="cs-CZ" dirty="0"/>
              <a:t>č</a:t>
            </a:r>
            <a:r>
              <a:rPr lang="cs-CZ" dirty="0" smtClean="0"/>
              <a:t>tyřicet dva	třicáté šesté		několikery	mnohokrát</a:t>
            </a:r>
          </a:p>
          <a:p>
            <a:r>
              <a:rPr lang="cs-CZ" dirty="0" smtClean="0"/>
              <a:t>šest					patery		devětkrát</a:t>
            </a:r>
          </a:p>
          <a:p>
            <a:r>
              <a:rPr lang="cs-CZ" dirty="0"/>
              <a:t>n</a:t>
            </a:r>
            <a:r>
              <a:rPr lang="cs-CZ" dirty="0" smtClean="0"/>
              <a:t>ěkolik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KOLIK?		KOLIKÁTÝ?		KOLIKERY?	KOLIKRÁT?</a:t>
            </a:r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                                                                                                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813145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13866" y="483979"/>
            <a:ext cx="846420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VZPOMEŇ SI NA NÁZVY POHÁDEK, VE KTERÝCH JE ČÍSLOVKA. Znáš i nějaké písníčky?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</p:txBody>
      </p:sp>
      <p:pic>
        <p:nvPicPr>
          <p:cNvPr id="1029" name="Picture 5" descr="C:\Users\ucitel\AppData\Local\Microsoft\Windows\Temporary Internet Files\Content.IE5\RSCRDNUA\MC90032948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10754" y="3140968"/>
            <a:ext cx="906463" cy="872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C:\Users\ucitel\AppData\Local\Microsoft\Windows\Temporary Internet Files\Content.IE5\RSCRDNUA\MC90032948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99792" y="2522658"/>
            <a:ext cx="906463" cy="872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5" descr="C:\Users\ucitel\AppData\Local\Microsoft\Windows\Temporary Internet Files\Content.IE5\RSCRDNUA\MC90032948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01962" y="1603130"/>
            <a:ext cx="906463" cy="872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5" descr="C:\Users\ucitel\AppData\Local\Microsoft\Windows\Temporary Internet Files\Content.IE5\RSCRDNUA\MC90032948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8501" y="2725380"/>
            <a:ext cx="906463" cy="872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5" descr="C:\Users\ucitel\AppData\Local\Microsoft\Windows\Temporary Internet Files\Content.IE5\RSCRDNUA\MC90032948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16131" y="2003280"/>
            <a:ext cx="906463" cy="872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5" descr="C:\Users\ucitel\AppData\Local\Microsoft\Windows\Temporary Internet Files\Content.IE5\RSCRDNUA\MC90032948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46236" y="1650326"/>
            <a:ext cx="906463" cy="872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C:\Users\ucitel\AppData\Local\Microsoft\Windows\Temporary Internet Files\Content.IE5\RSCRDNUA\MC900122829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030285"/>
            <a:ext cx="1173085" cy="988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5" descr="C:\Users\ucitel\AppData\Local\Microsoft\Windows\Temporary Internet Files\Content.IE5\RSCRDNUA\MC90032948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9592" y="1772816"/>
            <a:ext cx="906463" cy="872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ucitel\AppData\Local\Microsoft\Windows\Temporary Internet Files\Content.IE5\WDPNXR3W\MC900415610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53192" y="2041789"/>
            <a:ext cx="2463024" cy="2401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ucitel\AppData\Local\Microsoft\Windows\Temporary Internet Files\Content.IE5\65CRQLL2\MC900232228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3568" y="5352974"/>
            <a:ext cx="785555" cy="761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5" descr="C:\Users\ucitel\AppData\Local\Microsoft\Windows\Temporary Internet Files\Content.IE5\RSCRDNUA\MC90032948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43100" y="2847181"/>
            <a:ext cx="906463" cy="872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7" descr="C:\Users\ucitel\AppData\Local\Microsoft\Windows\Temporary Internet Files\Content.IE5\65CRQLL2\MC900232228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78430" y="4742827"/>
            <a:ext cx="785555" cy="761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7" descr="C:\Users\ucitel\AppData\Local\Microsoft\Windows\Temporary Internet Files\Content.IE5\65CRQLL2\MC900232228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30576" y="4362029"/>
            <a:ext cx="785555" cy="761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7" descr="C:\Users\ucitel\AppData\Local\Microsoft\Windows\Temporary Internet Files\Content.IE5\65CRQLL2\MC900232228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10855" y="4292258"/>
            <a:ext cx="785555" cy="761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7" descr="C:\Users\ucitel\AppData\Local\Microsoft\Windows\Temporary Internet Files\Content.IE5\65CRQLL2\MC900232228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21510" y="4616655"/>
            <a:ext cx="785555" cy="761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7" descr="C:\Users\ucitel\AppData\Local\Microsoft\Windows\Temporary Internet Files\Content.IE5\65CRQLL2\MC900232228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74860" y="3807916"/>
            <a:ext cx="785555" cy="761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7" descr="C:\Users\ucitel\AppData\Local\Microsoft\Windows\Temporary Internet Files\Content.IE5\65CRQLL2\MC900232228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60415" y="5307068"/>
            <a:ext cx="785555" cy="761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7" descr="C:\Users\ucitel\AppData\Local\Microsoft\Windows\Temporary Internet Files\Content.IE5\65CRQLL2\MC900232228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34241" y="4742827"/>
            <a:ext cx="785555" cy="761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7" descr="C:\Users\ucitel\AppData\Local\Microsoft\Windows\Temporary Internet Files\Content.IE5\65CRQLL2\MC900232228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03158" y="4443080"/>
            <a:ext cx="785555" cy="761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7" descr="C:\Users\ucitel\AppData\Local\Microsoft\Windows\Temporary Internet Files\Content.IE5\65CRQLL2\MC900232228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21510" y="5503945"/>
            <a:ext cx="785555" cy="761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7" descr="C:\Users\ucitel\AppData\Local\Microsoft\Windows\Temporary Internet Files\Content.IE5\65CRQLL2\MC900232228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06689" y="5435056"/>
            <a:ext cx="785555" cy="761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7" descr="C:\Users\ucitel\AppData\Local\Microsoft\Windows\Temporary Internet Files\Content.IE5\65CRQLL2\MC900232228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64008" y="4997453"/>
            <a:ext cx="785555" cy="761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ucitel\AppData\Local\Microsoft\Windows\Temporary Internet Files\Content.IE5\WDPNXR3W\MC900439162[1]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86654" y="4011486"/>
            <a:ext cx="1281361" cy="2326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3103984" cy="313938"/>
          </a:xfrm>
        </p:spPr>
        <p:txBody>
          <a:bodyPr/>
          <a:lstStyle/>
          <a:p>
            <a:r>
              <a:rPr lang="cs-CZ" dirty="0" smtClean="0"/>
              <a:t>Autorem materiálu a všech jeho částí, není-li uvedeno  jinak, je Mgr. Blanka Kafková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5656554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11560" y="476672"/>
            <a:ext cx="782368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Místo čísel doplň slova:</a:t>
            </a:r>
          </a:p>
          <a:p>
            <a:endParaRPr lang="cs-CZ" dirty="0" smtClean="0"/>
          </a:p>
          <a:p>
            <a:r>
              <a:rPr lang="cs-CZ" dirty="0" smtClean="0"/>
              <a:t>1 = podstatné jméno</a:t>
            </a:r>
          </a:p>
          <a:p>
            <a:r>
              <a:rPr lang="cs-CZ" dirty="0" smtClean="0"/>
              <a:t>2 = přídavné jméno</a:t>
            </a:r>
          </a:p>
          <a:p>
            <a:r>
              <a:rPr lang="cs-CZ" dirty="0" smtClean="0"/>
              <a:t>4 = číslovka</a:t>
            </a:r>
          </a:p>
          <a:p>
            <a:r>
              <a:rPr lang="cs-CZ" dirty="0"/>
              <a:t>5</a:t>
            </a:r>
            <a:r>
              <a:rPr lang="cs-CZ" dirty="0" smtClean="0"/>
              <a:t> = sloveso</a:t>
            </a:r>
          </a:p>
          <a:p>
            <a:r>
              <a:rPr lang="cs-CZ" dirty="0"/>
              <a:t>7</a:t>
            </a:r>
            <a:r>
              <a:rPr lang="cs-CZ" dirty="0" smtClean="0"/>
              <a:t> = předložka</a:t>
            </a:r>
          </a:p>
          <a:p>
            <a:endParaRPr lang="cs-CZ" dirty="0"/>
          </a:p>
          <a:p>
            <a:r>
              <a:rPr lang="cs-CZ" dirty="0" smtClean="0"/>
              <a:t>1 5 4 2  1  </a:t>
            </a:r>
            <a:r>
              <a:rPr lang="cs-CZ" i="1" dirty="0" smtClean="0"/>
              <a:t>Kočka má tři strakatá koťátka.</a:t>
            </a:r>
          </a:p>
          <a:p>
            <a:endParaRPr lang="cs-CZ" dirty="0"/>
          </a:p>
          <a:p>
            <a:r>
              <a:rPr lang="cs-CZ" dirty="0" smtClean="0"/>
              <a:t>1 5 4 2 1  ______________________________________________________ </a:t>
            </a:r>
          </a:p>
          <a:p>
            <a:endParaRPr lang="cs-CZ" dirty="0"/>
          </a:p>
          <a:p>
            <a:r>
              <a:rPr lang="cs-CZ" dirty="0" smtClean="0"/>
              <a:t>2 1 5 2 1 ______________________________________________________ </a:t>
            </a:r>
          </a:p>
          <a:p>
            <a:endParaRPr lang="cs-CZ" dirty="0"/>
          </a:p>
          <a:p>
            <a:r>
              <a:rPr lang="cs-CZ" dirty="0" smtClean="0"/>
              <a:t>1 5 7 4 1 ______________________________________________________ </a:t>
            </a:r>
          </a:p>
          <a:p>
            <a:endParaRPr lang="cs-CZ" dirty="0" smtClean="0"/>
          </a:p>
          <a:p>
            <a:r>
              <a:rPr lang="cs-CZ" dirty="0"/>
              <a:t>7</a:t>
            </a:r>
            <a:r>
              <a:rPr lang="cs-CZ" dirty="0" smtClean="0"/>
              <a:t> 1 5 4 1  _____________________________________________________</a:t>
            </a:r>
          </a:p>
          <a:p>
            <a:endParaRPr lang="cs-CZ" dirty="0"/>
          </a:p>
          <a:p>
            <a:endParaRPr lang="cs-CZ" dirty="0"/>
          </a:p>
        </p:txBody>
      </p:sp>
      <p:pic>
        <p:nvPicPr>
          <p:cNvPr id="2050" name="Picture 2" descr="C:\Users\ucitel\AppData\Local\Microsoft\Windows\Temporary Internet Files\Content.IE5\65CRQLL2\MC900440428[2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268760"/>
            <a:ext cx="1736725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175992" cy="385018"/>
          </a:xfrm>
        </p:spPr>
        <p:txBody>
          <a:bodyPr/>
          <a:lstStyle/>
          <a:p>
            <a:r>
              <a:rPr lang="cs-CZ" dirty="0" smtClean="0"/>
              <a:t>Autorem materiálu a všech jeho částí, není-li uvedeno  jinak, je Mgr. Blanka Kafková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793607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467544" y="548680"/>
            <a:ext cx="8496944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indent="-274320">
              <a:defRPr/>
            </a:pPr>
            <a:r>
              <a:rPr lang="cs-CZ" dirty="0"/>
              <a:t> </a:t>
            </a:r>
            <a:r>
              <a:rPr lang="cs-CZ" sz="2400" dirty="0" smtClean="0"/>
              <a:t>Zdroje:</a:t>
            </a:r>
          </a:p>
          <a:p>
            <a:pPr marL="274320" indent="-274320">
              <a:defRPr/>
            </a:pPr>
            <a:endParaRPr lang="cs-CZ" b="1" dirty="0">
              <a:latin typeface="Comic Sans MS" pitchFamily="66" charset="0"/>
            </a:endParaRPr>
          </a:p>
          <a:p>
            <a:pPr marL="274320" indent="-274320">
              <a:defRPr/>
            </a:pPr>
            <a:r>
              <a:rPr lang="cs-CZ" dirty="0">
                <a:latin typeface="Arial" pitchFamily="34" charset="0"/>
                <a:cs typeface="Arial" pitchFamily="34" charset="0"/>
              </a:rPr>
              <a:t>Kliparty: [cit. 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2012-3-16</a:t>
            </a:r>
            <a:r>
              <a:rPr lang="cs-CZ" dirty="0">
                <a:latin typeface="Arial" pitchFamily="34" charset="0"/>
                <a:cs typeface="Arial" pitchFamily="34" charset="0"/>
              </a:rPr>
              <a:t>]. Dostupné na </a:t>
            </a:r>
            <a:r>
              <a:rPr lang="cs-CZ" dirty="0">
                <a:latin typeface="Arial" pitchFamily="34" charset="0"/>
                <a:cs typeface="Arial" pitchFamily="34" charset="0"/>
                <a:hlinkClick r:id="rId2"/>
              </a:rPr>
              <a:t>http://</a:t>
            </a:r>
            <a:r>
              <a:rPr lang="cs-CZ" dirty="0" smtClean="0">
                <a:latin typeface="Arial" pitchFamily="34" charset="0"/>
                <a:cs typeface="Arial" pitchFamily="34" charset="0"/>
                <a:hlinkClick r:id="rId2"/>
              </a:rPr>
              <a:t>office.microsoft.com</a:t>
            </a:r>
            <a:endParaRPr lang="cs-CZ" dirty="0" smtClean="0">
              <a:latin typeface="Arial" pitchFamily="34" charset="0"/>
              <a:cs typeface="Arial" pitchFamily="34" charset="0"/>
            </a:endParaRPr>
          </a:p>
          <a:p>
            <a:pPr marL="274320" indent="-274320">
              <a:defRPr/>
            </a:pPr>
            <a:endParaRPr lang="cs-CZ" dirty="0">
              <a:latin typeface="Arial" pitchFamily="34" charset="0"/>
              <a:cs typeface="Arial" pitchFamily="34" charset="0"/>
            </a:endParaRPr>
          </a:p>
          <a:p>
            <a:pPr marL="274320" indent="-274320">
              <a:defRPr/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>SVOBODOVÁ, Pavla. </a:t>
            </a:r>
            <a:r>
              <a:rPr lang="cs-CZ" i="1" dirty="0" smtClean="0">
                <a:latin typeface="Arial" pitchFamily="34" charset="0"/>
                <a:cs typeface="Arial" pitchFamily="34" charset="0"/>
              </a:rPr>
              <a:t>Nebojím se 5. třídy! 1. vyd. Praha : Albatros 2007. 56 s. ISBN 978-80-00-01836-2</a:t>
            </a:r>
            <a:endParaRPr lang="cs-CZ" i="1" dirty="0">
              <a:latin typeface="Arial" pitchFamily="34" charset="0"/>
              <a:cs typeface="Arial" pitchFamily="34" charset="0"/>
            </a:endParaRPr>
          </a:p>
          <a:p>
            <a:pPr marL="274320" indent="-274320">
              <a:defRPr/>
            </a:pPr>
            <a:endParaRPr lang="cs-CZ" b="1" dirty="0" smtClean="0">
              <a:latin typeface="Comic Sans MS" pitchFamily="66" charset="0"/>
            </a:endParaRPr>
          </a:p>
          <a:p>
            <a:pPr marL="274320" indent="-274320">
              <a:defRPr/>
            </a:pPr>
            <a:r>
              <a:rPr lang="cs-CZ" dirty="0">
                <a:latin typeface="Arial" pitchFamily="34" charset="0"/>
                <a:cs typeface="Arial" pitchFamily="34" charset="0"/>
              </a:rPr>
              <a:t>JANÁČKOVÁ, Zita. </a:t>
            </a:r>
            <a:r>
              <a:rPr lang="cs-CZ" i="1" dirty="0">
                <a:latin typeface="Arial" pitchFamily="34" charset="0"/>
                <a:cs typeface="Arial" pitchFamily="34" charset="0"/>
              </a:rPr>
              <a:t>Dokážeš psát bez chyb? : pracovní sešit pro 5. ročník. </a:t>
            </a:r>
            <a:r>
              <a:rPr lang="cs-CZ" dirty="0">
                <a:latin typeface="Arial" pitchFamily="34" charset="0"/>
                <a:cs typeface="Arial" pitchFamily="34" charset="0"/>
              </a:rPr>
              <a:t>I. vydání. Brno : Nová škola, 2001. 57 s. ISBN 80-900599-8-8</a:t>
            </a:r>
          </a:p>
          <a:p>
            <a:pPr marL="274320" indent="-274320">
              <a:defRPr/>
            </a:pPr>
            <a:endParaRPr lang="cs-CZ" b="1" dirty="0">
              <a:latin typeface="Comic Sans MS" pitchFamily="66" charset="0"/>
            </a:endParaRP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48000" cy="385018"/>
          </a:xfrm>
        </p:spPr>
        <p:txBody>
          <a:bodyPr/>
          <a:lstStyle/>
          <a:p>
            <a:r>
              <a:rPr lang="cs-CZ" dirty="0" smtClean="0"/>
              <a:t>Autorem materiálu a všech jeho částí, není-li uvedeno  jinak, je Mgr. Blanka Kafková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0090931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381328"/>
            <a:ext cx="3103984" cy="340147"/>
          </a:xfrm>
        </p:spPr>
        <p:txBody>
          <a:bodyPr/>
          <a:lstStyle/>
          <a:p>
            <a:r>
              <a:rPr lang="cs-CZ" dirty="0" smtClean="0"/>
              <a:t>Autorem materiálu a všech jeho částí, není-li uvedeno  jinak, je Mgr. Blanka Kafková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813924" y="620688"/>
            <a:ext cx="741682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 </a:t>
            </a:r>
            <a:endParaRPr lang="cs-CZ" dirty="0"/>
          </a:p>
          <a:p>
            <a:r>
              <a:rPr lang="cs-CZ" b="1" dirty="0"/>
              <a:t>Název: Procvičování slovních druhů. </a:t>
            </a:r>
            <a:r>
              <a:rPr lang="cs-CZ" b="1" dirty="0" smtClean="0"/>
              <a:t>Číslovky.</a:t>
            </a:r>
            <a:endParaRPr lang="cs-CZ" b="1" dirty="0"/>
          </a:p>
          <a:p>
            <a:r>
              <a:rPr lang="cs-CZ" b="1" dirty="0"/>
              <a:t>Autor: Mgr. Blanka Kafková</a:t>
            </a:r>
          </a:p>
          <a:p>
            <a:endParaRPr lang="cs-CZ" dirty="0"/>
          </a:p>
          <a:p>
            <a:r>
              <a:rPr lang="cs-CZ" b="1" dirty="0"/>
              <a:t>Stručná anotace: Prezentace slouží  k  procvičování učiva o </a:t>
            </a:r>
            <a:r>
              <a:rPr lang="cs-CZ" b="1" dirty="0" smtClean="0"/>
              <a:t>číslovkách.</a:t>
            </a:r>
            <a:endParaRPr lang="cs-CZ" b="1" dirty="0"/>
          </a:p>
          <a:p>
            <a:r>
              <a:rPr lang="cs-CZ" b="1" dirty="0"/>
              <a:t>Metodické zhodnocení: V prezentaci </a:t>
            </a:r>
            <a:r>
              <a:rPr lang="cs-CZ" b="1" dirty="0" smtClean="0"/>
              <a:t>se žáci seznámili s druhy číslovek, </a:t>
            </a:r>
          </a:p>
          <a:p>
            <a:r>
              <a:rPr lang="cs-CZ" b="1" dirty="0"/>
              <a:t>p</a:t>
            </a:r>
            <a:r>
              <a:rPr lang="cs-CZ" b="1" dirty="0" smtClean="0"/>
              <a:t>rocvičovali jejich rozlišování. Ve dvojici dělali </a:t>
            </a:r>
            <a:r>
              <a:rPr lang="cs-CZ" b="1" dirty="0"/>
              <a:t>c</a:t>
            </a:r>
            <a:r>
              <a:rPr lang="cs-CZ" b="1" dirty="0" smtClean="0"/>
              <a:t>vičení, kde tvořili věty dle daného schématu.  </a:t>
            </a:r>
          </a:p>
          <a:p>
            <a:r>
              <a:rPr lang="cs-CZ" b="1" dirty="0" smtClean="0"/>
              <a:t>Hodina byly odučena dne 10. 4. 2012 ve třídě 5.B</a:t>
            </a:r>
          </a:p>
          <a:p>
            <a:endParaRPr lang="cs-CZ" b="1" dirty="0" smtClean="0"/>
          </a:p>
          <a:p>
            <a:endParaRPr lang="cs-CZ" b="1" dirty="0"/>
          </a:p>
          <a:p>
            <a:endParaRPr lang="cs-CZ" b="1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639712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PROCVIČOVÁNÍ SLOVNÍCH DRUHŮ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ČÍSLOVKY</a:t>
            </a:r>
          </a:p>
          <a:p>
            <a:r>
              <a:rPr lang="cs-CZ" dirty="0" smtClean="0"/>
              <a:t>5.ROČNÍK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381328"/>
            <a:ext cx="3175992" cy="340147"/>
          </a:xfrm>
        </p:spPr>
        <p:txBody>
          <a:bodyPr/>
          <a:lstStyle/>
          <a:p>
            <a:r>
              <a:rPr lang="cs-CZ" dirty="0" smtClean="0"/>
              <a:t>Autorem materiálu a všech jeho částí, není-li uvedeno  jinak, je Mgr. Blanka Kafková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2831574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755576" y="980728"/>
            <a:ext cx="75823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ČÍSLOVKY JSOU SLOVA ČÍSELNÉHO VÝZNAMU. Vyjadřují počet, pořadí, množství</a:t>
            </a:r>
          </a:p>
          <a:p>
            <a:r>
              <a:rPr lang="cs-CZ" dirty="0"/>
              <a:t>d</a:t>
            </a:r>
            <a:r>
              <a:rPr lang="cs-CZ" dirty="0" smtClean="0"/>
              <a:t>ruhů a kolikrát se něco vyskytuje.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755576" y="2564904"/>
            <a:ext cx="5464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Počet může být přesně daný – jeden, čtyři, dvoje, pátý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731600" y="3068960"/>
            <a:ext cx="20226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ČÍSLOVKY URČITÉ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827584" y="4869160"/>
            <a:ext cx="78920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nebo neoznačují určitý počet, nemůžeme je vyjádřit číslicemi – několik, mnoho,</a:t>
            </a:r>
          </a:p>
          <a:p>
            <a:r>
              <a:rPr lang="cs-CZ" dirty="0" smtClean="0"/>
              <a:t>několikátý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888212" y="5580558"/>
            <a:ext cx="22838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ČÍSLOVKY NEURČITÉ</a:t>
            </a:r>
            <a:endParaRPr lang="cs-CZ" dirty="0">
              <a:solidFill>
                <a:srgbClr val="FF0000"/>
              </a:solidFill>
            </a:endParaRPr>
          </a:p>
        </p:txBody>
      </p:sp>
      <p:pic>
        <p:nvPicPr>
          <p:cNvPr id="1029" name="Picture 5" descr="C:\Users\ucitel\AppData\Local\Microsoft\Windows\Temporary Internet Files\Content.IE5\FY3DPW1U\MC90005558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80410" y="3157986"/>
            <a:ext cx="1708742" cy="1550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ucitel\AppData\Local\Microsoft\Windows\Temporary Internet Files\Content.IE5\65CRQLL2\MC900434726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84820" y="2237338"/>
            <a:ext cx="1393796" cy="1393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C:\Users\ucitel\AppData\Local\Microsoft\Windows\Temporary Internet Files\Content.IE5\WDPNXR3W\MC900304801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89517" y="1593905"/>
            <a:ext cx="579438" cy="917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124199" y="6381328"/>
            <a:ext cx="3144755" cy="340147"/>
          </a:xfrm>
        </p:spPr>
        <p:txBody>
          <a:bodyPr/>
          <a:lstStyle/>
          <a:p>
            <a:r>
              <a:rPr lang="cs-CZ" dirty="0" smtClean="0"/>
              <a:t>Autorem materiálu a všech jeho částí, není-li uvedeno  jinak, je Mgr. Blanka Kafková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6353320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24514" y="1024380"/>
            <a:ext cx="741376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PODTRHNI ČÍSLOVKY URČITÉ </a:t>
            </a:r>
            <a:r>
              <a:rPr lang="cs-CZ" dirty="0" smtClean="0">
                <a:solidFill>
                  <a:srgbClr val="FF0000"/>
                </a:solidFill>
              </a:rPr>
              <a:t>ČERVENĚ</a:t>
            </a:r>
            <a:r>
              <a:rPr lang="cs-CZ" dirty="0" smtClean="0"/>
              <a:t> A ČÍSLOVKY NEURČITÉ </a:t>
            </a:r>
            <a:r>
              <a:rPr lang="cs-CZ" dirty="0" smtClean="0">
                <a:solidFill>
                  <a:srgbClr val="00B0F0"/>
                </a:solidFill>
              </a:rPr>
              <a:t>MODŘE</a:t>
            </a:r>
            <a:r>
              <a:rPr lang="cs-CZ" dirty="0" smtClean="0"/>
              <a:t>.</a:t>
            </a:r>
          </a:p>
          <a:p>
            <a:endParaRPr lang="cs-CZ" dirty="0"/>
          </a:p>
          <a:p>
            <a:r>
              <a:rPr lang="cs-CZ" dirty="0" smtClean="0"/>
              <a:t>Honzík dnes snědl jen dva knedlíky.</a:t>
            </a:r>
          </a:p>
          <a:p>
            <a:endParaRPr lang="cs-CZ" dirty="0" smtClean="0"/>
          </a:p>
          <a:p>
            <a:r>
              <a:rPr lang="cs-CZ" dirty="0" smtClean="0"/>
              <a:t>Už jsem ti říkala třikrát, abys ztlumil televizi.</a:t>
            </a:r>
          </a:p>
          <a:p>
            <a:endParaRPr lang="cs-CZ" dirty="0" smtClean="0"/>
          </a:p>
          <a:p>
            <a:r>
              <a:rPr lang="cs-CZ" dirty="0" smtClean="0"/>
              <a:t>Ráno jsem na chodníku několikrát  uklouzl.</a:t>
            </a:r>
          </a:p>
          <a:p>
            <a:endParaRPr lang="cs-CZ" dirty="0" smtClean="0"/>
          </a:p>
          <a:p>
            <a:r>
              <a:rPr lang="cs-CZ" dirty="0" smtClean="0"/>
              <a:t>Michale, těch chyb v diktátě je moc!</a:t>
            </a:r>
          </a:p>
          <a:p>
            <a:endParaRPr lang="cs-CZ" dirty="0" smtClean="0"/>
          </a:p>
          <a:p>
            <a:r>
              <a:rPr lang="cs-CZ" dirty="0" smtClean="0"/>
              <a:t>U počítače bude dnes pracovat jen  šest žáků.</a:t>
            </a:r>
          </a:p>
          <a:p>
            <a:endParaRPr lang="cs-CZ" dirty="0" smtClean="0"/>
          </a:p>
          <a:p>
            <a:r>
              <a:rPr lang="cs-CZ" dirty="0" smtClean="0"/>
              <a:t>Nevíš, kolikátá v závodě byla Eliška?</a:t>
            </a:r>
          </a:p>
          <a:p>
            <a:endParaRPr lang="cs-CZ" dirty="0" smtClean="0"/>
          </a:p>
          <a:p>
            <a:r>
              <a:rPr lang="cs-CZ" dirty="0" smtClean="0"/>
              <a:t>To nevím, ale Lenka byla pátá.</a:t>
            </a:r>
          </a:p>
          <a:p>
            <a:endParaRPr lang="cs-CZ" dirty="0" smtClean="0"/>
          </a:p>
          <a:p>
            <a:r>
              <a:rPr lang="cs-CZ" dirty="0" smtClean="0"/>
              <a:t>V lyžárně stály několikery lyže.</a:t>
            </a:r>
          </a:p>
          <a:p>
            <a:endParaRPr lang="cs-CZ" dirty="0"/>
          </a:p>
        </p:txBody>
      </p:sp>
      <p:pic>
        <p:nvPicPr>
          <p:cNvPr id="2050" name="Picture 2" descr="C:\Users\ucitel\AppData\Local\Microsoft\Windows\Temporary Internet Files\Content.IE5\65CRQLL2\MC90041240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55688" y="2780928"/>
            <a:ext cx="2199698" cy="2419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856440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2771800" y="1029906"/>
            <a:ext cx="414087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400" dirty="0" smtClean="0">
                <a:solidFill>
                  <a:srgbClr val="FF0000"/>
                </a:solidFill>
              </a:rPr>
              <a:t>DRUHY</a:t>
            </a:r>
            <a:r>
              <a:rPr lang="cs-CZ" sz="4400" dirty="0" smtClean="0"/>
              <a:t> ČÍSLOVEK</a:t>
            </a:r>
            <a:endParaRPr lang="cs-CZ" sz="44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899593" y="2276871"/>
            <a:ext cx="18722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ZÁKLADNÍ</a:t>
            </a:r>
            <a:endParaRPr lang="cs-CZ" sz="32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899593" y="3847227"/>
            <a:ext cx="20162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DRUHOVÉ</a:t>
            </a:r>
            <a:endParaRPr lang="cs-CZ" sz="3200" dirty="0"/>
          </a:p>
        </p:txBody>
      </p:sp>
      <p:sp>
        <p:nvSpPr>
          <p:cNvPr id="12" name="Obdélník 11"/>
          <p:cNvSpPr/>
          <p:nvPr/>
        </p:nvSpPr>
        <p:spPr>
          <a:xfrm>
            <a:off x="2267744" y="2996951"/>
            <a:ext cx="309634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 smtClean="0">
                <a:solidFill>
                  <a:prstClr val="black"/>
                </a:solidFill>
              </a:rPr>
              <a:t>	ŘADOVÉ</a:t>
            </a:r>
            <a:endParaRPr lang="cs-CZ" dirty="0"/>
          </a:p>
        </p:txBody>
      </p:sp>
      <p:pic>
        <p:nvPicPr>
          <p:cNvPr id="3076" name="Picture 4" descr="C:\Users\ucitel\AppData\Local\Microsoft\Windows\Temporary Internet Files\Content.IE5\RSCRDNUA\MC90023728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1066346"/>
            <a:ext cx="1678583" cy="121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ucitel\AppData\Local\Microsoft\Windows\Temporary Internet Files\Content.IE5\65CRQLL2\MC900432049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77873" y="2360904"/>
            <a:ext cx="1166042" cy="1168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C:\Users\ucitel\AppData\Local\Microsoft\Windows\Temporary Internet Files\Content.IE5\RSCRDNUA\MC900440408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59832" y="4005064"/>
            <a:ext cx="941103" cy="941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9" name="Picture 7" descr="C:\Users\ucitel\AppData\Local\Microsoft\Windows\Temporary Internet Files\Content.IE5\WDPNXR3W\MC900320446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07712" y="4080137"/>
            <a:ext cx="928573" cy="790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C:\Users\ucitel\AppData\Local\Microsoft\Windows\Temporary Internet Files\Content.IE5\RSCRDNUA\MC900354883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92080" y="3847227"/>
            <a:ext cx="982237" cy="1118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ovéPole 12"/>
          <p:cNvSpPr txBox="1"/>
          <p:nvPr/>
        </p:nvSpPr>
        <p:spPr>
          <a:xfrm>
            <a:off x="1475656" y="5373216"/>
            <a:ext cx="18357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NÁSOBNÉ</a:t>
            </a:r>
            <a:endParaRPr lang="cs-CZ" sz="32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3530384" y="5373217"/>
            <a:ext cx="19305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rgbClr val="00B050"/>
                </a:solidFill>
              </a:rPr>
              <a:t>10 X</a:t>
            </a:r>
            <a:endParaRPr lang="cs-CZ" sz="4400" dirty="0">
              <a:solidFill>
                <a:srgbClr val="00B050"/>
              </a:solidFill>
            </a:endParaRP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124199" y="6309320"/>
            <a:ext cx="3031977" cy="340147"/>
          </a:xfrm>
        </p:spPr>
        <p:txBody>
          <a:bodyPr/>
          <a:lstStyle/>
          <a:p>
            <a:r>
              <a:rPr lang="cs-CZ" dirty="0" smtClean="0"/>
              <a:t>Autorem materiálu a všech jeho částí, není-li uvedeno  jinak, je Mgr. Blanka Kafková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9436886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755576" y="285396"/>
            <a:ext cx="7920880" cy="87562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cs-CZ" sz="500" dirty="0"/>
          </a:p>
          <a:p>
            <a:pPr algn="ctr">
              <a:defRPr/>
            </a:pPr>
            <a:endParaRPr lang="cs-CZ" sz="2800" dirty="0" smtClean="0"/>
          </a:p>
          <a:p>
            <a:pPr algn="ctr">
              <a:defRPr/>
            </a:pPr>
            <a:r>
              <a:rPr lang="cs-CZ" sz="2800" dirty="0" smtClean="0"/>
              <a:t>Číslovky základní</a:t>
            </a:r>
          </a:p>
          <a:p>
            <a:pPr algn="ctr">
              <a:defRPr/>
            </a:pPr>
            <a:endParaRPr lang="cs-CZ" sz="2800" dirty="0"/>
          </a:p>
          <a:p>
            <a:pPr algn="ctr">
              <a:defRPr/>
            </a:pPr>
            <a:r>
              <a:rPr lang="cs-CZ" sz="2800" dirty="0" smtClean="0"/>
              <a:t>ČÍSLOVKY ZÁKLADNÍ VYJADŘUJÍ POČET</a:t>
            </a:r>
          </a:p>
          <a:p>
            <a:pPr algn="ctr">
              <a:defRPr/>
            </a:pPr>
            <a:endParaRPr lang="cs-CZ" dirty="0" smtClean="0"/>
          </a:p>
          <a:p>
            <a:pPr algn="ctr">
              <a:defRPr/>
            </a:pPr>
            <a:r>
              <a:rPr lang="cs-CZ" dirty="0" smtClean="0"/>
              <a:t>ODPOVÍDAJÍ NA OTÁZKU  </a:t>
            </a:r>
            <a:r>
              <a:rPr lang="cs-CZ" b="1" dirty="0"/>
              <a:t>KOLIK?</a:t>
            </a:r>
          </a:p>
          <a:p>
            <a:pPr algn="ctr">
              <a:defRPr/>
            </a:pPr>
            <a:endParaRPr lang="cs-CZ" b="1" dirty="0" smtClean="0"/>
          </a:p>
          <a:p>
            <a:pPr algn="ctr">
              <a:defRPr/>
            </a:pPr>
            <a:endParaRPr lang="cs-CZ" b="1" dirty="0"/>
          </a:p>
          <a:p>
            <a:pPr>
              <a:defRPr/>
            </a:pPr>
            <a:r>
              <a:rPr lang="cs-CZ" b="1" dirty="0" smtClean="0"/>
              <a:t>	URČITÉ	 				NEURČITÉ </a:t>
            </a:r>
          </a:p>
          <a:p>
            <a:pPr>
              <a:defRPr/>
            </a:pPr>
            <a:endParaRPr lang="cs-CZ" b="1" dirty="0" smtClean="0"/>
          </a:p>
          <a:p>
            <a:pPr>
              <a:defRPr/>
            </a:pPr>
            <a:r>
              <a:rPr lang="cs-CZ" dirty="0" smtClean="0"/>
              <a:t>	pět rohlíků				několik dětí</a:t>
            </a:r>
          </a:p>
          <a:p>
            <a:pPr>
              <a:defRPr/>
            </a:pPr>
            <a:endParaRPr lang="cs-CZ" dirty="0" smtClean="0"/>
          </a:p>
          <a:p>
            <a:pPr>
              <a:defRPr/>
            </a:pPr>
            <a:r>
              <a:rPr lang="cs-CZ" dirty="0" smtClean="0"/>
              <a:t>	tisíc korun     </a:t>
            </a:r>
            <a:r>
              <a:rPr lang="cs-CZ" sz="3200" dirty="0" smtClean="0"/>
              <a:t>1000,- Kč</a:t>
            </a:r>
            <a:r>
              <a:rPr lang="cs-CZ" dirty="0" smtClean="0"/>
              <a:t>		</a:t>
            </a:r>
            <a:r>
              <a:rPr lang="cs-CZ" dirty="0"/>
              <a:t>	</a:t>
            </a:r>
            <a:r>
              <a:rPr lang="cs-CZ" dirty="0" smtClean="0"/>
              <a:t>mnoho peněz</a:t>
            </a:r>
          </a:p>
          <a:p>
            <a:pPr>
              <a:defRPr/>
            </a:pPr>
            <a:endParaRPr lang="cs-CZ" dirty="0" smtClean="0"/>
          </a:p>
          <a:p>
            <a:pPr>
              <a:defRPr/>
            </a:pPr>
            <a:endParaRPr lang="cs-CZ" sz="3600" dirty="0" smtClean="0"/>
          </a:p>
          <a:p>
            <a:pPr algn="ctr">
              <a:defRPr/>
            </a:pPr>
            <a:endParaRPr lang="cs-CZ" b="1" dirty="0"/>
          </a:p>
          <a:p>
            <a:pPr algn="ctr">
              <a:defRPr/>
            </a:pPr>
            <a:endParaRPr lang="cs-CZ" b="1" dirty="0" smtClean="0"/>
          </a:p>
          <a:p>
            <a:pPr algn="ctr">
              <a:defRPr/>
            </a:pPr>
            <a:endParaRPr lang="cs-CZ" b="1" dirty="0"/>
          </a:p>
          <a:p>
            <a:pPr algn="ctr">
              <a:defRPr/>
            </a:pPr>
            <a:endParaRPr lang="cs-CZ" b="1" dirty="0" smtClean="0"/>
          </a:p>
          <a:p>
            <a:pPr algn="ctr">
              <a:defRPr/>
            </a:pPr>
            <a:endParaRPr lang="cs-CZ" b="1" dirty="0"/>
          </a:p>
          <a:p>
            <a:pPr algn="ctr">
              <a:defRPr/>
            </a:pPr>
            <a:endParaRPr lang="cs-CZ" b="1" dirty="0" smtClean="0"/>
          </a:p>
          <a:p>
            <a:pPr algn="ctr">
              <a:defRPr/>
            </a:pPr>
            <a:endParaRPr lang="cs-CZ" b="1" dirty="0"/>
          </a:p>
          <a:p>
            <a:pPr algn="ctr">
              <a:defRPr/>
            </a:pPr>
            <a:endParaRPr lang="cs-CZ" b="1" dirty="0" smtClean="0"/>
          </a:p>
          <a:p>
            <a:pPr algn="ctr">
              <a:defRPr/>
            </a:pPr>
            <a:endParaRPr lang="cs-CZ" b="1" dirty="0"/>
          </a:p>
          <a:p>
            <a:pPr algn="ctr">
              <a:defRPr/>
            </a:pPr>
            <a:endParaRPr lang="cs-CZ" b="1" dirty="0" smtClean="0"/>
          </a:p>
          <a:p>
            <a:pPr algn="ctr">
              <a:defRPr/>
            </a:pPr>
            <a:endParaRPr lang="cs-CZ" b="1" dirty="0" smtClean="0"/>
          </a:p>
          <a:p>
            <a:pPr algn="ctr">
              <a:defRPr/>
            </a:pPr>
            <a:endParaRPr lang="cs-CZ" b="1" dirty="0"/>
          </a:p>
        </p:txBody>
      </p:sp>
      <p:pic>
        <p:nvPicPr>
          <p:cNvPr id="4099" name="Picture 3" descr="C:\Users\ucitel\AppData\Local\Microsoft\Windows\Temporary Internet Files\Content.IE5\RSCRDNUA\MC90029004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86942" y="3686160"/>
            <a:ext cx="657064" cy="5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ucitel\AppData\Local\Microsoft\Windows\Temporary Internet Files\Content.IE5\RSCRDNUA\MC900441316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88966" y="4403628"/>
            <a:ext cx="1159024" cy="1159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C:\Users\ucitel\AppData\Local\Microsoft\Windows\Temporary Internet Files\Content.IE5\RSCRDNUA\MC90029004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92300" y="3573016"/>
            <a:ext cx="657064" cy="5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Users\ucitel\AppData\Local\Microsoft\Windows\Temporary Internet Files\Content.IE5\RSCRDNUA\MC90029004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10558" y="3611076"/>
            <a:ext cx="657064" cy="5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C:\Users\ucitel\AppData\Local\Microsoft\Windows\Temporary Internet Files\Content.IE5\RSCRDNUA\MC90029004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63008" y="3596912"/>
            <a:ext cx="657064" cy="5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 descr="C:\Users\ucitel\AppData\Local\Microsoft\Windows\Temporary Internet Files\Content.IE5\RSCRDNUA\MC90029004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03970" y="3660566"/>
            <a:ext cx="657064" cy="5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103984" cy="385018"/>
          </a:xfrm>
        </p:spPr>
        <p:txBody>
          <a:bodyPr/>
          <a:lstStyle/>
          <a:p>
            <a:r>
              <a:rPr lang="cs-CZ" dirty="0" smtClean="0"/>
              <a:t>Autorem materiálu a všech jeho částí, není-li uvedeno  jinak, je Mgr. Blanka Kafková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6892872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59592" y="980728"/>
            <a:ext cx="792088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/>
              <a:t>Číslovky řadové</a:t>
            </a:r>
          </a:p>
          <a:p>
            <a:pPr algn="ctr"/>
            <a:endParaRPr lang="cs-CZ" sz="2800" dirty="0" smtClean="0"/>
          </a:p>
          <a:p>
            <a:pPr algn="ctr"/>
            <a:r>
              <a:rPr lang="cs-CZ" sz="2800" dirty="0" smtClean="0"/>
              <a:t>ČÍSLOVKY ŘADOVÉ OZNAČUJÍ POŘADÍ</a:t>
            </a:r>
          </a:p>
          <a:p>
            <a:pPr algn="ctr"/>
            <a:r>
              <a:rPr lang="cs-CZ" sz="2800" dirty="0" smtClean="0"/>
              <a:t> MÍSTO V ČÍSELNÉ ŘADĚ</a:t>
            </a:r>
          </a:p>
          <a:p>
            <a:pPr algn="ctr"/>
            <a:endParaRPr lang="cs-CZ" sz="2800" dirty="0"/>
          </a:p>
          <a:p>
            <a:pPr algn="ctr"/>
            <a:r>
              <a:rPr lang="cs-CZ" dirty="0" smtClean="0"/>
              <a:t>ODPOVÍDAJÍ NA OTÁZKU  </a:t>
            </a:r>
            <a:r>
              <a:rPr lang="cs-CZ" b="1" dirty="0" smtClean="0"/>
              <a:t>KOLIKÁTÝ</a:t>
            </a:r>
            <a:r>
              <a:rPr lang="cs-CZ" dirty="0" smtClean="0"/>
              <a:t>?</a:t>
            </a:r>
          </a:p>
          <a:p>
            <a:endParaRPr lang="cs-CZ" dirty="0" smtClean="0"/>
          </a:p>
          <a:p>
            <a:r>
              <a:rPr lang="cs-CZ" b="1" dirty="0"/>
              <a:t>	</a:t>
            </a:r>
            <a:r>
              <a:rPr lang="cs-CZ" b="1" dirty="0" smtClean="0"/>
              <a:t>URČITÉ</a:t>
            </a:r>
            <a:r>
              <a:rPr lang="cs-CZ" dirty="0" smtClean="0"/>
              <a:t>					</a:t>
            </a:r>
            <a:r>
              <a:rPr lang="cs-CZ" b="1" dirty="0" smtClean="0"/>
              <a:t>NEURČITÉ</a:t>
            </a:r>
          </a:p>
          <a:p>
            <a:r>
              <a:rPr lang="cs-CZ" dirty="0" smtClean="0"/>
              <a:t>	byl první					několikátý</a:t>
            </a:r>
          </a:p>
          <a:p>
            <a:r>
              <a:rPr lang="cs-CZ" dirty="0"/>
              <a:t>	</a:t>
            </a:r>
            <a:r>
              <a:rPr lang="cs-CZ" dirty="0" smtClean="0"/>
              <a:t>doběhl třetí</a:t>
            </a:r>
          </a:p>
          <a:p>
            <a:endParaRPr lang="cs-CZ" dirty="0" smtClean="0"/>
          </a:p>
          <a:p>
            <a:pPr algn="ctr"/>
            <a:endParaRPr lang="cs-CZ" dirty="0"/>
          </a:p>
          <a:p>
            <a:pPr algn="ctr"/>
            <a:endParaRPr lang="cs-CZ" dirty="0" smtClean="0"/>
          </a:p>
          <a:p>
            <a:pPr algn="ctr"/>
            <a:endParaRPr lang="cs-CZ" sz="2800" dirty="0"/>
          </a:p>
          <a:p>
            <a:pPr algn="ctr"/>
            <a:endParaRPr lang="cs-CZ" sz="2800" dirty="0"/>
          </a:p>
        </p:txBody>
      </p:sp>
      <p:pic>
        <p:nvPicPr>
          <p:cNvPr id="1026" name="Picture 2" descr="C:\Users\ucitel\AppData\Local\Microsoft\Windows\Temporary Internet Files\Content.IE5\RSCRDNUA\MC90023289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64731" y="3642995"/>
            <a:ext cx="1614535" cy="1849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3175992" cy="313010"/>
          </a:xfrm>
        </p:spPr>
        <p:txBody>
          <a:bodyPr/>
          <a:lstStyle/>
          <a:p>
            <a:r>
              <a:rPr lang="cs-CZ" dirty="0" smtClean="0"/>
              <a:t>Autorem materiálu a všech jeho částí, není-li uvedeno  jinak, je Mgr. Blanka Kafková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4201202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819602" y="764704"/>
            <a:ext cx="7416824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/>
              <a:t>Číslovky druhové</a:t>
            </a:r>
          </a:p>
          <a:p>
            <a:pPr algn="ctr"/>
            <a:endParaRPr lang="cs-CZ" sz="2800" dirty="0"/>
          </a:p>
          <a:p>
            <a:pPr algn="ctr"/>
            <a:r>
              <a:rPr lang="cs-CZ" sz="2800" dirty="0" smtClean="0"/>
              <a:t>ČÍSLOVKY DRUHOVÉ OZNAČUJÍ MNOŽSTVÍ DRUHŮ</a:t>
            </a:r>
          </a:p>
          <a:p>
            <a:pPr algn="ctr"/>
            <a:endParaRPr lang="cs-CZ" sz="2800" dirty="0"/>
          </a:p>
          <a:p>
            <a:pPr algn="ctr"/>
            <a:r>
              <a:rPr lang="cs-CZ" dirty="0" smtClean="0"/>
              <a:t>ODPOVÍDAJÍ NA OTÁZKU </a:t>
            </a:r>
            <a:r>
              <a:rPr lang="cs-CZ" b="1" dirty="0" smtClean="0"/>
              <a:t>KOLIKERY? KOLIKERÝ?</a:t>
            </a:r>
          </a:p>
          <a:p>
            <a:pPr algn="ctr"/>
            <a:endParaRPr lang="cs-CZ" dirty="0" smtClean="0"/>
          </a:p>
          <a:p>
            <a:pPr algn="ctr"/>
            <a:endParaRPr lang="cs-CZ" dirty="0"/>
          </a:p>
          <a:p>
            <a:r>
              <a:rPr lang="cs-CZ" b="1" dirty="0" smtClean="0"/>
              <a:t>	URČITÉ</a:t>
            </a:r>
            <a:r>
              <a:rPr lang="cs-CZ" dirty="0" smtClean="0"/>
              <a:t>				</a:t>
            </a:r>
            <a:r>
              <a:rPr lang="cs-CZ" b="1" dirty="0" smtClean="0"/>
              <a:t>NEURČITÉ</a:t>
            </a:r>
          </a:p>
          <a:p>
            <a:r>
              <a:rPr lang="cs-CZ" dirty="0" smtClean="0"/>
              <a:t>	patery šaty</a:t>
            </a:r>
          </a:p>
          <a:p>
            <a:r>
              <a:rPr lang="cs-CZ" dirty="0" smtClean="0"/>
              <a:t>					několikerý způsob</a:t>
            </a:r>
          </a:p>
          <a:p>
            <a:pPr lvl="2"/>
            <a:r>
              <a:rPr lang="cs-CZ" dirty="0"/>
              <a:t>d</a:t>
            </a:r>
            <a:r>
              <a:rPr lang="cs-CZ" dirty="0" smtClean="0"/>
              <a:t>vojí metr</a:t>
            </a:r>
            <a:endParaRPr lang="cs-CZ" dirty="0"/>
          </a:p>
          <a:p>
            <a:pPr algn="ctr"/>
            <a:endParaRPr lang="cs-CZ" dirty="0" smtClean="0"/>
          </a:p>
          <a:p>
            <a:pPr algn="ctr"/>
            <a:endParaRPr lang="cs-CZ" dirty="0"/>
          </a:p>
          <a:p>
            <a:pPr algn="ctr"/>
            <a:endParaRPr lang="cs-CZ" dirty="0" smtClean="0"/>
          </a:p>
          <a:p>
            <a:pPr algn="ctr"/>
            <a:endParaRPr lang="cs-CZ" dirty="0"/>
          </a:p>
          <a:p>
            <a:pPr algn="ctr"/>
            <a:endParaRPr lang="cs-CZ" dirty="0" smtClean="0"/>
          </a:p>
          <a:p>
            <a:pPr algn="ctr"/>
            <a:endParaRPr lang="cs-CZ" dirty="0"/>
          </a:p>
          <a:p>
            <a:pPr algn="ctr"/>
            <a:endParaRPr lang="cs-CZ" dirty="0"/>
          </a:p>
        </p:txBody>
      </p:sp>
      <p:pic>
        <p:nvPicPr>
          <p:cNvPr id="2050" name="Picture 2" descr="C:\Users\ucitel\AppData\Local\Microsoft\Windows\Temporary Internet Files\Content.IE5\65CRQLL2\MC90011343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66553" y="3429000"/>
            <a:ext cx="692266" cy="982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ucitel\AppData\Local\Microsoft\Windows\Temporary Internet Files\Content.IE5\RSCRDNUA\MC900433845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55981" y="4411732"/>
            <a:ext cx="1448872" cy="1448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48000" cy="385018"/>
          </a:xfrm>
        </p:spPr>
        <p:txBody>
          <a:bodyPr/>
          <a:lstStyle/>
          <a:p>
            <a:r>
              <a:rPr lang="cs-CZ" dirty="0" smtClean="0"/>
              <a:t>Autorem materiálu a všech jeho částí, není-li uvedeno  jinak, je Mgr. Blanka Kafková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0149996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412</TotalTime>
  <Words>701</Words>
  <Application>Microsoft Office PowerPoint</Application>
  <PresentationFormat>Předvádění na obrazovce (4:3)</PresentationFormat>
  <Paragraphs>247</Paragraphs>
  <Slides>16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16</vt:i4>
      </vt:variant>
    </vt:vector>
  </HeadingPairs>
  <TitlesOfParts>
    <vt:vector size="18" baseType="lpstr">
      <vt:lpstr>Motiv systému Office</vt:lpstr>
      <vt:lpstr>1_Motiv systému Office</vt:lpstr>
      <vt:lpstr>Snímek 1</vt:lpstr>
      <vt:lpstr>Snímek 2</vt:lpstr>
      <vt:lpstr>PROCVIČOVÁNÍ SLOVNÍCH DRUHŮ 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  <vt:lpstr>Snímek 16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PROCVIČOVÁNÍ SLOVNÍCH DRUHŮ</dc:title>
  <dc:creator>ucitel</dc:creator>
  <cp:lastModifiedBy>Iva9889</cp:lastModifiedBy>
  <cp:revision>48</cp:revision>
  <dcterms:created xsi:type="dcterms:W3CDTF">2012-04-02T18:06:59Z</dcterms:created>
  <dcterms:modified xsi:type="dcterms:W3CDTF">2012-05-08T16:01:09Z</dcterms:modified>
</cp:coreProperties>
</file>