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4"/>
  </p:notesMasterIdLst>
  <p:sldIdLst>
    <p:sldId id="266" r:id="rId4"/>
    <p:sldId id="267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83453" autoAdjust="0"/>
  </p:normalViewPr>
  <p:slideViewPr>
    <p:cSldViewPr>
      <p:cViewPr varScale="1">
        <p:scale>
          <a:sx n="65" d="100"/>
          <a:sy n="65" d="100"/>
        </p:scale>
        <p:origin x="-132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782BF-064C-4A69-A666-140C42AFEA90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2CEDB-E227-4B30-8E04-8B0BA215A1A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8628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08DC710-E4D3-4D09-9B42-B8E52CAAC892}" type="datetime1">
              <a:rPr lang="cs-CZ" smtClean="0">
                <a:solidFill>
                  <a:prstClr val="black"/>
                </a:solidFill>
              </a:rPr>
              <a:pPr eaLnBrk="1" hangingPunct="1"/>
              <a:t>8.5.2012</a:t>
            </a:fld>
            <a:endParaRPr lang="cs-CZ" smtClean="0">
              <a:solidFill>
                <a:prstClr val="black"/>
              </a:solidFill>
            </a:endParaRPr>
          </a:p>
        </p:txBody>
      </p:sp>
      <p:sp>
        <p:nvSpPr>
          <p:cNvPr id="51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mtClean="0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51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47569CEE-EC71-4A12-A953-0EBBC7130A19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99CB4-2989-497C-A7A8-6BED461E578B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DBC3-5D24-47A4-AEF7-3326860F48CD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3B531-6E17-4E59-BA9B-7B7CB0318EA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8725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BA77-A562-46AE-B892-66027A600B2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4301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7A2E-8821-4E60-AC8D-992E86F85E6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01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DE5F-1915-449F-ACAF-CCA78B7E2B9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3662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892D-8C38-49BF-8130-B3D3671ABEF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3043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321C5-C8BA-4082-9D92-21FF6E46474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3022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AD07-DA49-4114-8D3A-E2ECFC5D746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68734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9BA89-4AD0-4A8F-9A36-4A3C955AB68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219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AC5D7-9923-44FF-82AA-43037DDA721D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20D5-79E7-4426-9B4D-5E5E69877A2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3139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FFF4E-5AA3-4B96-9DAB-CE1DDB2E9A7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2362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1CFC-B2A7-488F-B9F7-AF8B5E107F3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0269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8C10-4513-4CBE-845D-5E431EFB477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9007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B93E7-69A0-40CB-95A6-ACC6034CF0D7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3333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EB9F0-D450-430C-AD2B-1C9AF97FD64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8573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37C94-6DE6-4AD8-B591-6AA16645E68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995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823F8-6AC6-450F-A2F8-0127B6620107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086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C023-DC43-48E0-961A-0668A8C2A620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7323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3C30-8243-437C-BE01-D4508DCA203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2597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F3428264-CD82-42DE-92ED-8DD2BF5946E9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ADDC-28C8-4FB2-8637-0F30D4AB378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0464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F432-281A-4D58-A760-089A4F976C3C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2073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51F2-EAC4-4480-8E40-98D8A7D348FC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8399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7FBC3-FBE4-4D2F-A29D-A0C569BDEEB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668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858D5-B455-42B7-B5B4-25585869E8C4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C525D-D183-4A1E-B6CB-52A32C3B153C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96CA-6854-48E6-B4A5-2BC7BD18E402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C3E85-E1AE-43FF-B7F7-5735FCD6B4CE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87ED-B77B-40E7-AA5C-7A68EC216317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 sz="2000" smtClean="0"/>
              <a:t>Kliknutím na ikonu přidáte obrázek.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9A154-6EF0-418C-94D8-049E3F11F9AE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16A52A7E-583F-4578-AA2F-2EB3073F59FC}" type="datetime1">
              <a:rPr lang="cs-CZ" smtClean="0"/>
              <a:pPr/>
              <a:t>8.5.2012</a:t>
            </a:fld>
            <a:endParaRPr lang="cs-CZ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 smtClean="0"/>
              <a:t>Autorem materiálu a všech jeho částí, není-li uvedeno  jinak, je Mgr. Blanka Kafková</a:t>
            </a:r>
            <a:endParaRPr lang="cs-CZ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B662DDB6-3D53-41B8-8990-09ADFB2531B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B86DF-DD7A-411C-97A5-D2192ACA76B5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81291-DE4C-4F77-84A6-3590D7612A4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462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FF11B-F9B5-4EE6-95C6-85ACC6761963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8.5.2012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96C59-36C7-40F6-BD82-C39419B225B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04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office.microsoft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59113" y="6229350"/>
            <a:ext cx="3960812" cy="492125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cs-CZ" sz="1400" dirty="0" smtClean="0">
                <a:solidFill>
                  <a:prstClr val="black"/>
                </a:solidFill>
              </a:rPr>
              <a:t>Autorem materiálu a všech jeho částí, není-li uvedeno  jinak, je Mgr. Blanka Kafková</a:t>
            </a:r>
          </a:p>
        </p:txBody>
      </p:sp>
      <p:pic>
        <p:nvPicPr>
          <p:cNvPr id="205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>
              <a:solidFill>
                <a:prstClr val="black"/>
              </a:solidFill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black"/>
              </a:solidFill>
            </a:endParaRPr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>
                <a:solidFill>
                  <a:prstClr val="black"/>
                </a:solidFill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0" y="1778387"/>
            <a:ext cx="895667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endParaRPr lang="cs-CZ" b="1" dirty="0">
              <a:solidFill>
                <a:prstClr val="black"/>
              </a:solidFill>
            </a:endParaRPr>
          </a:p>
          <a:p>
            <a:pPr algn="ctr"/>
            <a:r>
              <a:rPr lang="cs-CZ" b="1" dirty="0" smtClean="0"/>
              <a:t>Sada č. XVIII</a:t>
            </a:r>
            <a:endParaRPr lang="cs-CZ" dirty="0" smtClean="0"/>
          </a:p>
          <a:p>
            <a:pPr algn="ctr"/>
            <a:r>
              <a:rPr lang="cs-CZ" b="1" dirty="0" smtClean="0"/>
              <a:t>Identifikátor sady: VY_32_INOVACE_Sada XVIII _ </a:t>
            </a:r>
            <a:r>
              <a:rPr lang="cs-CZ" b="1" dirty="0" smtClean="0"/>
              <a:t>ČJ, DUM 12</a:t>
            </a:r>
            <a:endParaRPr lang="cs-CZ" dirty="0" smtClean="0"/>
          </a:p>
          <a:p>
            <a:pPr algn="ctr"/>
            <a:r>
              <a:rPr lang="cs-CZ" b="1" dirty="0" smtClean="0"/>
              <a:t>Vzdělávací oblast: Jazyk a jazyková komunikace</a:t>
            </a:r>
            <a:endParaRPr lang="cs-CZ" dirty="0" smtClean="0"/>
          </a:p>
          <a:p>
            <a:pPr algn="ctr"/>
            <a:r>
              <a:rPr lang="cs-CZ" b="1" dirty="0" smtClean="0"/>
              <a:t>Vzdělávací </a:t>
            </a:r>
            <a:r>
              <a:rPr lang="cs-CZ" b="1" dirty="0" smtClean="0"/>
              <a:t>obor: Český jazyk</a:t>
            </a:r>
            <a:endParaRPr lang="cs-CZ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  <a:p>
            <a:endParaRPr lang="cs-CZ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458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093296"/>
            <a:ext cx="3464024" cy="486868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683568" y="620688"/>
            <a:ext cx="76328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Zdroje: 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  <a:p>
            <a:r>
              <a:rPr lang="cs-CZ" dirty="0" smtClean="0">
                <a:latin typeface="Arial" pitchFamily="34" charset="0"/>
                <a:cs typeface="Arial" pitchFamily="34" charset="0"/>
              </a:rPr>
              <a:t>SVOBODOVÁ</a:t>
            </a:r>
            <a:r>
              <a:rPr lang="cs-CZ" dirty="0">
                <a:latin typeface="Arial" pitchFamily="34" charset="0"/>
                <a:cs typeface="Arial" pitchFamily="34" charset="0"/>
              </a:rPr>
              <a:t>, Pavla. </a:t>
            </a:r>
            <a:r>
              <a:rPr lang="cs-CZ" i="1" dirty="0">
                <a:latin typeface="Arial" pitchFamily="34" charset="0"/>
                <a:cs typeface="Arial" pitchFamily="34" charset="0"/>
              </a:rPr>
              <a:t>Nebojím se 5. třídy! 1. vyd. Praha : Albatros 2007. 56 s. ISBN 978-80-00-01836-2</a:t>
            </a:r>
          </a:p>
          <a:p>
            <a:endParaRPr lang="cs-CZ" dirty="0" smtClean="0"/>
          </a:p>
          <a:p>
            <a:r>
              <a:rPr lang="cs-CZ" dirty="0">
                <a:latin typeface="Arial" pitchFamily="34" charset="0"/>
                <a:cs typeface="Arial" pitchFamily="34" charset="0"/>
              </a:rPr>
              <a:t>Kliparty: [cit.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2012-4-19]. </a:t>
            </a:r>
            <a:r>
              <a:rPr lang="cs-CZ" dirty="0">
                <a:latin typeface="Arial" pitchFamily="34" charset="0"/>
                <a:cs typeface="Arial" pitchFamily="34" charset="0"/>
              </a:rPr>
              <a:t>Dostupné na </a:t>
            </a:r>
            <a:r>
              <a:rPr lang="cs-CZ" dirty="0">
                <a:latin typeface="Arial" pitchFamily="34" charset="0"/>
                <a:cs typeface="Arial" pitchFamily="34" charset="0"/>
                <a:hlinkClick r:id="rId2"/>
              </a:rPr>
              <a:t>http://office.microsoft.com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1428373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81328"/>
            <a:ext cx="3103984" cy="340147"/>
          </a:xfrm>
        </p:spPr>
        <p:txBody>
          <a:bodyPr/>
          <a:lstStyle/>
          <a:p>
            <a:r>
              <a:rPr lang="cs-CZ" dirty="0" smtClean="0">
                <a:solidFill>
                  <a:prstClr val="black">
                    <a:tint val="75000"/>
                  </a:prstClr>
                </a:solidFill>
              </a:rPr>
              <a:t>Autorem materiálu a všech jeho částí, není-li uvedeno  jinak, je Mgr. Blanka Kafková</a:t>
            </a:r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813924" y="620688"/>
            <a:ext cx="741682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Název: Procvičování slovních druhů. Citoslovce.</a:t>
            </a:r>
          </a:p>
          <a:p>
            <a:r>
              <a:rPr lang="cs-CZ" b="1" dirty="0"/>
              <a:t>Autor: Mgr. Blanka Kafková</a:t>
            </a:r>
          </a:p>
          <a:p>
            <a:endParaRPr lang="cs-CZ" dirty="0"/>
          </a:p>
          <a:p>
            <a:r>
              <a:rPr lang="cs-CZ" b="1" dirty="0"/>
              <a:t>Stručná anotace: Prezentace slouží  k  procvičování učiva o citoslovcích.</a:t>
            </a:r>
          </a:p>
          <a:p>
            <a:r>
              <a:rPr lang="cs-CZ" b="1" dirty="0"/>
              <a:t>Metodické zhodnocení: V prezentaci se žáci seznámili s druhy citoslovcí </a:t>
            </a:r>
          </a:p>
          <a:p>
            <a:r>
              <a:rPr lang="cs-CZ" b="1" dirty="0"/>
              <a:t>a ve dvojici se s nimi učili pracovat. Slohově zaměřená cvičení prověřila </a:t>
            </a:r>
          </a:p>
          <a:p>
            <a:r>
              <a:rPr lang="cs-CZ" b="1" dirty="0"/>
              <a:t>znalost slovní zásoby žáků. Abecední řadu citoslovcí je vhodné zařadit</a:t>
            </a:r>
          </a:p>
          <a:p>
            <a:r>
              <a:rPr lang="cs-CZ" b="1" dirty="0"/>
              <a:t>jako skupinovou práci. </a:t>
            </a:r>
          </a:p>
          <a:p>
            <a:r>
              <a:rPr lang="cs-CZ" b="1" dirty="0"/>
              <a:t>Hodina byla </a:t>
            </a:r>
            <a:r>
              <a:rPr lang="cs-CZ" b="1" dirty="0" err="1"/>
              <a:t>odpilotována</a:t>
            </a:r>
            <a:r>
              <a:rPr lang="cs-CZ" b="1" dirty="0"/>
              <a:t> dne 20. 4. 2012  ve třídě 5.B</a:t>
            </a: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2226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CITOSLOVCE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PROCVIČOVÁNÍ SLOVNÍCH DRUHŮ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2"/>
          </p:nvPr>
        </p:nvSpPr>
        <p:spPr>
          <a:xfrm>
            <a:off x="3124200" y="6165304"/>
            <a:ext cx="3392016" cy="414860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9328710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404664"/>
            <a:ext cx="8136904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CITOSLOVCE vyjadřují:</a:t>
            </a:r>
          </a:p>
          <a:p>
            <a:endParaRPr lang="cs-CZ" dirty="0" smtClean="0"/>
          </a:p>
          <a:p>
            <a:endParaRPr lang="cs-CZ" dirty="0" smtClean="0"/>
          </a:p>
          <a:p>
            <a:pPr marL="742950" lvl="1" indent="-285750">
              <a:buFont typeface="Wingdings" pitchFamily="2" charset="2"/>
              <a:buChar char="q"/>
            </a:pPr>
            <a:r>
              <a:rPr lang="cs-CZ" dirty="0"/>
              <a:t>z</a:t>
            </a:r>
            <a:r>
              <a:rPr lang="cs-CZ" dirty="0" smtClean="0"/>
              <a:t>vuky		 např. klap, bum, břink, žbluňk</a:t>
            </a:r>
          </a:p>
          <a:p>
            <a:pPr marL="742950" lvl="1" indent="-285750">
              <a:buFont typeface="Wingdings" pitchFamily="2" charset="2"/>
              <a:buChar char="q"/>
            </a:pPr>
            <a:endParaRPr lang="cs-CZ" dirty="0"/>
          </a:p>
          <a:p>
            <a:pPr marL="742950" lvl="1" indent="-285750">
              <a:buFont typeface="Wingdings" pitchFamily="2" charset="2"/>
              <a:buChar char="q"/>
            </a:pPr>
            <a:endParaRPr lang="cs-CZ" dirty="0" smtClean="0"/>
          </a:p>
          <a:p>
            <a:pPr marL="742950" lvl="1" indent="-285750">
              <a:buFont typeface="Wingdings" pitchFamily="2" charset="2"/>
              <a:buChar char="q"/>
            </a:pPr>
            <a:r>
              <a:rPr lang="cs-CZ" dirty="0"/>
              <a:t>h</a:t>
            </a:r>
            <a:r>
              <a:rPr lang="cs-CZ" dirty="0" smtClean="0"/>
              <a:t>lasy		např. haf, mňau, bú, kikirikí</a:t>
            </a:r>
          </a:p>
          <a:p>
            <a:pPr marL="742950" lvl="1" indent="-285750">
              <a:buFont typeface="Wingdings" pitchFamily="2" charset="2"/>
              <a:buChar char="q"/>
            </a:pPr>
            <a:endParaRPr lang="cs-CZ" dirty="0"/>
          </a:p>
          <a:p>
            <a:pPr marL="742950" lvl="1" indent="-285750">
              <a:buFont typeface="Wingdings" pitchFamily="2" charset="2"/>
              <a:buChar char="q"/>
            </a:pPr>
            <a:endParaRPr lang="cs-CZ" dirty="0" smtClean="0"/>
          </a:p>
          <a:p>
            <a:pPr marL="742950" lvl="1" indent="-285750">
              <a:buFont typeface="Wingdings" pitchFamily="2" charset="2"/>
              <a:buChar char="q"/>
            </a:pPr>
            <a:r>
              <a:rPr lang="cs-CZ" dirty="0"/>
              <a:t>c</a:t>
            </a:r>
            <a:r>
              <a:rPr lang="cs-CZ" dirty="0" smtClean="0"/>
              <a:t>ity a nálady 	např. chacha, jé, ó, ach</a:t>
            </a:r>
          </a:p>
          <a:p>
            <a:pPr marL="742950" lvl="1" indent="-285750">
              <a:buFont typeface="Wingdings" pitchFamily="2" charset="2"/>
              <a:buChar char="q"/>
            </a:pPr>
            <a:endParaRPr lang="cs-CZ" dirty="0"/>
          </a:p>
          <a:p>
            <a:pPr marL="742950" lvl="1" indent="-285750">
              <a:buFont typeface="Wingdings" pitchFamily="2" charset="2"/>
              <a:buChar char="q"/>
            </a:pPr>
            <a:endParaRPr lang="cs-CZ" dirty="0" smtClean="0"/>
          </a:p>
          <a:p>
            <a:pPr marL="742950" lvl="1" indent="-285750">
              <a:buFont typeface="Wingdings" pitchFamily="2" charset="2"/>
              <a:buChar char="q"/>
            </a:pPr>
            <a:r>
              <a:rPr lang="cs-CZ" dirty="0"/>
              <a:t>v</a:t>
            </a:r>
            <a:r>
              <a:rPr lang="cs-CZ" dirty="0" smtClean="0"/>
              <a:t>ůli mluvčího	např. pst, hele, na</a:t>
            </a:r>
          </a:p>
          <a:p>
            <a:endParaRPr lang="cs-CZ" dirty="0"/>
          </a:p>
          <a:p>
            <a:pPr marL="285750" indent="-285750">
              <a:buFont typeface="Wingdings" pitchFamily="2" charset="2"/>
              <a:buChar char="q"/>
            </a:pPr>
            <a:endParaRPr lang="cs-CZ" dirty="0" smtClean="0"/>
          </a:p>
          <a:p>
            <a:pPr marL="285750" indent="-285750">
              <a:buFont typeface="Wingdings" pitchFamily="2" charset="2"/>
              <a:buChar char="q"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1026" name="Picture 2" descr="C:\Users\ucitel\AppData\Local\Microsoft\Windows\Temporary Internet Files\Content.IE5\FY3DPW1U\MC9004116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2405" y="1499055"/>
            <a:ext cx="582613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citel\AppData\Local\Microsoft\Windows\Temporary Internet Files\Content.IE5\RSCRDNUA\MC90019216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36609" y="2887466"/>
            <a:ext cx="951556" cy="706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citel\AppData\Local\Microsoft\Windows\Temporary Internet Files\Content.IE5\FY3DPW1U\MC90038359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65457" y="3446419"/>
            <a:ext cx="739750" cy="882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citel\AppData\Local\Microsoft\Windows\Temporary Internet Files\Content.IE5\WDPNXR3W\MC90042444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437112"/>
            <a:ext cx="672383" cy="827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199" y="6093296"/>
            <a:ext cx="3416327" cy="486868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506650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1196752"/>
            <a:ext cx="5575052" cy="8402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Citoslovce nelze skloňovat ani časovat. Jsou to slova  </a:t>
            </a:r>
          </a:p>
          <a:p>
            <a:endParaRPr lang="cs-CZ" dirty="0"/>
          </a:p>
          <a:p>
            <a:r>
              <a:rPr lang="cs-CZ" dirty="0" smtClean="0"/>
              <a:t>Citoslovce mohou být větným členem.</a:t>
            </a:r>
          </a:p>
          <a:p>
            <a:endParaRPr lang="cs-CZ" dirty="0"/>
          </a:p>
          <a:p>
            <a:r>
              <a:rPr lang="cs-CZ" dirty="0"/>
              <a:t>n</a:t>
            </a:r>
            <a:r>
              <a:rPr lang="cs-CZ" dirty="0" smtClean="0"/>
              <a:t>apř.: Tělocvičnou se rozléhalo vítězné </a:t>
            </a:r>
            <a:r>
              <a:rPr lang="cs-CZ" b="1" dirty="0" smtClean="0"/>
              <a:t>hurá</a:t>
            </a:r>
            <a:r>
              <a:rPr lang="cs-CZ" dirty="0" smtClean="0"/>
              <a:t> (podmět).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Je-li citoslovce větným členem, neoddělujeme je čárkou.</a:t>
            </a:r>
          </a:p>
          <a:p>
            <a:r>
              <a:rPr lang="cs-CZ" dirty="0" smtClean="0"/>
              <a:t>Není-li citoslovce větným členem, čárkami je oddělujeme.</a:t>
            </a:r>
          </a:p>
          <a:p>
            <a:endParaRPr lang="cs-CZ" dirty="0"/>
          </a:p>
          <a:p>
            <a:r>
              <a:rPr lang="cs-CZ" dirty="0"/>
              <a:t>n</a:t>
            </a:r>
            <a:r>
              <a:rPr lang="cs-CZ" dirty="0" smtClean="0"/>
              <a:t>apř.: </a:t>
            </a:r>
            <a:r>
              <a:rPr lang="cs-CZ" b="1" dirty="0" smtClean="0"/>
              <a:t>Ach</a:t>
            </a:r>
            <a:r>
              <a:rPr lang="cs-CZ" dirty="0" smtClean="0"/>
              <a:t>, není tu, není…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2050" name="Picture 2" descr="C:\Users\ucitel\AppData\Local\Microsoft\Windows\Temporary Internet Files\Content.IE5\RSCRDNUA\MC90023259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684898"/>
            <a:ext cx="963609" cy="1328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citel\AppData\Local\Microsoft\Windows\Temporary Internet Files\Content.IE5\RSCRDNUA\MC90041148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4788024" y="4817332"/>
            <a:ext cx="1204761" cy="1161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7020272" y="119675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n</a:t>
            </a:r>
            <a:r>
              <a:rPr lang="cs-CZ" dirty="0" smtClean="0">
                <a:solidFill>
                  <a:srgbClr val="FF0000"/>
                </a:solidFill>
              </a:rPr>
              <a:t>eohebná.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165304"/>
            <a:ext cx="3278436" cy="414860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5755569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331640" y="1412776"/>
            <a:ext cx="6826997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VYMYSLI CITOSLOVCE  K TĚMTO PODSTATNÝM JMÉNŮM: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/>
              <a:t>p</a:t>
            </a:r>
            <a:r>
              <a:rPr lang="cs-CZ" dirty="0" smtClean="0"/>
              <a:t>očítač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l</a:t>
            </a:r>
            <a:r>
              <a:rPr lang="cs-CZ" dirty="0" smtClean="0"/>
              <a:t>žička s hrnkem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h</a:t>
            </a:r>
            <a:r>
              <a:rPr lang="cs-CZ" dirty="0" smtClean="0"/>
              <a:t>ůlka stařenky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/>
              <a:t>s</a:t>
            </a:r>
            <a:r>
              <a:rPr lang="cs-CZ" dirty="0" smtClean="0"/>
              <a:t>trom ve větru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3079" name="Picture 7" descr="C:\Users\ucitel\AppData\Local\Microsoft\Windows\Temporary Internet Files\Content.IE5\FY3DPW1U\MC900441337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92206" y="1974703"/>
            <a:ext cx="1011560" cy="101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3995936" y="2163072"/>
            <a:ext cx="2923206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80" name="Picture 8" descr="C:\Users\ucitel\AppData\Local\Microsoft\Windows\Temporary Internet Files\Content.IE5\65CRQLL2\MC90041199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1755" y="2708920"/>
            <a:ext cx="755953" cy="89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bdélník 11"/>
          <p:cNvSpPr/>
          <p:nvPr/>
        </p:nvSpPr>
        <p:spPr>
          <a:xfrm>
            <a:off x="4932040" y="4811167"/>
            <a:ext cx="2923206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4148336" y="3882315"/>
            <a:ext cx="2923206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4860032" y="2977870"/>
            <a:ext cx="2923206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81" name="Picture 9" descr="C:\Users\ucitel\AppData\Local\Microsoft\Windows\Temporary Internet Files\Content.IE5\WDPNXR3W\MC90037134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24632">
            <a:off x="3503765" y="3789040"/>
            <a:ext cx="405965" cy="906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C:\Users\ucitel\AppData\Local\Microsoft\Windows\Temporary Internet Files\Content.IE5\FY3DPW1U\MC90041353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6917" y="4707956"/>
            <a:ext cx="1058122" cy="889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093296"/>
            <a:ext cx="3392016" cy="486868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6681201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1052736"/>
            <a:ext cx="85722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VYMYSLI CITOSLOVCE K TOMUTO PŘÍBĚHU: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Běžím ke kamarádovi.</a:t>
            </a:r>
          </a:p>
          <a:p>
            <a:endParaRPr lang="cs-CZ" dirty="0"/>
          </a:p>
          <a:p>
            <a:r>
              <a:rPr lang="cs-CZ" dirty="0" smtClean="0"/>
              <a:t>Zvoním na něj.</a:t>
            </a:r>
          </a:p>
          <a:p>
            <a:endParaRPr lang="cs-CZ" dirty="0"/>
          </a:p>
          <a:p>
            <a:r>
              <a:rPr lang="cs-CZ" dirty="0" smtClean="0"/>
              <a:t>Kamarád otvírá dveře.</a:t>
            </a:r>
          </a:p>
          <a:p>
            <a:endParaRPr lang="cs-CZ" dirty="0" smtClean="0"/>
          </a:p>
          <a:p>
            <a:r>
              <a:rPr lang="cs-CZ" dirty="0" smtClean="0"/>
              <a:t>Poplácá mě po zádech.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Zamyká dveře.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 klidu spolu odcházíme.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429150" y="1870574"/>
            <a:ext cx="1954420" cy="266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582826" y="2463190"/>
            <a:ext cx="1954420" cy="266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779912" y="4701716"/>
            <a:ext cx="1954420" cy="266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699792" y="4127376"/>
            <a:ext cx="1954420" cy="266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559886" y="3570565"/>
            <a:ext cx="1954420" cy="266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3429150" y="3020822"/>
            <a:ext cx="1954420" cy="266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100" name="Picture 4" descr="C:\Users\ucitel\AppData\Local\Microsoft\Windows\Temporary Internet Files\Content.IE5\FY3DPW1U\MC90036071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363149"/>
            <a:ext cx="1367942" cy="184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>
          <a:xfrm>
            <a:off x="3124200" y="6131049"/>
            <a:ext cx="3320008" cy="449115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516823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48690" y="692696"/>
            <a:ext cx="650363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PŘEPIŠ CITOSLOVNÝ PŘÍBĚH DO KRÁTKÉHO PŘÍBĚHU VE VĚTÁCH.</a:t>
            </a:r>
          </a:p>
          <a:p>
            <a:endParaRPr lang="cs-CZ" dirty="0"/>
          </a:p>
          <a:p>
            <a:r>
              <a:rPr lang="cs-CZ" dirty="0" err="1" smtClean="0"/>
              <a:t>Crrrrrrrr</a:t>
            </a:r>
            <a:r>
              <a:rPr lang="cs-CZ" dirty="0" smtClean="0"/>
              <a:t> ! </a:t>
            </a:r>
            <a:r>
              <a:rPr lang="cs-CZ" dirty="0" err="1" smtClean="0"/>
              <a:t>Uáááááá</a:t>
            </a:r>
            <a:r>
              <a:rPr lang="cs-CZ" dirty="0" smtClean="0"/>
              <a:t>! Šplouch, šplouch, </a:t>
            </a:r>
            <a:r>
              <a:rPr lang="cs-CZ" dirty="0" err="1" smtClean="0"/>
              <a:t>šš</a:t>
            </a:r>
            <a:r>
              <a:rPr lang="cs-CZ" dirty="0" smtClean="0"/>
              <a:t> </a:t>
            </a:r>
            <a:r>
              <a:rPr lang="cs-CZ" dirty="0" err="1" smtClean="0"/>
              <a:t>šš</a:t>
            </a:r>
            <a:r>
              <a:rPr lang="cs-CZ" dirty="0" smtClean="0"/>
              <a:t> </a:t>
            </a:r>
            <a:r>
              <a:rPr lang="cs-CZ" dirty="0" err="1" smtClean="0"/>
              <a:t>šš</a:t>
            </a:r>
            <a:r>
              <a:rPr lang="cs-CZ" dirty="0" smtClean="0"/>
              <a:t>, </a:t>
            </a:r>
            <a:r>
              <a:rPr lang="cs-CZ" dirty="0" err="1" smtClean="0"/>
              <a:t>gloglo</a:t>
            </a:r>
            <a:r>
              <a:rPr lang="cs-CZ" dirty="0" smtClean="0"/>
              <a:t>.</a:t>
            </a:r>
          </a:p>
          <a:p>
            <a:r>
              <a:rPr lang="cs-CZ" dirty="0" smtClean="0"/>
              <a:t>Mlask, mlask. Bum! </a:t>
            </a:r>
            <a:r>
              <a:rPr lang="cs-CZ" dirty="0" err="1" smtClean="0"/>
              <a:t>Zamyky</a:t>
            </a:r>
            <a:r>
              <a:rPr lang="cs-CZ" dirty="0" smtClean="0"/>
              <a:t>, </a:t>
            </a:r>
            <a:r>
              <a:rPr lang="cs-CZ" dirty="0" err="1" smtClean="0"/>
              <a:t>zamyky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2. Víš, že slovní druh SPOJKY, se tak jmenuje proto, že spojuje slova nebo věty. PŘEDLOŽKY proto, že stojí před jménem, A proč se CITOSLOVCE jmenují citoslovce?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5122" name="Picture 2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940645"/>
            <a:ext cx="903209" cy="960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ucitel\AppData\Local\Microsoft\Windows\Temporary Internet Files\Content.IE5\FY3DPW1U\MC90034871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013176"/>
            <a:ext cx="872338" cy="949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093296"/>
            <a:ext cx="3392016" cy="486868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2789941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1340768"/>
            <a:ext cx="757130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Pokračuj v  abecední řadě citoslovcí:</a:t>
            </a:r>
          </a:p>
          <a:p>
            <a:endParaRPr lang="cs-CZ" dirty="0"/>
          </a:p>
          <a:p>
            <a:r>
              <a:rPr lang="cs-CZ" dirty="0" smtClean="0"/>
              <a:t>A  ach			CH			P   píp</a:t>
            </a:r>
          </a:p>
          <a:p>
            <a:endParaRPr lang="cs-CZ" dirty="0"/>
          </a:p>
          <a:p>
            <a:r>
              <a:rPr lang="cs-CZ" dirty="0" smtClean="0"/>
              <a:t>B			I			R</a:t>
            </a:r>
          </a:p>
          <a:p>
            <a:endParaRPr lang="cs-CZ" dirty="0"/>
          </a:p>
          <a:p>
            <a:r>
              <a:rPr lang="cs-CZ" dirty="0" smtClean="0"/>
              <a:t>C			J  			S</a:t>
            </a:r>
          </a:p>
          <a:p>
            <a:endParaRPr lang="cs-CZ" dirty="0"/>
          </a:p>
          <a:p>
            <a:r>
              <a:rPr lang="cs-CZ" dirty="0" smtClean="0"/>
              <a:t>D			K  krá			Š		</a:t>
            </a:r>
          </a:p>
          <a:p>
            <a:endParaRPr lang="cs-CZ" dirty="0"/>
          </a:p>
          <a:p>
            <a:r>
              <a:rPr lang="cs-CZ" dirty="0" smtClean="0"/>
              <a:t>E			L			T</a:t>
            </a:r>
          </a:p>
          <a:p>
            <a:endParaRPr lang="cs-CZ" dirty="0"/>
          </a:p>
          <a:p>
            <a:r>
              <a:rPr lang="cs-CZ" dirty="0" smtClean="0"/>
              <a:t>F			M			U</a:t>
            </a:r>
          </a:p>
          <a:p>
            <a:endParaRPr lang="cs-CZ" dirty="0"/>
          </a:p>
          <a:p>
            <a:r>
              <a:rPr lang="cs-CZ" dirty="0" smtClean="0"/>
              <a:t>G			N			V  vrr</a:t>
            </a:r>
          </a:p>
          <a:p>
            <a:endParaRPr lang="cs-CZ" dirty="0"/>
          </a:p>
          <a:p>
            <a:r>
              <a:rPr lang="cs-CZ" dirty="0" smtClean="0"/>
              <a:t>H haf			O			Ž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142082"/>
            <a:ext cx="3175992" cy="438082"/>
          </a:xfrm>
        </p:spPr>
        <p:txBody>
          <a:bodyPr/>
          <a:lstStyle/>
          <a:p>
            <a:r>
              <a:rPr lang="cs-CZ" dirty="0" smtClean="0"/>
              <a:t>Autorem materiálu a všech jeho částí, není-li uvedeno  jinak, je Mgr. Blanka Kafková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4324655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Karnevalový motiv</Template>
  <TotalTime>216</TotalTime>
  <Words>456</Words>
  <Application>Microsoft Office PowerPoint</Application>
  <PresentationFormat>Předvádění na obrazovce (4:3)</PresentationFormat>
  <Paragraphs>189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Carnival</vt:lpstr>
      <vt:lpstr>1_Motiv systému Office</vt:lpstr>
      <vt:lpstr>Motiv systému Office</vt:lpstr>
      <vt:lpstr>Snímek 1</vt:lpstr>
      <vt:lpstr>Snímek 2</vt:lpstr>
      <vt:lpstr>CITOSLOVCE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PROCVIČOVÁNÍ SLOVNÍCH DRUHŮ</dc:title>
  <dc:creator>ucitel</dc:creator>
  <cp:lastModifiedBy>Iva9889</cp:lastModifiedBy>
  <cp:revision>22</cp:revision>
  <dcterms:created xsi:type="dcterms:W3CDTF">2012-04-06T14:21:57Z</dcterms:created>
  <dcterms:modified xsi:type="dcterms:W3CDTF">2012-05-08T16:03:38Z</dcterms:modified>
</cp:coreProperties>
</file>