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71B4E-8CEA-47FB-B392-AAD49BDE2BC5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B9038-6015-4B1D-8669-A9BE746F958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6908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>
                <a:solidFill>
                  <a:prstClr val="black"/>
                </a:solidFill>
              </a:rPr>
              <a:pPr eaLnBrk="1" hangingPunct="1"/>
              <a:t>8.5.2012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285AF-B2B8-49C4-87CE-F619C008DA2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8712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1505-9BDE-4DD6-B091-0C1E129EC2B0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8852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3F-2EA1-41E0-AAD3-2686967475B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3467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03262-B7FC-4F9C-ACC9-F6CA175926EB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9940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0A1A-D1FB-4E95-B298-3CEFE0C8A0F2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9226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4ABD5-B2C7-48D0-B365-E9B0B1969125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5100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EF40-2914-44F4-AF85-CB4089D8D605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5555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FD3-8D4C-4DFB-A70F-E2C6EBE7C8E0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981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F4106-7B8A-4E46-B04E-A9E0293B8400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565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954F-4C34-455A-9D4F-637038E1413F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9808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1B2B-EE85-43B6-8EA1-67FA78D1387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412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34288-E91D-4288-AD1A-FDCA637C2D25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6CDF-5583-4373-8880-C67F82FC5C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3984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3960812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>
                <a:solidFill>
                  <a:prstClr val="black"/>
                </a:solidFill>
              </a:rPr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black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solidFill>
                  <a:prstClr val="black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395288" y="1635173"/>
            <a:ext cx="8497887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r>
              <a:rPr lang="cs-CZ" b="1" dirty="0" smtClean="0"/>
              <a:t>Sada č. XVIII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XVIII _ </a:t>
            </a:r>
            <a:r>
              <a:rPr lang="cs-CZ" b="1" dirty="0" smtClean="0"/>
              <a:t>ČJ, DUM 13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</a:t>
            </a:r>
            <a:endParaRPr lang="cs-CZ" dirty="0" smtClean="0"/>
          </a:p>
          <a:p>
            <a:pPr algn="ctr"/>
            <a:r>
              <a:rPr lang="cs-CZ" b="1" dirty="0" smtClean="0"/>
              <a:t>Vzdělávací </a:t>
            </a:r>
            <a:r>
              <a:rPr lang="cs-CZ" b="1" dirty="0" smtClean="0"/>
              <a:t>obor: Český jazyk</a:t>
            </a:r>
            <a:endParaRPr lang="cs-CZ" dirty="0" smtClean="0"/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6397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464024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332656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Zdroje:</a:t>
            </a:r>
          </a:p>
          <a:p>
            <a:endParaRPr lang="cs-CZ" dirty="0" smtClean="0"/>
          </a:p>
          <a:p>
            <a:r>
              <a:rPr lang="cs-CZ" dirty="0" smtClean="0"/>
              <a:t>HORÁČKOVÁ, Martina. </a:t>
            </a:r>
            <a:r>
              <a:rPr lang="cs-CZ" i="1" dirty="0" smtClean="0"/>
              <a:t>Český jazyk : pracovní sešit pro 5. ročník ZŠ. </a:t>
            </a:r>
            <a:r>
              <a:rPr lang="cs-CZ" dirty="0" smtClean="0"/>
              <a:t>1. vydání . Brno : </a:t>
            </a:r>
            <a:r>
              <a:rPr lang="cs-CZ" dirty="0" err="1" smtClean="0"/>
              <a:t>Didaktis</a:t>
            </a:r>
            <a:r>
              <a:rPr lang="cs-CZ" dirty="0" smtClean="0"/>
              <a:t>, 2007. 79 s. ISBN 978-80-7358-072-8</a:t>
            </a:r>
          </a:p>
          <a:p>
            <a:endParaRPr lang="cs-CZ" dirty="0"/>
          </a:p>
          <a:p>
            <a:r>
              <a:rPr lang="cs-CZ" dirty="0" smtClean="0"/>
              <a:t>JANÁČKOVÁ, Zita. </a:t>
            </a:r>
            <a:r>
              <a:rPr lang="cs-CZ" i="1" dirty="0" smtClean="0"/>
              <a:t>Dokážeš psát bez chyb? : pracovní sešit pro 5. ročník. </a:t>
            </a:r>
            <a:r>
              <a:rPr lang="cs-CZ" dirty="0" smtClean="0"/>
              <a:t>I. </a:t>
            </a:r>
            <a:r>
              <a:rPr lang="cs-CZ" dirty="0"/>
              <a:t>v</a:t>
            </a:r>
            <a:r>
              <a:rPr lang="cs-CZ" dirty="0" smtClean="0"/>
              <a:t>ydání. Brno : Nová škola, 2001. 57 s. ISBN 80-900599-8-8</a:t>
            </a:r>
          </a:p>
          <a:p>
            <a:endParaRPr lang="cs-CZ" i="1" dirty="0"/>
          </a:p>
          <a:p>
            <a:r>
              <a:rPr lang="cs-CZ" dirty="0" smtClean="0"/>
              <a:t>PAVLOVÁ, Jana. </a:t>
            </a:r>
            <a:r>
              <a:rPr lang="cs-CZ" i="1" dirty="0" smtClean="0"/>
              <a:t>Barevná čeština pro páťáky. </a:t>
            </a:r>
            <a:r>
              <a:rPr lang="cs-CZ" dirty="0" smtClean="0"/>
              <a:t>1. vydání. Praha : SPN, 1999. 56 s. ISBN 80-7235-080-3</a:t>
            </a:r>
          </a:p>
          <a:p>
            <a:endParaRPr lang="cs-CZ" dirty="0"/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Kliparty: [cit.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2012-3-16]. </a:t>
            </a:r>
            <a:r>
              <a:rPr lang="cs-CZ" dirty="0">
                <a:latin typeface="Arial" pitchFamily="34" charset="0"/>
                <a:cs typeface="Arial" pitchFamily="34" charset="0"/>
              </a:rPr>
              <a:t>Dostupné na http://office.microsoft.com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720775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 </a:t>
            </a: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Název: </a:t>
            </a:r>
            <a:r>
              <a:rPr lang="cs-CZ" sz="1600" b="1" dirty="0" smtClean="0"/>
              <a:t>Procvičování slovních druhů. Zájmena.</a:t>
            </a:r>
          </a:p>
          <a:p>
            <a:pPr marL="0" indent="0">
              <a:buNone/>
            </a:pPr>
            <a:r>
              <a:rPr lang="cs-CZ" sz="1600" b="1" dirty="0" smtClean="0"/>
              <a:t>Autor</a:t>
            </a:r>
            <a:r>
              <a:rPr lang="cs-CZ" sz="1600" b="1" dirty="0"/>
              <a:t>: Mgr. Blanka </a:t>
            </a:r>
            <a:r>
              <a:rPr lang="cs-CZ" sz="1600" b="1" dirty="0" smtClean="0"/>
              <a:t>Kafková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Stručná anotace: Prezentace </a:t>
            </a:r>
            <a:r>
              <a:rPr lang="cs-CZ" sz="1600" b="1" dirty="0" smtClean="0"/>
              <a:t>slouží  k  procvičování učiva o zájmenech.</a:t>
            </a:r>
          </a:p>
          <a:p>
            <a:pPr marL="0" indent="0">
              <a:buNone/>
            </a:pPr>
            <a:r>
              <a:rPr lang="cs-CZ" sz="1600" b="1" dirty="0" smtClean="0"/>
              <a:t>Metodické zhodnocení: V prezentaci si žáci  procvičili znalost přísloví, poznávání zájmen </a:t>
            </a:r>
          </a:p>
          <a:p>
            <a:pPr marL="0" indent="0">
              <a:buNone/>
            </a:pPr>
            <a:r>
              <a:rPr lang="cs-CZ" sz="1600" b="1" dirty="0" smtClean="0"/>
              <a:t>a určování jejich druhů. Souvislý text prověřil, jak </a:t>
            </a:r>
            <a:r>
              <a:rPr lang="cs-CZ" sz="1600" b="1" dirty="0" smtClean="0"/>
              <a:t>dokážou pracovat </a:t>
            </a:r>
            <a:r>
              <a:rPr lang="cs-CZ" sz="1600" b="1" dirty="0" smtClean="0"/>
              <a:t>s jazykem při nahrazování podstatných jmen zájmeny. </a:t>
            </a:r>
          </a:p>
          <a:p>
            <a:pPr marL="0" indent="0">
              <a:buNone/>
            </a:pPr>
            <a:r>
              <a:rPr lang="cs-CZ" sz="1600" b="1" dirty="0" smtClean="0"/>
              <a:t>Závěrečné sebehodnocení žáků ukázalo, že učivo dobře zvládají.</a:t>
            </a:r>
          </a:p>
          <a:p>
            <a:pPr marL="0" indent="0">
              <a:buNone/>
            </a:pPr>
            <a:r>
              <a:rPr lang="cs-CZ" sz="1600" b="1" dirty="0" smtClean="0"/>
              <a:t>Hodina </a:t>
            </a:r>
            <a:r>
              <a:rPr lang="cs-CZ" sz="1600" b="1" dirty="0"/>
              <a:t>byla </a:t>
            </a:r>
            <a:r>
              <a:rPr lang="cs-CZ" sz="1600" b="1" dirty="0" err="1" smtClean="0"/>
              <a:t>odpilotována</a:t>
            </a:r>
            <a:r>
              <a:rPr lang="cs-CZ" sz="1600" b="1" dirty="0"/>
              <a:t> </a:t>
            </a:r>
            <a:r>
              <a:rPr lang="cs-CZ" sz="1600" b="1" dirty="0" smtClean="0"/>
              <a:t>dne 29. 3. 2012  ve </a:t>
            </a:r>
            <a:r>
              <a:rPr lang="cs-CZ" sz="1600" b="1" dirty="0"/>
              <a:t>třídě 5.B</a:t>
            </a:r>
            <a:endParaRPr lang="cs-CZ" sz="16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cs-CZ" dirty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28609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PROCVIČOVÁNÍ SLOVNÍCH DRUHŮ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ZÁJMENA</a:t>
            </a:r>
          </a:p>
          <a:p>
            <a:r>
              <a:rPr lang="cs-CZ" dirty="0" smtClean="0"/>
              <a:t>5.ročník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3175992" cy="268139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90554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98821" y="1115790"/>
            <a:ext cx="533434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DOPLŇ DO PŘÍSLOVÍ  VHODNÁ ZÁJMENA:</a:t>
            </a:r>
          </a:p>
          <a:p>
            <a:endParaRPr lang="cs-CZ" b="1" dirty="0"/>
          </a:p>
          <a:p>
            <a:endParaRPr lang="cs-CZ" b="1" dirty="0" smtClean="0"/>
          </a:p>
          <a:p>
            <a:endParaRPr lang="cs-CZ" dirty="0"/>
          </a:p>
          <a:p>
            <a:r>
              <a:rPr lang="cs-CZ" dirty="0" smtClean="0"/>
              <a:t> _________ se nelení, _________ se zelení.</a:t>
            </a:r>
          </a:p>
          <a:p>
            <a:endParaRPr lang="cs-CZ" dirty="0"/>
          </a:p>
          <a:p>
            <a:r>
              <a:rPr lang="cs-CZ" dirty="0" smtClean="0"/>
              <a:t>_________ jinému jámu kopá, _________ do ní padá.</a:t>
            </a:r>
          </a:p>
          <a:p>
            <a:endParaRPr lang="cs-CZ" dirty="0"/>
          </a:p>
          <a:p>
            <a:r>
              <a:rPr lang="cs-CZ" dirty="0" smtClean="0"/>
              <a:t>Utíká,  jako by ________ za patami hořelo.</a:t>
            </a:r>
          </a:p>
          <a:p>
            <a:endParaRPr lang="cs-CZ" dirty="0"/>
          </a:p>
          <a:p>
            <a:r>
              <a:rPr lang="cs-CZ" dirty="0" smtClean="0"/>
              <a:t>S ________ kdo zachází, s ________ taky schází.</a:t>
            </a:r>
          </a:p>
          <a:p>
            <a:endParaRPr lang="cs-CZ" dirty="0"/>
          </a:p>
          <a:p>
            <a:r>
              <a:rPr lang="cs-CZ" dirty="0" smtClean="0"/>
              <a:t>________ chleba jíš, _________  píseň zpívej.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26" name="Picture 2" descr="C:\Users\ucitel\AppData\Local\Microsoft\Windows\Temporary Internet Files\Content.IE5\FY3DPW1U\MC9003910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4672" y="2708920"/>
            <a:ext cx="858837" cy="66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citel\AppData\Local\Microsoft\Windows\Temporary Internet Files\Content.IE5\RSCRDNUA\MC90038880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63561" y="4365104"/>
            <a:ext cx="1013423" cy="805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WDPNXR3W\MC90044193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829299"/>
            <a:ext cx="951098" cy="82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citel\AppData\Local\Microsoft\Windows\Temporary Internet Files\Content.IE5\RSCRDNUA\MC90029084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4" y="3346649"/>
            <a:ext cx="600131" cy="77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464024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1600" y="22437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</a:t>
            </a:r>
            <a:r>
              <a:rPr lang="cs-CZ" dirty="0" smtClean="0"/>
              <a:t>omu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131840" y="221542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tomu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510584" y="37929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tím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171856" y="378765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čím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339752" y="3331781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mu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972802" y="272898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Kdo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923928" y="272898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sám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43608" y="442675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Koho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004286" y="438208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toho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190121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276600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35968" y="126701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já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110091" y="132623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náš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881808" y="126701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jaký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574448" y="138099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nikdo	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395428" y="13437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co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552018" y="22074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můj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135832" y="22074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se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06381" y="3098468"/>
            <a:ext cx="81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on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660099" y="226838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jeho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6798584" y="230161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my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5137873" y="230161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sám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4076328" y="2729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228728" y="28815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845804" y="314016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ono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6076764" y="3283134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ten	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3026107" y="32508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ničí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135832" y="435310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ty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470565" y="32508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čí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3701260" y="435310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vy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2502701" y="432389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kdo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5447928" y="41007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6948264" y="4377297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ony	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4971492" y="4377297"/>
            <a:ext cx="96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takový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611560" y="620688"/>
            <a:ext cx="4988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NAJDI OSOBNÍ ZÁJMENA:</a:t>
            </a:r>
          </a:p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7596336" y="138099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ona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7596336" y="32508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oni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8331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4" grpId="0"/>
      <p:bldP spid="19" grpId="0"/>
      <p:bldP spid="20" grpId="0"/>
      <p:bldP spid="22" grpId="0"/>
      <p:bldP spid="24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908720"/>
            <a:ext cx="7697941" cy="8186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 OSMISMĚRCE NAJDI ZÁJMENA. VYPIŠ JE. </a:t>
            </a:r>
          </a:p>
          <a:p>
            <a:r>
              <a:rPr lang="cs-CZ" dirty="0" smtClean="0"/>
              <a:t>V TAJENCE ZBUDOU DVĚ PÍSMENA. VYTVOŘ TŘI SLOVA ZAČÍNAJÍCÍCH PRVNÍM</a:t>
            </a:r>
          </a:p>
          <a:p>
            <a:r>
              <a:rPr lang="cs-CZ" dirty="0" smtClean="0"/>
              <a:t> PÍSMENEM A KONČÍCÍ DRUHÝM PÍSMENEM Z TABULKY.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sz="2000" b="1" dirty="0" smtClean="0"/>
              <a:t>		Č	O	N	Y	J</a:t>
            </a:r>
          </a:p>
          <a:p>
            <a:endParaRPr lang="cs-CZ" sz="2000" b="1" dirty="0"/>
          </a:p>
          <a:p>
            <a:r>
              <a:rPr lang="cs-CZ" sz="2000" b="1" dirty="0" smtClean="0"/>
              <a:t>		K	Í	Ě	Á	T</a:t>
            </a:r>
          </a:p>
          <a:p>
            <a:endParaRPr lang="cs-CZ" sz="2000" b="1" dirty="0"/>
          </a:p>
          <a:p>
            <a:r>
              <a:rPr lang="cs-CZ" sz="2000" b="1" dirty="0" smtClean="0"/>
              <a:t>		C	O	C	Y	M</a:t>
            </a:r>
          </a:p>
          <a:p>
            <a:endParaRPr lang="cs-CZ" sz="2000" b="1" dirty="0"/>
          </a:p>
          <a:p>
            <a:r>
              <a:rPr lang="cs-CZ" sz="2000" b="1" dirty="0" smtClean="0"/>
              <a:t>		K	O	O	E</a:t>
            </a:r>
            <a:r>
              <a:rPr lang="cs-CZ" sz="2000" b="1" smtClean="0"/>
              <a:t>	Ů</a:t>
            </a:r>
            <a:endParaRPr lang="cs-CZ" sz="2000" b="1" dirty="0" smtClean="0"/>
          </a:p>
          <a:p>
            <a:endParaRPr lang="cs-CZ" sz="2000" b="1" dirty="0"/>
          </a:p>
          <a:p>
            <a:r>
              <a:rPr lang="cs-CZ" sz="2000" b="1" dirty="0" smtClean="0"/>
              <a:t>		D	I	S	S	J</a:t>
            </a:r>
          </a:p>
          <a:p>
            <a:endParaRPr lang="cs-CZ" sz="2000" b="1" dirty="0"/>
          </a:p>
          <a:p>
            <a:r>
              <a:rPr lang="cs-CZ" sz="2000" b="1" dirty="0" smtClean="0"/>
              <a:t>		O	N	A	I	K</a:t>
            </a:r>
            <a:endParaRPr lang="cs-CZ" sz="2000" b="1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92016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37173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944887"/>
            <a:ext cx="761644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PODTRŽENÁ SLOVA NAHRAĎ ZÁJMENY.</a:t>
            </a:r>
          </a:p>
          <a:p>
            <a:endParaRPr lang="cs-CZ" sz="2400" dirty="0" smtClean="0"/>
          </a:p>
          <a:p>
            <a:r>
              <a:rPr lang="cs-CZ" sz="2400" dirty="0" smtClean="0"/>
              <a:t>Mám pejska </a:t>
            </a:r>
            <a:r>
              <a:rPr lang="cs-CZ" sz="2400" dirty="0" err="1" smtClean="0"/>
              <a:t>Dalamánka</a:t>
            </a:r>
            <a:r>
              <a:rPr lang="cs-CZ" sz="2400" dirty="0" smtClean="0"/>
              <a:t>. Budu vám vyprávět, jak jsem</a:t>
            </a:r>
          </a:p>
          <a:p>
            <a:r>
              <a:rPr lang="cs-CZ" sz="2400" dirty="0" smtClean="0"/>
              <a:t>k </a:t>
            </a:r>
            <a:r>
              <a:rPr lang="cs-CZ" sz="2400" u="sng" dirty="0" err="1" smtClean="0"/>
              <a:t>Dalamánkovi</a:t>
            </a:r>
            <a:r>
              <a:rPr lang="cs-CZ" sz="2400" dirty="0" smtClean="0"/>
              <a:t> přišel. Vlastně Dalamánek přišel ke mně.</a:t>
            </a:r>
          </a:p>
          <a:p>
            <a:r>
              <a:rPr lang="cs-CZ" sz="2400" dirty="0" smtClean="0"/>
              <a:t>Musím se smát, když si na ten </a:t>
            </a:r>
            <a:r>
              <a:rPr lang="cs-CZ" sz="2400" u="sng" dirty="0" smtClean="0"/>
              <a:t>psí</a:t>
            </a:r>
            <a:r>
              <a:rPr lang="cs-CZ" sz="2400" dirty="0" smtClean="0"/>
              <a:t> příchod vzpomenu. </a:t>
            </a:r>
          </a:p>
          <a:p>
            <a:r>
              <a:rPr lang="cs-CZ" sz="2400" u="sng" dirty="0" smtClean="0"/>
              <a:t>Zmíněný</a:t>
            </a:r>
            <a:r>
              <a:rPr lang="cs-CZ" sz="2400" dirty="0" smtClean="0"/>
              <a:t> nebohý pejsek chodil dlouho po světě sám. </a:t>
            </a:r>
          </a:p>
          <a:p>
            <a:r>
              <a:rPr lang="cs-CZ" sz="2400" u="sng" dirty="0" smtClean="0"/>
              <a:t>Žádný člověk </a:t>
            </a:r>
            <a:r>
              <a:rPr lang="cs-CZ" sz="2400" dirty="0" smtClean="0"/>
              <a:t>na světě ho nechtěl. Jednou, když utíkal </a:t>
            </a:r>
          </a:p>
          <a:p>
            <a:r>
              <a:rPr lang="cs-CZ" sz="2400" dirty="0" smtClean="0"/>
              <a:t>s jitrničkou před rozlíceným uzenářem, doběhl </a:t>
            </a:r>
            <a:r>
              <a:rPr lang="cs-CZ" sz="2400" u="sng" dirty="0" smtClean="0"/>
              <a:t>s jitrničkou </a:t>
            </a:r>
          </a:p>
          <a:p>
            <a:r>
              <a:rPr lang="cs-CZ" sz="2400" dirty="0" smtClean="0"/>
              <a:t>až k domu v</a:t>
            </a:r>
            <a:r>
              <a:rPr lang="cs-CZ" sz="2400" u="sng" dirty="0" smtClean="0"/>
              <a:t> mém vlastnictví. </a:t>
            </a:r>
            <a:r>
              <a:rPr lang="cs-CZ" sz="2400" dirty="0" smtClean="0"/>
              <a:t>Stál jsem zrovna venku.</a:t>
            </a:r>
          </a:p>
          <a:p>
            <a:r>
              <a:rPr lang="cs-CZ" sz="2400" dirty="0" smtClean="0"/>
              <a:t>Jak mě </a:t>
            </a:r>
            <a:r>
              <a:rPr lang="cs-CZ" sz="2400" u="sng" dirty="0" smtClean="0"/>
              <a:t>jmenovaný</a:t>
            </a:r>
            <a:r>
              <a:rPr lang="cs-CZ" sz="2400" dirty="0" smtClean="0"/>
              <a:t> pes uviděl, podíval se na </a:t>
            </a:r>
            <a:r>
              <a:rPr lang="cs-CZ" sz="2400" u="sng" dirty="0" smtClean="0"/>
              <a:t>moji osobu</a:t>
            </a:r>
          </a:p>
          <a:p>
            <a:r>
              <a:rPr lang="cs-CZ" sz="2400" dirty="0" smtClean="0"/>
              <a:t>prosebně. Když jsem se na </a:t>
            </a:r>
            <a:r>
              <a:rPr lang="cs-CZ" sz="2400" u="sng" dirty="0" smtClean="0"/>
              <a:t>psa</a:t>
            </a:r>
            <a:r>
              <a:rPr lang="cs-CZ" sz="2400" dirty="0" smtClean="0"/>
              <a:t> usmál, vklouzl pod </a:t>
            </a:r>
            <a:r>
              <a:rPr lang="cs-CZ" sz="2400" u="sng" dirty="0" smtClean="0"/>
              <a:t>vlastníma</a:t>
            </a:r>
          </a:p>
          <a:p>
            <a:r>
              <a:rPr lang="cs-CZ" sz="2400" dirty="0"/>
              <a:t>n</a:t>
            </a:r>
            <a:r>
              <a:rPr lang="cs-CZ" sz="2400" dirty="0" smtClean="0"/>
              <a:t>ohama rovnou dovnitř. </a:t>
            </a:r>
          </a:p>
          <a:p>
            <a:endParaRPr lang="cs-CZ" sz="2400" dirty="0" smtClean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-1044624" y="22048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pic>
        <p:nvPicPr>
          <p:cNvPr id="2050" name="Picture 2" descr="C:\Users\ucitel\AppData\Local\Microsoft\Windows\Temporary Internet Files\Content.IE5\FY3DPW1U\MP90044659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157192"/>
            <a:ext cx="868961" cy="112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82466"/>
            <a:ext cx="3680048" cy="439009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01907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764703"/>
            <a:ext cx="7776864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KONTROLA. Máš to také tak?</a:t>
            </a:r>
          </a:p>
          <a:p>
            <a:endParaRPr lang="cs-CZ" dirty="0"/>
          </a:p>
          <a:p>
            <a:r>
              <a:rPr lang="cs-CZ" sz="2400" dirty="0" smtClean="0"/>
              <a:t>Mám pejska </a:t>
            </a:r>
            <a:r>
              <a:rPr lang="cs-CZ" sz="2400" dirty="0" err="1" smtClean="0"/>
              <a:t>Dalamánka</a:t>
            </a:r>
            <a:r>
              <a:rPr lang="cs-CZ" sz="2400" dirty="0" smtClean="0"/>
              <a:t>. Budu vám vyprávět, jak jsem</a:t>
            </a:r>
          </a:p>
          <a:p>
            <a:r>
              <a:rPr lang="cs-CZ" sz="2400" dirty="0" smtClean="0"/>
              <a:t>k </a:t>
            </a:r>
            <a:r>
              <a:rPr lang="cs-CZ" sz="2400" u="sng" dirty="0" smtClean="0"/>
              <a:t>němu</a:t>
            </a:r>
            <a:r>
              <a:rPr lang="cs-CZ" sz="2400" dirty="0" smtClean="0"/>
              <a:t> přišel. Vlastně Dalamánek přišel ke mně.</a:t>
            </a:r>
          </a:p>
          <a:p>
            <a:r>
              <a:rPr lang="cs-CZ" sz="2400" dirty="0" smtClean="0"/>
              <a:t>Musím se smát, když si na ten </a:t>
            </a:r>
            <a:r>
              <a:rPr lang="cs-CZ" sz="2400" u="sng" dirty="0" smtClean="0"/>
              <a:t>jeho</a:t>
            </a:r>
            <a:r>
              <a:rPr lang="cs-CZ" sz="2400" dirty="0" smtClean="0"/>
              <a:t> příchod vzpomenu. </a:t>
            </a:r>
          </a:p>
          <a:p>
            <a:r>
              <a:rPr lang="cs-CZ" sz="2400" u="sng" dirty="0" smtClean="0"/>
              <a:t>Ten</a:t>
            </a:r>
            <a:r>
              <a:rPr lang="cs-CZ" sz="2400" dirty="0" smtClean="0"/>
              <a:t> nebohý pejsek chodil dlouho po světě sám. </a:t>
            </a:r>
          </a:p>
          <a:p>
            <a:r>
              <a:rPr lang="cs-CZ" sz="2400" u="sng" dirty="0" smtClean="0"/>
              <a:t>Nikdo </a:t>
            </a:r>
            <a:r>
              <a:rPr lang="cs-CZ" sz="2400" dirty="0" smtClean="0"/>
              <a:t>na světě ho nechtěl. Jednou, když utíkal </a:t>
            </a:r>
          </a:p>
          <a:p>
            <a:r>
              <a:rPr lang="cs-CZ" sz="2400" dirty="0" smtClean="0"/>
              <a:t>s jitrničkou před rozlíceným uzenářem, doběhl </a:t>
            </a:r>
            <a:r>
              <a:rPr lang="cs-CZ" sz="2400" u="sng" dirty="0" smtClean="0"/>
              <a:t>s ní </a:t>
            </a:r>
            <a:r>
              <a:rPr lang="cs-CZ" sz="2400" dirty="0" smtClean="0"/>
              <a:t>až </a:t>
            </a:r>
          </a:p>
          <a:p>
            <a:r>
              <a:rPr lang="cs-CZ" sz="2400" dirty="0" smtClean="0"/>
              <a:t>k </a:t>
            </a:r>
            <a:r>
              <a:rPr lang="cs-CZ" sz="2400" u="sng" dirty="0" smtClean="0"/>
              <a:t>mému</a:t>
            </a:r>
            <a:r>
              <a:rPr lang="cs-CZ" sz="2400" dirty="0" smtClean="0"/>
              <a:t> domu. Stál jsem zrovna venku. Jak mě </a:t>
            </a:r>
            <a:r>
              <a:rPr lang="cs-CZ" sz="2400" u="sng" dirty="0" smtClean="0"/>
              <a:t>ten </a:t>
            </a:r>
            <a:r>
              <a:rPr lang="cs-CZ" sz="2400" dirty="0" smtClean="0"/>
              <a:t>pes uviděl, podíval se na </a:t>
            </a:r>
            <a:r>
              <a:rPr lang="cs-CZ" sz="2400" u="sng" dirty="0" smtClean="0"/>
              <a:t>mě</a:t>
            </a:r>
            <a:r>
              <a:rPr lang="cs-CZ" sz="2400" u="sng" dirty="0"/>
              <a:t> </a:t>
            </a:r>
            <a:r>
              <a:rPr lang="cs-CZ" sz="2400" dirty="0" smtClean="0"/>
              <a:t>prosebně. Když jsem se na </a:t>
            </a:r>
            <a:r>
              <a:rPr lang="cs-CZ" sz="2400" u="sng" dirty="0" smtClean="0"/>
              <a:t>něj </a:t>
            </a:r>
            <a:r>
              <a:rPr lang="cs-CZ" sz="2400" dirty="0" smtClean="0"/>
              <a:t>usmál, vklouzl pod </a:t>
            </a:r>
            <a:r>
              <a:rPr lang="cs-CZ" sz="2400" u="sng" dirty="0" smtClean="0"/>
              <a:t>mýma</a:t>
            </a:r>
            <a:r>
              <a:rPr lang="cs-CZ" sz="2400" u="sng" dirty="0"/>
              <a:t> </a:t>
            </a:r>
            <a:r>
              <a:rPr lang="cs-CZ" sz="2400" dirty="0" smtClean="0"/>
              <a:t>nohama rovnou dovnitř. </a:t>
            </a:r>
          </a:p>
          <a:p>
            <a:endParaRPr lang="cs-CZ" sz="2400" dirty="0" smtClean="0"/>
          </a:p>
          <a:p>
            <a:r>
              <a:rPr lang="cs-CZ" sz="2400" dirty="0" smtClean="0"/>
              <a:t>			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3" name="Picture 2" descr="C:\Users\ucitel\AppData\Local\Microsoft\Windows\Temporary Internet Files\Content.IE5\FY3DPW1U\MP90044659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869160"/>
            <a:ext cx="868961" cy="112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20008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74187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77818" y="1196752"/>
            <a:ext cx="6648808" cy="4124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 smtClean="0"/>
              <a:t>MOJE HODNOCENÍ</a:t>
            </a:r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cs-CZ" dirty="0" smtClean="0"/>
              <a:t>ZÁJMENA UMÍM, BEZPEČNĚ JE POZNÁM</a:t>
            </a:r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r>
              <a:rPr lang="cs-CZ" dirty="0" smtClean="0"/>
              <a:t>POZNÁM POUZE NĚKTERÁ,  JEŠTĚ SE PLETU</a:t>
            </a:r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r>
              <a:rPr lang="cs-CZ" dirty="0" smtClean="0"/>
              <a:t> ZÁJMENA NEROZLIŠÍM OD OSTATNÍCH SLOVNÍCH DRUHŮ</a:t>
            </a:r>
            <a:endParaRPr lang="cs-CZ" dirty="0"/>
          </a:p>
        </p:txBody>
      </p:sp>
      <p:pic>
        <p:nvPicPr>
          <p:cNvPr id="3075" name="Picture 3" descr="C:\Users\ucitel\AppData\Local\Microsoft\Windows\Temporary Internet Files\Content.IE5\FY3DPW1U\MC9004344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2199" y="5157192"/>
            <a:ext cx="1636383" cy="110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citel\AppData\Local\Microsoft\Windows\Temporary Internet Files\Content.IE5\WDPNXR3W\MC900434403[2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6028" y="3267371"/>
            <a:ext cx="973039" cy="136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ucitel\AppData\Local\Microsoft\Windows\Temporary Internet Files\Content.IE5\FY3DPW1U\MC90044045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8800"/>
            <a:ext cx="1140428" cy="1524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464024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18404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682</Words>
  <Application>Microsoft Office PowerPoint</Application>
  <PresentationFormat>Předvádění na obrazovce (4:3)</PresentationFormat>
  <Paragraphs>185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Snímek 1</vt:lpstr>
      <vt:lpstr>Snímek 2</vt:lpstr>
      <vt:lpstr>PROCVIČOVÁNÍ SLOVNÍCH DRUHŮ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17</cp:revision>
  <dcterms:created xsi:type="dcterms:W3CDTF">2012-03-16T08:41:53Z</dcterms:created>
  <dcterms:modified xsi:type="dcterms:W3CDTF">2012-05-08T16:06:08Z</dcterms:modified>
</cp:coreProperties>
</file>