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A820-D9FD-48E7-82B4-124FB01374E6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7C472-6935-4B1F-A885-A30DB36A36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9821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mtClean="0"/>
              <a:t>EU Peníze školám	                                       Inovace ve vzdělávání na naší škole ZŠ Studánka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8DC710-E4D3-4D09-9B42-B8E52CAAC892}" type="datetime1">
              <a:rPr lang="cs-CZ" smtClean="0"/>
              <a:pPr eaLnBrk="1" hangingPunct="1"/>
              <a:t>8.5.2012</a:t>
            </a:fld>
            <a:endParaRPr lang="cs-CZ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mtClean="0"/>
              <a:t>Autorem materiálu a všech jeho částí, není-li uvedeno jinak, je</a:t>
            </a:r>
          </a:p>
        </p:txBody>
      </p:sp>
      <p:sp>
        <p:nvSpPr>
          <p:cNvPr id="5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531-6E17-4E59-BA9B-7B7CB0318EA1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429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F4E-5AA3-4B96-9DAB-CE1DDB2E9A76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862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1CFC-B2A7-488F-B9F7-AF8B5E107F31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360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BA77-A562-46AE-B892-66027A600B2A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584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7A2E-8821-4E60-AC8D-992E86F85E61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440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DE5F-1915-449F-ACAF-CCA78B7E2B9B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590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892D-8C38-49BF-8130-B3D3671ABEFB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019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21C5-C8BA-4082-9D92-21FF6E464741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085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AD07-DA49-4114-8D3A-E2ECFC5D746A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601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BA89-4AD0-4A8F-9A36-4A3C955AB68A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255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0D5-79E7-4426-9B4D-5E5E69877A26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41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86DF-DD7A-411C-97A5-D2192ACA76B5}" type="datetime1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 jinak, je Mgr. Blanka Kafková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1291-DE4C-4F77-84A6-3590D7612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447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59113" y="6229350"/>
            <a:ext cx="3960812" cy="49212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400" dirty="0" smtClean="0"/>
              <a:t>Autorem materiálu a všech jeho částí, není-li uvedeno  jinak, je Mgr. Blanka Kafková</a:t>
            </a:r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05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2" marB="4569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0" y="1778387"/>
            <a:ext cx="89566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Sada č. XVIII</a:t>
            </a:r>
            <a:endParaRPr lang="cs-CZ" dirty="0" smtClean="0"/>
          </a:p>
          <a:p>
            <a:pPr algn="ctr"/>
            <a:r>
              <a:rPr lang="cs-CZ" b="1" dirty="0" smtClean="0"/>
              <a:t>Identifikátor sady: VY_32_INOVACE_Sada XVIII _ </a:t>
            </a:r>
            <a:r>
              <a:rPr lang="cs-CZ" b="1" dirty="0" smtClean="0"/>
              <a:t>ČJ, DUM 14</a:t>
            </a:r>
            <a:endParaRPr lang="cs-CZ" dirty="0" smtClean="0"/>
          </a:p>
          <a:p>
            <a:pPr algn="ctr"/>
            <a:r>
              <a:rPr lang="cs-CZ" b="1" dirty="0" smtClean="0"/>
              <a:t>Vzdělávací oblast: Jazyk a jazyková komunikace</a:t>
            </a:r>
            <a:endParaRPr lang="cs-CZ" dirty="0" smtClean="0"/>
          </a:p>
          <a:p>
            <a:pPr algn="ctr"/>
            <a:r>
              <a:rPr lang="cs-CZ" b="1" dirty="0" smtClean="0"/>
              <a:t>Vzdělávací </a:t>
            </a:r>
            <a:r>
              <a:rPr lang="cs-CZ" b="1" dirty="0" smtClean="0"/>
              <a:t>obor: Český jazyk</a:t>
            </a:r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0916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196752"/>
            <a:ext cx="4360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Jaká může být rodina?</a:t>
            </a:r>
          </a:p>
          <a:p>
            <a:r>
              <a:rPr lang="cs-CZ" dirty="0" smtClean="0"/>
              <a:t>Tvoř věty s užitím přídavných jmen.</a:t>
            </a:r>
          </a:p>
          <a:p>
            <a:r>
              <a:rPr lang="cs-CZ" dirty="0" smtClean="0"/>
              <a:t>Napiš několik vět o své rodině.</a:t>
            </a:r>
          </a:p>
          <a:p>
            <a:endParaRPr lang="cs-CZ" dirty="0"/>
          </a:p>
        </p:txBody>
      </p:sp>
      <p:pic>
        <p:nvPicPr>
          <p:cNvPr id="2052" name="Picture 4" descr="C:\Users\ucitel\AppData\Local\Microsoft\Windows\Temporary Internet Files\Content.IE5\RSCRDNUA\MC9004355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6037" y="2551112"/>
            <a:ext cx="2876203" cy="35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3746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8120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Řešení: </a:t>
            </a:r>
          </a:p>
          <a:p>
            <a:endParaRPr lang="cs-CZ" dirty="0"/>
          </a:p>
          <a:p>
            <a:r>
              <a:rPr lang="cs-CZ" dirty="0" smtClean="0"/>
              <a:t>Nosil jsem dědečkovi jeho rybářské pruty. </a:t>
            </a:r>
          </a:p>
          <a:p>
            <a:endParaRPr lang="cs-CZ" dirty="0" smtClean="0"/>
          </a:p>
          <a:p>
            <a:r>
              <a:rPr lang="cs-CZ" dirty="0" smtClean="0"/>
              <a:t>Ze zahrady se ozývalo kosí hvízdání.</a:t>
            </a:r>
          </a:p>
          <a:p>
            <a:endParaRPr lang="cs-CZ" dirty="0" smtClean="0"/>
          </a:p>
          <a:p>
            <a:r>
              <a:rPr lang="cs-CZ" dirty="0" smtClean="0"/>
              <a:t>Na vánočním stromku zářily skleněné ozdoby.</a:t>
            </a:r>
          </a:p>
          <a:p>
            <a:endParaRPr lang="cs-CZ" dirty="0" smtClean="0"/>
          </a:p>
          <a:p>
            <a:r>
              <a:rPr lang="cs-CZ" dirty="0" smtClean="0"/>
              <a:t>Ze všeho nejvíc mi chutnal maminčin koláč.</a:t>
            </a:r>
          </a:p>
          <a:p>
            <a:endParaRPr lang="cs-CZ" dirty="0" smtClean="0"/>
          </a:p>
          <a:p>
            <a:r>
              <a:rPr lang="cs-CZ" dirty="0" smtClean="0"/>
              <a:t>Raději než plavání máme zimní sporty.	</a:t>
            </a:r>
          </a:p>
          <a:p>
            <a:endParaRPr lang="cs-CZ" dirty="0" smtClean="0"/>
          </a:p>
          <a:p>
            <a:r>
              <a:rPr lang="cs-CZ" dirty="0" smtClean="0"/>
              <a:t>Obdivoval jsem kamarádův nový mobil.</a:t>
            </a:r>
          </a:p>
          <a:p>
            <a:endParaRPr lang="cs-CZ" dirty="0" smtClean="0"/>
          </a:p>
          <a:p>
            <a:r>
              <a:rPr lang="cs-CZ" dirty="0" smtClean="0"/>
              <a:t>Když někdo chce utéci, má zaječí úmysly.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141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33265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Zdroje:</a:t>
            </a:r>
          </a:p>
          <a:p>
            <a:endParaRPr lang="cs-CZ" dirty="0"/>
          </a:p>
          <a:p>
            <a:r>
              <a:rPr lang="cs-CZ" dirty="0" smtClean="0"/>
              <a:t>STYBLÍK, Vlastimil. </a:t>
            </a:r>
            <a:r>
              <a:rPr lang="cs-CZ" i="1" dirty="0" smtClean="0"/>
              <a:t>Pracovní sešit k učebnici Český jazyk pro 5. ročník základní školy.</a:t>
            </a:r>
          </a:p>
          <a:p>
            <a:r>
              <a:rPr lang="cs-CZ" dirty="0" smtClean="0"/>
              <a:t>1. vydání. Praha : SPN – pedagogické nakladatelství, 2003. 48 s. ISBN 80-7235-167-2</a:t>
            </a:r>
          </a:p>
          <a:p>
            <a:pPr marL="342900" indent="-342900">
              <a:buAutoNum type="arabicPeriod"/>
            </a:pPr>
            <a:endParaRPr lang="cs-CZ" dirty="0"/>
          </a:p>
          <a:p>
            <a:r>
              <a:rPr lang="cs-CZ" dirty="0" smtClean="0"/>
              <a:t>ŠTROBLOVÁ, Jana. </a:t>
            </a:r>
            <a:r>
              <a:rPr lang="cs-CZ" i="1" dirty="0" smtClean="0"/>
              <a:t>Český jazyk pro 5. ročník</a:t>
            </a:r>
            <a:r>
              <a:rPr lang="cs-CZ" dirty="0" smtClean="0"/>
              <a:t>. 1. vydání. Praha : Alter, 1996, 183 s. ISBN 80-85775-51-4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Kliparty: [cit. 2012-2-16]. Dostupné na http://office.microsoft.com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709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48680"/>
            <a:ext cx="828092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Název: </a:t>
            </a:r>
            <a:r>
              <a:rPr lang="cs-CZ" sz="1600" b="1" dirty="0" smtClean="0"/>
              <a:t>Přídavná jména přivlastňovací.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Autor: Mgr. Blanka </a:t>
            </a:r>
            <a:r>
              <a:rPr lang="cs-CZ" sz="1600" b="1" dirty="0" smtClean="0"/>
              <a:t>Kafková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Stručná anotace: Prezentace slouží  k výkladu nového </a:t>
            </a:r>
            <a:r>
              <a:rPr lang="cs-CZ" sz="1600" b="1" dirty="0" smtClean="0"/>
              <a:t>učiva. Závěr prezentace je </a:t>
            </a:r>
            <a:r>
              <a:rPr lang="cs-CZ" sz="1600" b="1" dirty="0"/>
              <a:t>určen 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k</a:t>
            </a:r>
            <a:r>
              <a:rPr lang="cs-CZ" sz="1600" b="1" dirty="0"/>
              <a:t> procvičení </a:t>
            </a:r>
            <a:r>
              <a:rPr lang="cs-CZ" sz="1600" b="1" dirty="0" smtClean="0"/>
              <a:t>učiva o přídavných jménech.</a:t>
            </a:r>
          </a:p>
          <a:p>
            <a:pPr marL="0" indent="0">
              <a:buNone/>
            </a:pPr>
            <a:r>
              <a:rPr lang="cs-CZ" sz="1600" b="1" dirty="0" smtClean="0"/>
              <a:t>Metodické </a:t>
            </a:r>
            <a:r>
              <a:rPr lang="cs-CZ" sz="1600" b="1" dirty="0"/>
              <a:t>zhodnocení: Názorná </a:t>
            </a:r>
            <a:r>
              <a:rPr lang="cs-CZ" sz="1600" b="1" dirty="0" smtClean="0"/>
              <a:t>prezentace seznámila žáky s přídavnými jmény přivlastňovacími. </a:t>
            </a:r>
            <a:r>
              <a:rPr lang="cs-CZ" sz="1600" b="1" dirty="0"/>
              <a:t>K důkladnějšímu procvičení </a:t>
            </a:r>
            <a:r>
              <a:rPr lang="cs-CZ" sz="1600" b="1" dirty="0" smtClean="0"/>
              <a:t>byla určena závěrečná kreativní  část, zaměřená </a:t>
            </a:r>
            <a:r>
              <a:rPr lang="cs-CZ" sz="1600" b="1" dirty="0"/>
              <a:t>na jazykovou </a:t>
            </a:r>
            <a:r>
              <a:rPr lang="cs-CZ" sz="1600" b="1" dirty="0" smtClean="0"/>
              <a:t>vybavenost </a:t>
            </a:r>
            <a:r>
              <a:rPr lang="cs-CZ" sz="1600" b="1" dirty="0"/>
              <a:t>žáka. 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Hodina </a:t>
            </a:r>
            <a:r>
              <a:rPr lang="cs-CZ" sz="1600" b="1" dirty="0"/>
              <a:t>byla </a:t>
            </a:r>
            <a:r>
              <a:rPr lang="cs-CZ" sz="1600" b="1" dirty="0" smtClean="0"/>
              <a:t>odučena dne 27. 2. 2012 ve </a:t>
            </a:r>
            <a:r>
              <a:rPr lang="cs-CZ" sz="1600" b="1" dirty="0"/>
              <a:t>třídě 5.B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51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PŘÍDAVNÁ JMÉNA PŘIVLASTŇOVACÍ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5.ROČNÍK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9045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75656" y="1484784"/>
            <a:ext cx="57742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Přídavná jména přivlastňovací se tvoří od podstatných jmen</a:t>
            </a:r>
          </a:p>
          <a:p>
            <a:r>
              <a:rPr lang="cs-CZ" dirty="0" smtClean="0"/>
              <a:t>koncovkami: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-</a:t>
            </a:r>
            <a:r>
              <a:rPr lang="cs-CZ" dirty="0" err="1" smtClean="0"/>
              <a:t>ův</a:t>
            </a:r>
            <a:r>
              <a:rPr lang="cs-CZ" dirty="0" smtClean="0"/>
              <a:t>	(otcův)			-in</a:t>
            </a:r>
            <a:r>
              <a:rPr lang="cs-CZ" dirty="0"/>
              <a:t>	</a:t>
            </a:r>
            <a:r>
              <a:rPr lang="cs-CZ" dirty="0" smtClean="0"/>
              <a:t>(matčin)</a:t>
            </a:r>
          </a:p>
          <a:p>
            <a:r>
              <a:rPr lang="cs-CZ" dirty="0" smtClean="0"/>
              <a:t>-ova	(otcova)			-</a:t>
            </a:r>
            <a:r>
              <a:rPr lang="cs-CZ" dirty="0" err="1" smtClean="0"/>
              <a:t>ina</a:t>
            </a:r>
            <a:r>
              <a:rPr lang="cs-CZ" dirty="0" smtClean="0"/>
              <a:t>	(matčina)</a:t>
            </a:r>
          </a:p>
          <a:p>
            <a:r>
              <a:rPr lang="cs-CZ" dirty="0" smtClean="0"/>
              <a:t>-</a:t>
            </a:r>
            <a:r>
              <a:rPr lang="cs-CZ" dirty="0" err="1" smtClean="0"/>
              <a:t>ovo</a:t>
            </a:r>
            <a:r>
              <a:rPr lang="cs-CZ" dirty="0" smtClean="0"/>
              <a:t>	(otcovo)			-</a:t>
            </a:r>
            <a:r>
              <a:rPr lang="cs-CZ" dirty="0" err="1" smtClean="0"/>
              <a:t>ino</a:t>
            </a:r>
            <a:r>
              <a:rPr lang="cs-CZ" dirty="0" smtClean="0"/>
              <a:t>	(matčino))</a:t>
            </a:r>
          </a:p>
        </p:txBody>
      </p:sp>
      <p:pic>
        <p:nvPicPr>
          <p:cNvPr id="1038" name="Picture 1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005064"/>
            <a:ext cx="1868487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713" y="3930650"/>
            <a:ext cx="12890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0143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93403" y="727304"/>
            <a:ext cx="69847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</a:t>
            </a:r>
            <a:r>
              <a:rPr lang="cs-CZ" dirty="0" smtClean="0">
                <a:solidFill>
                  <a:srgbClr val="FF0000"/>
                </a:solidFill>
              </a:rPr>
              <a:t>od mužský</a:t>
            </a:r>
          </a:p>
          <a:p>
            <a:endParaRPr lang="cs-CZ" dirty="0"/>
          </a:p>
          <a:p>
            <a:r>
              <a:rPr lang="cs-CZ" dirty="0" smtClean="0"/>
              <a:t>		OBOJEK				-</a:t>
            </a:r>
            <a:r>
              <a:rPr lang="cs-CZ" dirty="0" err="1" smtClean="0"/>
              <a:t>ův</a:t>
            </a:r>
            <a:endParaRPr lang="cs-CZ" dirty="0" smtClean="0"/>
          </a:p>
          <a:p>
            <a:r>
              <a:rPr lang="cs-CZ" dirty="0" smtClean="0"/>
              <a:t>ALÍK		BOUDA				-ova</a:t>
            </a:r>
          </a:p>
          <a:p>
            <a:r>
              <a:rPr lang="cs-CZ" dirty="0" smtClean="0"/>
              <a:t>		ŠTĚKÁNÍ				-</a:t>
            </a:r>
            <a:r>
              <a:rPr lang="cs-CZ" dirty="0" err="1" smtClean="0"/>
              <a:t>ovo</a:t>
            </a:r>
            <a:endParaRPr lang="cs-CZ" dirty="0" smtClean="0"/>
          </a:p>
          <a:p>
            <a:r>
              <a:rPr lang="cs-CZ" dirty="0" smtClean="0"/>
              <a:t>	</a:t>
            </a:r>
            <a:endParaRPr lang="cs-CZ" dirty="0"/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r</a:t>
            </a:r>
            <a:r>
              <a:rPr lang="cs-CZ" dirty="0" smtClean="0">
                <a:solidFill>
                  <a:srgbClr val="FF0000"/>
                </a:solidFill>
              </a:rPr>
              <a:t>od ženský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sešit				-in</a:t>
            </a:r>
          </a:p>
          <a:p>
            <a:r>
              <a:rPr lang="cs-CZ" dirty="0" smtClean="0"/>
              <a:t>EVA</a:t>
            </a:r>
            <a:r>
              <a:rPr lang="cs-CZ" dirty="0"/>
              <a:t>	</a:t>
            </a:r>
            <a:r>
              <a:rPr lang="cs-CZ" dirty="0" smtClean="0"/>
              <a:t>	taška				-</a:t>
            </a:r>
            <a:r>
              <a:rPr lang="cs-CZ" dirty="0" err="1" smtClean="0"/>
              <a:t>ina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oblečení				-</a:t>
            </a:r>
            <a:r>
              <a:rPr lang="cs-CZ" dirty="0" err="1" smtClean="0"/>
              <a:t>ino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Podtrhni přídavná jména přivlastňovací:</a:t>
            </a:r>
          </a:p>
          <a:p>
            <a:r>
              <a:rPr lang="cs-CZ" i="1" dirty="0" smtClean="0"/>
              <a:t>V rohu místnosti stojí otcův stůl. Bratrův byt je slunný. Líbí se mi Evino kotě. Před naším domem stálo sousedovo auto. Chutná mi babiččina zelná polévka.</a:t>
            </a:r>
            <a:endParaRPr lang="cs-CZ" i="1" dirty="0"/>
          </a:p>
        </p:txBody>
      </p:sp>
      <p:pic>
        <p:nvPicPr>
          <p:cNvPr id="1026" name="Picture 2" descr="C:\Users\ucitel\AppData\Local\Microsoft\Windows\Temporary Internet Files\Content.IE5\AM1I8PN9\MP9004448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9170"/>
            <a:ext cx="1167999" cy="15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itel\AppData\Local\Microsoft\Windows\Temporary Internet Files\Content.IE5\S7687CZ2\MP9004090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652120" y="3140968"/>
            <a:ext cx="1257705" cy="12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56772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367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7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r>
              <a:rPr lang="cs-CZ" b="1" u="sng" dirty="0" smtClean="0"/>
              <a:t>PRAVOPIS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1. a 5. pádě rodu mužského životného </a:t>
            </a:r>
            <a:r>
              <a:rPr lang="cs-CZ" dirty="0" smtClean="0">
                <a:solidFill>
                  <a:srgbClr val="FF0000"/>
                </a:solidFill>
              </a:rPr>
              <a:t>píšeme měkké –i.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otcov</a:t>
            </a:r>
            <a:r>
              <a:rPr lang="cs-CZ" dirty="0"/>
              <a:t>_</a:t>
            </a:r>
            <a:r>
              <a:rPr lang="cs-CZ" dirty="0" smtClean="0"/>
              <a:t> psi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Petrov_ kamarádi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/>
              <a:t>s</a:t>
            </a:r>
            <a:r>
              <a:rPr lang="cs-CZ" dirty="0" err="1" smtClean="0"/>
              <a:t>ousedov</a:t>
            </a:r>
            <a:r>
              <a:rPr lang="cs-CZ" dirty="0" smtClean="0"/>
              <a:t>_  chlapci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4" name="Picture 6" descr="C:\Users\ucitel\AppData\Local\Microsoft\Windows\Temporary Internet Files\Content.IE5\S7687CZ2\MP9004393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351" y="3396902"/>
            <a:ext cx="1371704" cy="12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citel\AppData\Local\Microsoft\Windows\Temporary Internet Files\Content.IE5\S7687CZ2\MP9004395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182" y="4584170"/>
            <a:ext cx="1113818" cy="9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citel\AppData\Local\Microsoft\Windows\Temporary Internet Files\Content.IE5\K0O7W0UI\MP90043880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9492" y="2335035"/>
            <a:ext cx="1511117" cy="11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1048" y="26494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66528" y="34189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13096" y="42825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22605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89848" y="764703"/>
            <a:ext cx="70690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 koncovkách přídavných jmen přivlastňovacích píšeme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–y nebo –ý</a:t>
            </a:r>
          </a:p>
          <a:p>
            <a:endParaRPr lang="cs-CZ" dirty="0"/>
          </a:p>
          <a:p>
            <a:r>
              <a:rPr lang="cs-CZ" b="1" dirty="0" smtClean="0"/>
              <a:t>V 7. pádě je koncovka </a:t>
            </a:r>
            <a:r>
              <a:rPr lang="cs-CZ" dirty="0" smtClean="0">
                <a:solidFill>
                  <a:srgbClr val="FF0000"/>
                </a:solidFill>
              </a:rPr>
              <a:t>–</a:t>
            </a:r>
            <a:r>
              <a:rPr lang="cs-CZ" dirty="0" err="1" smtClean="0">
                <a:solidFill>
                  <a:srgbClr val="FF0000"/>
                </a:solidFill>
              </a:rPr>
              <a:t>ými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/>
              <a:t>o</a:t>
            </a:r>
            <a:r>
              <a:rPr lang="cs-CZ" dirty="0" err="1" smtClean="0"/>
              <a:t>tcov</a:t>
            </a:r>
            <a:r>
              <a:rPr lang="cs-CZ" dirty="0" smtClean="0"/>
              <a:t>_ obrazy</a:t>
            </a:r>
          </a:p>
          <a:p>
            <a:endParaRPr lang="cs-CZ" dirty="0"/>
          </a:p>
          <a:p>
            <a:r>
              <a:rPr lang="cs-CZ" dirty="0" err="1"/>
              <a:t>b</a:t>
            </a:r>
            <a:r>
              <a:rPr lang="cs-CZ" dirty="0" err="1" smtClean="0"/>
              <a:t>ratrov</a:t>
            </a:r>
            <a:r>
              <a:rPr lang="cs-CZ" dirty="0" smtClean="0"/>
              <a:t>_ kabáty</a:t>
            </a:r>
          </a:p>
          <a:p>
            <a:endParaRPr lang="cs-CZ" dirty="0"/>
          </a:p>
          <a:p>
            <a:r>
              <a:rPr lang="cs-CZ" dirty="0" smtClean="0"/>
              <a:t>Karlov_ boty</a:t>
            </a:r>
          </a:p>
          <a:p>
            <a:endParaRPr lang="cs-CZ" dirty="0" smtClean="0"/>
          </a:p>
          <a:p>
            <a:r>
              <a:rPr lang="cs-CZ" dirty="0" err="1" smtClean="0"/>
              <a:t>Ladov</a:t>
            </a:r>
            <a:r>
              <a:rPr lang="cs-CZ" dirty="0" smtClean="0"/>
              <a:t>_ vzpomínky</a:t>
            </a:r>
          </a:p>
          <a:p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 matčin___ talíři</a:t>
            </a:r>
          </a:p>
          <a:p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otcov</a:t>
            </a:r>
            <a:r>
              <a:rPr lang="cs-CZ" dirty="0" smtClean="0"/>
              <a:t>___ psy</a:t>
            </a:r>
            <a:endParaRPr lang="cs-CZ" dirty="0"/>
          </a:p>
        </p:txBody>
      </p:sp>
      <p:pic>
        <p:nvPicPr>
          <p:cNvPr id="3074" name="Picture 2" descr="C:\Users\ucitel\AppData\Local\Microsoft\Windows\Temporary Internet Files\Content.IE5\AM1I8PN9\MC9002388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420938"/>
            <a:ext cx="876300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citel\AppData\Local\Microsoft\Windows\Temporary Internet Files\Content.IE5\DE4CGPLA\MC90044040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1635447" cy="16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citel\AppData\Local\Microsoft\Windows\Temporary Internet Files\Content.IE5\AM1I8PN9\MP9002896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504" y="4581128"/>
            <a:ext cx="1703143" cy="11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89659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65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92696"/>
            <a:ext cx="746159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Z podstatných jmen v pravém sloupci utvořte přídavná jména</a:t>
            </a:r>
          </a:p>
          <a:p>
            <a:r>
              <a:rPr lang="cs-CZ" b="1" i="1" dirty="0" smtClean="0"/>
              <a:t>a dopište je do vět, do kterých se hodí. V rámečcích označte </a:t>
            </a:r>
          </a:p>
          <a:p>
            <a:r>
              <a:rPr lang="cs-CZ" b="1" i="1" dirty="0"/>
              <a:t>z</a:t>
            </a:r>
            <a:r>
              <a:rPr lang="cs-CZ" b="1" i="1" dirty="0" smtClean="0"/>
              <a:t>kratkou jejich druh (T-tvrdá, M- měkká, P-přivlastňovací) </a:t>
            </a:r>
          </a:p>
          <a:p>
            <a:endParaRPr lang="cs-CZ" i="1" dirty="0"/>
          </a:p>
          <a:p>
            <a:r>
              <a:rPr lang="cs-CZ" dirty="0" smtClean="0"/>
              <a:t>Nosil jsem dědečkovi jeho ___________ pruty.			sklo</a:t>
            </a:r>
          </a:p>
          <a:p>
            <a:endParaRPr lang="cs-CZ" dirty="0" smtClean="0"/>
          </a:p>
          <a:p>
            <a:r>
              <a:rPr lang="cs-CZ" dirty="0" smtClean="0"/>
              <a:t>Ze zahrady se ozývalo ___________   hvízdání.			rybář</a:t>
            </a:r>
          </a:p>
          <a:p>
            <a:endParaRPr lang="cs-CZ" dirty="0" smtClean="0"/>
          </a:p>
          <a:p>
            <a:r>
              <a:rPr lang="cs-CZ" dirty="0" smtClean="0"/>
              <a:t>Na vánočním stromku zářily __________ ozdoby.			kos</a:t>
            </a:r>
          </a:p>
          <a:p>
            <a:endParaRPr lang="cs-CZ" dirty="0" smtClean="0"/>
          </a:p>
          <a:p>
            <a:r>
              <a:rPr lang="cs-CZ" dirty="0" smtClean="0"/>
              <a:t>Ze všeho nejvíc mi chutnal ___________ koláč.			kamarád</a:t>
            </a:r>
          </a:p>
          <a:p>
            <a:endParaRPr lang="cs-CZ" dirty="0" smtClean="0"/>
          </a:p>
          <a:p>
            <a:r>
              <a:rPr lang="cs-CZ" dirty="0" smtClean="0"/>
              <a:t>Raději než plavání máme _____________ sporty.			maminka</a:t>
            </a:r>
          </a:p>
          <a:p>
            <a:endParaRPr lang="cs-CZ" dirty="0" smtClean="0"/>
          </a:p>
          <a:p>
            <a:r>
              <a:rPr lang="cs-CZ" dirty="0" smtClean="0"/>
              <a:t>Obdivoval jsem ________________ nový mobil.			zajíc</a:t>
            </a:r>
          </a:p>
          <a:p>
            <a:endParaRPr lang="cs-CZ" dirty="0" smtClean="0"/>
          </a:p>
          <a:p>
            <a:r>
              <a:rPr lang="cs-CZ" dirty="0" smtClean="0"/>
              <a:t>Když někdo chce utéci, má ____________ úmysly.		zima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731078" y="1685880"/>
            <a:ext cx="306107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741856" y="2276872"/>
            <a:ext cx="295329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741856" y="2816495"/>
            <a:ext cx="314266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741856" y="3356992"/>
            <a:ext cx="300873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741856" y="3861048"/>
            <a:ext cx="314266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741856" y="5083666"/>
            <a:ext cx="332123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741856" y="4473295"/>
            <a:ext cx="316573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5115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citel\AppData\Local\Microsoft\Windows\Temporary Internet Files\Content.IE5\RSCRDNUA\MP9004384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520" y="1412776"/>
            <a:ext cx="7128792" cy="42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1600" y="836712"/>
            <a:ext cx="6015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Doplň –i/-y.</a:t>
            </a:r>
          </a:p>
          <a:p>
            <a:r>
              <a:rPr lang="cs-CZ" dirty="0" smtClean="0"/>
              <a:t>Dokážeš napsat jedním slovem, co je na obrázku?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14520" y="1412776"/>
            <a:ext cx="2514002" cy="239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r</a:t>
            </a:r>
            <a:r>
              <a:rPr lang="cs-CZ" dirty="0" err="1" smtClean="0"/>
              <a:t>yz</a:t>
            </a:r>
            <a:r>
              <a:rPr lang="cs-CZ" dirty="0" smtClean="0"/>
              <a:t>- zlato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563888" y="1412776"/>
            <a:ext cx="2448272" cy="2114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</a:t>
            </a:r>
            <a:r>
              <a:rPr lang="cs-CZ" dirty="0" err="1" smtClean="0"/>
              <a:t>íl</a:t>
            </a:r>
            <a:r>
              <a:rPr lang="cs-CZ" dirty="0" smtClean="0"/>
              <a:t>- čáp-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114520" y="3526924"/>
            <a:ext cx="2449368" cy="2159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esel- chlapci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563888" y="3517776"/>
            <a:ext cx="2448272" cy="216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čel- med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6012160" y="3513430"/>
            <a:ext cx="2231152" cy="216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Nerudov</a:t>
            </a:r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povídky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6012160" y="1412776"/>
            <a:ext cx="2231152" cy="2114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</a:t>
            </a:r>
            <a:r>
              <a:rPr lang="cs-CZ" dirty="0" err="1" smtClean="0"/>
              <a:t>ědečkov</a:t>
            </a:r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brýle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 jinak, je Mgr. Blanka Kafková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68793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552</Words>
  <Application>Microsoft Office PowerPoint</Application>
  <PresentationFormat>Předvádění na obrazovce (4:3)</PresentationFormat>
  <Paragraphs>162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Snímek 1</vt:lpstr>
      <vt:lpstr>Snímek 2</vt:lpstr>
      <vt:lpstr>PŘÍDAVNÁ JMÉNA PŘIVLASTŇOVACÍ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Iva9889</cp:lastModifiedBy>
  <cp:revision>13</cp:revision>
  <dcterms:created xsi:type="dcterms:W3CDTF">2012-03-16T09:17:42Z</dcterms:created>
  <dcterms:modified xsi:type="dcterms:W3CDTF">2012-05-08T16:08:36Z</dcterms:modified>
</cp:coreProperties>
</file>