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6" r:id="rId3"/>
    <p:sldId id="262" r:id="rId4"/>
    <p:sldId id="257" r:id="rId5"/>
    <p:sldId id="258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8.5.2012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orficula_auricularia.jpg" TargetMode="External"/><Relationship Id="rId3" Type="http://schemas.openxmlformats.org/officeDocument/2006/relationships/hyperlink" Target="http://cs.wikipedia.org/wiki/Mochna_hus%C3%AD" TargetMode="External"/><Relationship Id="rId7" Type="http://schemas.openxmlformats.org/officeDocument/2006/relationships/hyperlink" Target="http://commons.wikimedia.org/wiki/File:Cyprinus_carpio_GLERL_1.jpg" TargetMode="External"/><Relationship Id="rId12" Type="http://schemas.openxmlformats.org/officeDocument/2006/relationships/hyperlink" Target="http://commons.wikimedia.org/wiki/File:Rosa_canina_hips.jpg" TargetMode="External"/><Relationship Id="rId2" Type="http://schemas.openxmlformats.org/officeDocument/2006/relationships/hyperlink" Target="http://cs.wikipedia.org/wiki/Soubor:Accipiter_gentilis_-injured_Goshaw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2010_Finland_Pallastunturi_Rangifer_tarandus.JPG" TargetMode="External"/><Relationship Id="rId11" Type="http://schemas.openxmlformats.org/officeDocument/2006/relationships/hyperlink" Target="http://commons.wikimedia.org/wiki/File:Babo%C4%8Dka_pav%C3%AD_oko.jpeg" TargetMode="External"/><Relationship Id="rId5" Type="http://schemas.openxmlformats.org/officeDocument/2006/relationships/hyperlink" Target="http://cs.wikipedia.org/wiki/Soubor:Oryctolagus_cuniculus_Tasmania_2.jpg" TargetMode="External"/><Relationship Id="rId10" Type="http://schemas.openxmlformats.org/officeDocument/2006/relationships/hyperlink" Target="http://commons.wikimedia.org/wiki/File:Wolfgang-amadeus-mozart_2.jpg" TargetMode="External"/><Relationship Id="rId4" Type="http://schemas.openxmlformats.org/officeDocument/2006/relationships/hyperlink" Target="http://cs.wikipedia.org/wiki/Soubor:Roger_Federer_(26_June_2009,_Wimbledon)_2.jpg" TargetMode="External"/><Relationship Id="rId9" Type="http://schemas.openxmlformats.org/officeDocument/2006/relationships/hyperlink" Target="http://commons.wikimedia.org/wiki/Ba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" descr="logolinkII_bar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400" y="4437112"/>
            <a:ext cx="72850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-460375" y="2751138"/>
            <a:ext cx="89963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17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18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4"/>
          <p:cNvSpPr>
            <a:spLocks noChangeArrowheads="1"/>
          </p:cNvSpPr>
          <p:nvPr/>
        </p:nvSpPr>
        <p:spPr bwMode="auto">
          <a:xfrm>
            <a:off x="-134938" y="876300"/>
            <a:ext cx="909955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0" name="Group 117"/>
          <p:cNvGraphicFramePr>
            <a:graphicFrameLocks noGrp="1"/>
          </p:cNvGraphicFramePr>
          <p:nvPr/>
        </p:nvGraphicFramePr>
        <p:xfrm>
          <a:off x="303213" y="1400175"/>
          <a:ext cx="8770937" cy="1165224"/>
        </p:xfrm>
        <a:graphic>
          <a:graphicData uri="http://schemas.openxmlformats.org/drawingml/2006/table">
            <a:tbl>
              <a:tblPr/>
              <a:tblGrid>
                <a:gridCol w="2877486"/>
                <a:gridCol w="5893451"/>
              </a:tblGrid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Rectangle 116"/>
          <p:cNvSpPr>
            <a:spLocks noChangeArrowheads="1"/>
          </p:cNvSpPr>
          <p:nvPr/>
        </p:nvSpPr>
        <p:spPr bwMode="auto">
          <a:xfrm>
            <a:off x="216538" y="2590453"/>
            <a:ext cx="889476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 dirty="0" smtClean="0"/>
              <a:t>Sada č. XVIII</a:t>
            </a:r>
            <a:endParaRPr lang="cs-CZ" sz="1400" dirty="0" smtClean="0"/>
          </a:p>
          <a:p>
            <a:pPr algn="ctr"/>
            <a:r>
              <a:rPr lang="cs-CZ" sz="1400" b="1" dirty="0" smtClean="0"/>
              <a:t>Identifikátor sady: VY_32_INOVACE_Sada XVIII _ </a:t>
            </a:r>
            <a:r>
              <a:rPr lang="cs-CZ" sz="1400" b="1" dirty="0" smtClean="0"/>
              <a:t>ČJ, DUM 6</a:t>
            </a:r>
            <a:endParaRPr lang="cs-CZ" sz="1400" dirty="0" smtClean="0"/>
          </a:p>
          <a:p>
            <a:pPr algn="ctr"/>
            <a:r>
              <a:rPr lang="cs-CZ" sz="1400" b="1" dirty="0" smtClean="0"/>
              <a:t>Vzdělávací oblast: Jazyk a jazyková komunikace</a:t>
            </a:r>
            <a:endParaRPr lang="cs-CZ" sz="1400" dirty="0" smtClean="0"/>
          </a:p>
          <a:p>
            <a:pPr algn="ctr"/>
            <a:r>
              <a:rPr lang="cs-CZ" sz="1400" b="1" dirty="0" smtClean="0"/>
              <a:t>Vzdělávací </a:t>
            </a:r>
            <a:r>
              <a:rPr lang="cs-CZ" sz="1400" b="1" dirty="0" smtClean="0"/>
              <a:t>obor: Český jazyk</a:t>
            </a:r>
            <a:endParaRPr lang="cs-CZ" sz="1400" dirty="0" smtClean="0"/>
          </a:p>
          <a:p>
            <a:pPr algn="ctr"/>
            <a:endParaRPr lang="cs-CZ" sz="1400" dirty="0"/>
          </a:p>
          <a:p>
            <a:r>
              <a:rPr lang="cs-CZ" sz="1400" b="1" dirty="0"/>
              <a:t>Název: </a:t>
            </a:r>
            <a:r>
              <a:rPr lang="cs-CZ" sz="1400" b="1" dirty="0" smtClean="0"/>
              <a:t>Přídavná jména a jejich pravopis</a:t>
            </a:r>
            <a:endParaRPr lang="cs-CZ" sz="1400" dirty="0"/>
          </a:p>
          <a:p>
            <a:r>
              <a:rPr lang="cs-CZ" sz="1400" b="1" dirty="0"/>
              <a:t>Autor: Mgr. Jana Sedláková</a:t>
            </a:r>
            <a:endParaRPr lang="cs-CZ" sz="1400" dirty="0"/>
          </a:p>
          <a:p>
            <a:r>
              <a:rPr lang="cs-CZ" sz="1400" b="1" dirty="0"/>
              <a:t>Stručná anotace: Tato prezentace slouží k </a:t>
            </a:r>
            <a:r>
              <a:rPr lang="cs-CZ" sz="1400" b="1" dirty="0" smtClean="0"/>
              <a:t>zopakování si pravopisu přídavných jmen tvrdých a měkkých.</a:t>
            </a:r>
            <a:endParaRPr lang="cs-CZ" sz="1400" b="1" dirty="0"/>
          </a:p>
          <a:p>
            <a:r>
              <a:rPr lang="cs-CZ" sz="1400" b="1" dirty="0"/>
              <a:t>Metodické zhodnocení: Prezentace byla </a:t>
            </a:r>
            <a:r>
              <a:rPr lang="cs-CZ" sz="1400" b="1" dirty="0" err="1"/>
              <a:t>odpilotována</a:t>
            </a:r>
            <a:r>
              <a:rPr lang="cs-CZ" sz="1400" b="1" dirty="0"/>
              <a:t> </a:t>
            </a:r>
            <a:r>
              <a:rPr lang="cs-CZ" sz="1400" b="1" dirty="0" smtClean="0"/>
              <a:t>24.2. 2012 </a:t>
            </a:r>
            <a:r>
              <a:rPr lang="cs-CZ" sz="1400" b="1" dirty="0"/>
              <a:t>v 5.A ZŠ Studánka v hodině </a:t>
            </a:r>
            <a:r>
              <a:rPr lang="cs-CZ" sz="1400" b="1" dirty="0" smtClean="0"/>
              <a:t>ČJ.</a:t>
            </a:r>
            <a:endParaRPr lang="cs-CZ" sz="14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9973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Přídavná jména a jejich pravopis</a:t>
            </a:r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43608" y="5949280"/>
            <a:ext cx="7688262" cy="48577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 smtClean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4909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cs-CZ" dirty="0" smtClean="0"/>
          </a:p>
          <a:p>
            <a:r>
              <a:rPr lang="cs-CZ" dirty="0" smtClean="0"/>
              <a:t>Připrav si pero, školní sešit. </a:t>
            </a:r>
          </a:p>
          <a:p>
            <a:r>
              <a:rPr lang="cs-CZ" dirty="0" smtClean="0"/>
              <a:t>Pracuj samostatně. </a:t>
            </a:r>
          </a:p>
          <a:p>
            <a:r>
              <a:rPr lang="cs-CZ" dirty="0" smtClean="0"/>
              <a:t>Ukázané slovní spojení si v duchu zdůvodni a správně ho napiš do sešitu. Počkej na okamžitou  kontrolu. </a:t>
            </a:r>
          </a:p>
          <a:p>
            <a:r>
              <a:rPr lang="cs-CZ" dirty="0" smtClean="0"/>
              <a:t>Za každé správně napsané slovní spojení si připočti 1 bod (celkem můžeš získat </a:t>
            </a:r>
            <a:r>
              <a:rPr lang="cs-CZ" smtClean="0"/>
              <a:t>11 bodů).</a:t>
            </a:r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43608" y="6372225"/>
            <a:ext cx="7688262" cy="48577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 smtClean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5113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22658" y="764704"/>
            <a:ext cx="376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ychl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_ sokol_ let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687" y="44117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64228" y="10744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ychlý sokolí let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9821" y="3225170"/>
            <a:ext cx="351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ochna hus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_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18848"/>
            <a:ext cx="2096284" cy="15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444208" y="350188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ochna husí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2421" y="5085184"/>
            <a:ext cx="4434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nemocn_m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koťátkem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042" y="4527470"/>
            <a:ext cx="1450238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668006" y="5331405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nemocným koťátkem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22658" y="6372225"/>
            <a:ext cx="7688262" cy="48577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 smtClean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42322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4615" y="764704"/>
            <a:ext cx="3572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ngličt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_ a </a:t>
            </a:r>
          </a:p>
          <a:p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francouzšt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_ 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tenisté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367" y="367008"/>
            <a:ext cx="1563157" cy="226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940152" y="131870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ngličtí a francouzští tenisté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4614" y="3284984"/>
            <a:ext cx="3572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divok_m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_ králíky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367" y="2949198"/>
            <a:ext cx="1563157" cy="19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156176" y="328498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divokými králíky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186" y="6372225"/>
            <a:ext cx="7688262" cy="48577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 smtClean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602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4693"/>
            <a:ext cx="2352984" cy="17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99475" y="67345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ezi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polárn_m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_ 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soby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204904" y="900911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ezi polárními soby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260059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ekl_ kapři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534" y="2600595"/>
            <a:ext cx="2836086" cy="12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357304" y="27840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eklí kapři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4371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kodliv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_ hmyz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94882"/>
            <a:ext cx="1685915" cy="21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357304" y="503334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kodlivý hmyz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64914" y="6389948"/>
            <a:ext cx="7688262" cy="48577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 smtClean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0065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7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8481" y="240880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nám_ skladatelé</a:t>
            </a:r>
          </a:p>
          <a:p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J.S.Bach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W.A.Mozart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2158" y="260648"/>
            <a:ext cx="1414703" cy="171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1405713" cy="17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924733" y="38015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námí skladatelé Bach a Mozart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0524" y="2497696"/>
            <a:ext cx="322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otýl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pav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_ oko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2158" y="2493243"/>
            <a:ext cx="2376314" cy="18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084836" y="298827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otýl paví oko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217" y="4482711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zdravit se díky </a:t>
            </a:r>
            <a:r>
              <a:rPr lang="cs-CZ" sz="3600" dirty="0" err="1" smtClean="0">
                <a:latin typeface="Times New Roman" pitchFamily="18" charset="0"/>
                <a:cs typeface="Times New Roman" pitchFamily="18" charset="0"/>
              </a:rPr>
              <a:t>šípkov_m</a:t>
            </a:r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čajům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277" y="4576182"/>
            <a:ext cx="1405336" cy="167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084836" y="484160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uzdravit se díky šípkovým čajům</a:t>
            </a:r>
            <a:endParaRPr 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1877" y="6447975"/>
            <a:ext cx="7688262" cy="48577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 smtClean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0854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5289768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cs-CZ" sz="6400" dirty="0" smtClean="0">
                <a:latin typeface="Times New Roman" pitchFamily="18" charset="0"/>
                <a:cs typeface="Times New Roman" pitchFamily="18" charset="0"/>
              </a:rPr>
              <a:t>Obrazový materiál</a:t>
            </a:r>
          </a:p>
          <a:p>
            <a:pPr marL="45720" indent="0">
              <a:buNone/>
            </a:pPr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://cs.wikipedia.org/wiki/Soubor:Accipiter_gentilis_-</a:t>
            </a:r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injured_Goshawk.jpg</a:t>
            </a:r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cs.wikipedia.org/wiki/Mochna_hus%C3%AD</a:t>
            </a:r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http://cs.wikipedia.org/wiki/Soubor:Roger_Federer_(26_June_2009,_Wimbledon)_</a:t>
            </a:r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2.jpg</a:t>
            </a:r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cs.wikipedia.org/wiki/Soubor:Oryctolagus_cuniculus_Tasmania_2.jpg</a:t>
            </a:r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cs.wikipedia.org/wiki/Soubor:2010_Finland_Pallastunturi_Rangifer_tarandus.JPG</a:t>
            </a:r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commons.wikimedia.org/wiki/File:Cyprinus_carpio_GLERL_1.jpg</a:t>
            </a:r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commons.wikimedia.org/wiki/File:Forficula_auricularia.jpg</a:t>
            </a:r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commons.wikimedia.org/wiki/Bach</a:t>
            </a:r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commons.wikimedia.org/wiki/File:Wolfgang-amadeus-mozart_2.jpg</a:t>
            </a:r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commons.wikimedia.org/wiki/File:Babo%C4%8Dka_pav%C3%AD_oko.jpeg</a:t>
            </a:r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commons.wikimedia.org/wiki/File:Rosa_canina_hips.jpg</a:t>
            </a:r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11560" y="6388538"/>
            <a:ext cx="7688262" cy="48577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 smtClean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3459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388</Words>
  <Application>Microsoft Office PowerPoint</Application>
  <PresentationFormat>Předvádění na obrazovce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Aerodynamika</vt:lpstr>
      <vt:lpstr>Snímek 1</vt:lpstr>
      <vt:lpstr>Přídavná jména a jejich pravopis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Přídavná jména a jejich pravopis</dc:title>
  <dc:creator>ucitel</dc:creator>
  <cp:lastModifiedBy>Iva9889</cp:lastModifiedBy>
  <cp:revision>9</cp:revision>
  <dcterms:created xsi:type="dcterms:W3CDTF">2012-02-21T14:37:03Z</dcterms:created>
  <dcterms:modified xsi:type="dcterms:W3CDTF">2012-05-08T15:44:54Z</dcterms:modified>
</cp:coreProperties>
</file>