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1"/>
  </p:notesMasterIdLst>
  <p:sldIdLst>
    <p:sldId id="263" r:id="rId3"/>
    <p:sldId id="256" r:id="rId4"/>
    <p:sldId id="257" r:id="rId5"/>
    <p:sldId id="261" r:id="rId6"/>
    <p:sldId id="258" r:id="rId7"/>
    <p:sldId id="259" r:id="rId8"/>
    <p:sldId id="260" r:id="rId9"/>
    <p:sldId id="262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75E3F-8233-4553-8137-A66375805D3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6D6184-C6D8-490E-9C7D-B36D72E71D1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50771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64932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43684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45330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673670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9594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129759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62236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4595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91544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115004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23620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8.5.2012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94922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550863" y="5984875"/>
            <a:ext cx="7688262" cy="485775"/>
          </a:xfrm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 sz="1400" smtClean="0"/>
              <a:t>Autorem materiálu a všech jeho částí, není-li uvedeno jinak, je Mgr. Jana Sedláková</a:t>
            </a:r>
          </a:p>
        </p:txBody>
      </p:sp>
      <p:pic>
        <p:nvPicPr>
          <p:cNvPr id="5" name="Obrázek 1" descr="logolinkII_bar.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1525" y="4581525"/>
            <a:ext cx="7285038" cy="208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" name="Rectangle 58"/>
          <p:cNvSpPr>
            <a:spLocks noChangeArrowheads="1"/>
          </p:cNvSpPr>
          <p:nvPr/>
        </p:nvSpPr>
        <p:spPr bwMode="auto">
          <a:xfrm>
            <a:off x="-460375" y="2751138"/>
            <a:ext cx="8996363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8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9" name="Picture 6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89388" y="0"/>
            <a:ext cx="85090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4"/>
          <p:cNvSpPr>
            <a:spLocks noChangeArrowheads="1"/>
          </p:cNvSpPr>
          <p:nvPr/>
        </p:nvSpPr>
        <p:spPr bwMode="auto">
          <a:xfrm>
            <a:off x="-134938" y="984349"/>
            <a:ext cx="90995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200" b="1" dirty="0"/>
              <a:t>Tento materiál byl vytvořen v rámci projektu  Operačního programu Vzdělávání pro konkurenceschopnost</a:t>
            </a:r>
            <a:r>
              <a:rPr lang="cs-CZ" sz="1400" b="1" dirty="0"/>
              <a:t>.</a:t>
            </a:r>
          </a:p>
        </p:txBody>
      </p:sp>
      <p:graphicFrame>
        <p:nvGraphicFramePr>
          <p:cNvPr id="11" name="Group 117"/>
          <p:cNvGraphicFramePr>
            <a:graphicFrameLocks noGrp="1"/>
          </p:cNvGraphicFramePr>
          <p:nvPr/>
        </p:nvGraphicFramePr>
        <p:xfrm>
          <a:off x="303213" y="1400175"/>
          <a:ext cx="8770937" cy="1165224"/>
        </p:xfrm>
        <a:graphic>
          <a:graphicData uri="http://schemas.openxmlformats.org/drawingml/2006/table">
            <a:tbl>
              <a:tblPr/>
              <a:tblGrid>
                <a:gridCol w="2877486"/>
                <a:gridCol w="5893451"/>
              </a:tblGrid>
              <a:tr h="291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1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1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13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91445" marR="91445" marT="45730" marB="45730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116"/>
          <p:cNvSpPr>
            <a:spLocks noChangeArrowheads="1"/>
          </p:cNvSpPr>
          <p:nvPr/>
        </p:nvSpPr>
        <p:spPr bwMode="auto">
          <a:xfrm>
            <a:off x="179388" y="2116905"/>
            <a:ext cx="8894762" cy="4462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sz="1400" b="1" dirty="0" smtClean="0"/>
          </a:p>
          <a:p>
            <a:pPr algn="ctr"/>
            <a:endParaRPr lang="cs-CZ" sz="1400" b="1" dirty="0" smtClean="0"/>
          </a:p>
          <a:p>
            <a:pPr algn="ctr"/>
            <a:r>
              <a:rPr lang="cs-CZ" sz="1400" b="1" dirty="0" smtClean="0"/>
              <a:t>Sada </a:t>
            </a:r>
            <a:r>
              <a:rPr lang="cs-CZ" sz="1400" b="1" dirty="0" smtClean="0"/>
              <a:t>č. XVIII</a:t>
            </a:r>
            <a:endParaRPr lang="cs-CZ" sz="1400" dirty="0" smtClean="0"/>
          </a:p>
          <a:p>
            <a:pPr algn="ctr"/>
            <a:r>
              <a:rPr lang="cs-CZ" sz="1400" b="1" dirty="0" smtClean="0"/>
              <a:t>Identifikátor sady: VY_32_INOVACE_Sada XVIII _ </a:t>
            </a:r>
            <a:r>
              <a:rPr lang="cs-CZ" sz="1400" b="1" dirty="0" smtClean="0"/>
              <a:t>ČJ, DUM 8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oblast: Jazyk a jazyková komunikace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</a:t>
            </a:r>
            <a:r>
              <a:rPr lang="cs-CZ" sz="1400" b="1" dirty="0" smtClean="0"/>
              <a:t>obor: Český jazyk</a:t>
            </a:r>
            <a:endParaRPr lang="cs-CZ" sz="1400" dirty="0" smtClean="0"/>
          </a:p>
          <a:p>
            <a:r>
              <a:rPr lang="cs-CZ" sz="1400" b="1" dirty="0" smtClean="0"/>
              <a:t>Název</a:t>
            </a:r>
            <a:r>
              <a:rPr lang="cs-CZ" sz="1400" b="1" dirty="0"/>
              <a:t>: </a:t>
            </a:r>
            <a:r>
              <a:rPr lang="cs-CZ" sz="1400" b="1" dirty="0" smtClean="0"/>
              <a:t>Zájmena</a:t>
            </a:r>
            <a:endParaRPr lang="cs-CZ" sz="1400" dirty="0"/>
          </a:p>
          <a:p>
            <a:r>
              <a:rPr lang="cs-CZ" sz="1400" b="1" dirty="0"/>
              <a:t>Autor: Mgr. Jana Sedláková</a:t>
            </a:r>
            <a:endParaRPr lang="cs-CZ" sz="1400" dirty="0"/>
          </a:p>
          <a:p>
            <a:r>
              <a:rPr lang="cs-CZ" sz="1400" b="1" dirty="0"/>
              <a:t>Stručná anotace: Tato prezentace slouží k </a:t>
            </a:r>
            <a:r>
              <a:rPr lang="cs-CZ" sz="1400" b="1" dirty="0" smtClean="0"/>
              <a:t>zopakování a shrnutí učiva o zájmenech. Žáci si utřídí pojmy a procvičí si používání zájmen:  (já, my a vy) ve větách.</a:t>
            </a:r>
            <a:endParaRPr lang="cs-CZ" sz="1400" b="1" dirty="0"/>
          </a:p>
          <a:p>
            <a:r>
              <a:rPr lang="cs-CZ" sz="1400" b="1" dirty="0"/>
              <a:t>Metodické zhodnocení: Prezentace byla </a:t>
            </a:r>
            <a:r>
              <a:rPr lang="cs-CZ" sz="1400" b="1" dirty="0" err="1"/>
              <a:t>odpilotována</a:t>
            </a:r>
            <a:r>
              <a:rPr lang="cs-CZ" sz="1400" b="1" dirty="0"/>
              <a:t> </a:t>
            </a:r>
            <a:r>
              <a:rPr lang="cs-CZ" sz="1400" b="1" dirty="0" smtClean="0"/>
              <a:t>12.4. 2012 </a:t>
            </a:r>
            <a:r>
              <a:rPr lang="cs-CZ" sz="1400" b="1" dirty="0"/>
              <a:t>v 5.A ZŠ Studánka v hodině </a:t>
            </a:r>
            <a:r>
              <a:rPr lang="cs-CZ" sz="1400" b="1" dirty="0" smtClean="0"/>
              <a:t>ČJ</a:t>
            </a:r>
            <a:r>
              <a:rPr lang="cs-CZ" sz="1400" b="1" dirty="0" smtClean="0"/>
              <a:t>.</a:t>
            </a:r>
            <a:r>
              <a:rPr lang="cs-CZ" sz="1400" b="1" dirty="0" smtClean="0"/>
              <a:t> </a:t>
            </a:r>
            <a:r>
              <a:rPr lang="cs-CZ" sz="1400" b="1" smtClean="0"/>
              <a:t>Žáci si utřídili pojmy a procvičili si používání zájmen.</a:t>
            </a:r>
            <a:endParaRPr lang="cs-CZ" sz="1400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xmlns="" val="270726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ZÁJMENA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zápatí 4"/>
          <p:cNvSpPr>
            <a:spLocks noGrp="1"/>
          </p:cNvSpPr>
          <p:nvPr/>
        </p:nvSpPr>
        <p:spPr>
          <a:xfrm>
            <a:off x="1331640" y="6435764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86671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rmAutofit/>
          </a:bodyPr>
          <a:lstStyle/>
          <a:p>
            <a:r>
              <a:rPr lang="cs-CZ" sz="4000" dirty="0" smtClean="0">
                <a:latin typeface="Times New Roman" pitchFamily="18" charset="0"/>
                <a:cs typeface="Times New Roman" pitchFamily="18" charset="0"/>
              </a:rPr>
              <a:t>Co jsou zájmena?</a:t>
            </a:r>
            <a:endParaRPr lang="cs-CZ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Jsou ___________ slovním druhem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Jsou slova, která ______________ podstatná či přídavná jména nebo na ně ukazují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Jsou slova _______________ (skloňují se podle pádů)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Mají různé tvary, které se při skloňování mění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Rozlišujeme tyto druhy zájmen: ______________, přivlastňovací, ukazovací, tázací, vztažná, neurčitá a záporná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ástupný symbol pro zápatí 4"/>
          <p:cNvSpPr>
            <a:spLocks noGrp="1"/>
          </p:cNvSpPr>
          <p:nvPr/>
        </p:nvSpPr>
        <p:spPr>
          <a:xfrm>
            <a:off x="1331640" y="6435764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1101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2952328" cy="710952"/>
          </a:xfrm>
        </p:spPr>
        <p:txBody>
          <a:bodyPr>
            <a:normAutofit/>
          </a:bodyPr>
          <a:lstStyle/>
          <a:p>
            <a:r>
              <a:rPr lang="cs-CZ" sz="4000" dirty="0" smtClean="0">
                <a:latin typeface="Times New Roman" pitchFamily="18" charset="0"/>
                <a:cs typeface="Times New Roman" pitchFamily="18" charset="0"/>
              </a:rPr>
              <a:t>Zájmeno </a:t>
            </a:r>
            <a:r>
              <a:rPr lang="cs-CZ" sz="4000" b="1" dirty="0" smtClean="0">
                <a:latin typeface="Times New Roman" pitchFamily="18" charset="0"/>
                <a:cs typeface="Times New Roman" pitchFamily="18" charset="0"/>
              </a:rPr>
              <a:t>JÁ</a:t>
            </a:r>
            <a:endParaRPr lang="cs-CZ" sz="4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52265952"/>
              </p:ext>
            </p:extLst>
          </p:nvPr>
        </p:nvGraphicFramePr>
        <p:xfrm>
          <a:off x="3419872" y="1129144"/>
          <a:ext cx="2530624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5151"/>
                <a:gridCol w="1195473"/>
              </a:tblGrid>
              <a:tr h="496064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ZÁJMENO </a:t>
                      </a:r>
                    </a:p>
                    <a:p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JÁ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cs-C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</a:t>
                      </a:r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já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2. pád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mě, mne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3. pád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mně, mi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4. pád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mě, mne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5. 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6. pád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mně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7. pád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mnou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270181" y="4365104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Doplň tvary </a:t>
            </a:r>
            <a:r>
              <a:rPr lang="cs-CZ" sz="2000">
                <a:latin typeface="Times New Roman" pitchFamily="18" charset="0"/>
                <a:cs typeface="Times New Roman" pitchFamily="18" charset="0"/>
              </a:rPr>
              <a:t>zájmena </a:t>
            </a:r>
            <a:r>
              <a:rPr lang="cs-CZ" sz="2000" b="1" smtClean="0">
                <a:latin typeface="Times New Roman" pitchFamily="18" charset="0"/>
                <a:cs typeface="Times New Roman" pitchFamily="18" charset="0"/>
              </a:rPr>
              <a:t>já.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Bolí _________ v krku, asi __________stoupla teplota. O _______ se nestarej, nemůžeš _________ pomoci. ____________ se neptej. Bude se ti po _________ stýskat. Mrzí __________, že se ta hračka rozbila. To si o _________ nemyslete. Počkejte na _________. ____________ můžeš věřit. Moc jsi _________ zklamal. Drž se _________ pevně.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Zástupný symbol pro zápatí 4"/>
          <p:cNvSpPr>
            <a:spLocks noGrp="1"/>
          </p:cNvSpPr>
          <p:nvPr/>
        </p:nvSpPr>
        <p:spPr>
          <a:xfrm>
            <a:off x="1331640" y="6435764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72822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992888" cy="576064"/>
          </a:xfrm>
        </p:spPr>
        <p:txBody>
          <a:bodyPr>
            <a:normAutofit fontScale="90000"/>
          </a:bodyPr>
          <a:lstStyle/>
          <a:p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Zájmeno </a:t>
            </a:r>
            <a:r>
              <a:rPr lang="cs-CZ" sz="3600" b="1" dirty="0" smtClean="0"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 patří mezi zájmena </a:t>
            </a:r>
            <a:r>
              <a:rPr lang="cs-CZ" sz="3600" b="1" dirty="0" smtClean="0">
                <a:latin typeface="Times New Roman" pitchFamily="18" charset="0"/>
                <a:cs typeface="Times New Roman" pitchFamily="18" charset="0"/>
              </a:rPr>
              <a:t>osobní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cs-CZ" sz="3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51767063"/>
              </p:ext>
            </p:extLst>
          </p:nvPr>
        </p:nvGraphicFramePr>
        <p:xfrm>
          <a:off x="611560" y="1628799"/>
          <a:ext cx="2530624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5151"/>
                <a:gridCol w="1195473"/>
              </a:tblGrid>
              <a:tr h="496064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ZÁJMENO </a:t>
                      </a:r>
                    </a:p>
                    <a:p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MY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r>
                        <a:rPr lang="cs-CZ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</a:t>
                      </a:r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my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2. pád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nás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3. pád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nám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4. pád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nás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5. 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6. pád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nás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7. pád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Times New Roman" pitchFamily="18" charset="0"/>
                          <a:cs typeface="Times New Roman" pitchFamily="18" charset="0"/>
                        </a:rPr>
                        <a:t>námi</a:t>
                      </a:r>
                      <a:endParaRPr lang="cs-CZ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539552" y="4999557"/>
            <a:ext cx="827662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Doplň tvary zájmena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my.</a:t>
            </a:r>
          </a:p>
          <a:p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__________, páťáci pojedeme v květnu na výlet do Ratibořického údolí.</a:t>
            </a:r>
          </a:p>
          <a:p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Paní učitelka _______ už objednala  autobus. Spolu s ________ pojede i 5.B.  </a:t>
            </a:r>
          </a:p>
          <a:p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Všechny výlety se __________ moc líbí  a i tento si určitě užijeme.</a:t>
            </a: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Zástupný symbol pro zápatí 4"/>
          <p:cNvSpPr>
            <a:spLocks noGrp="1"/>
          </p:cNvSpPr>
          <p:nvPr/>
        </p:nvSpPr>
        <p:spPr>
          <a:xfrm>
            <a:off x="1331640" y="6435764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54878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34336696"/>
              </p:ext>
            </p:extLst>
          </p:nvPr>
        </p:nvGraphicFramePr>
        <p:xfrm>
          <a:off x="539552" y="1412777"/>
          <a:ext cx="2487279" cy="3523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5151"/>
                <a:gridCol w="1152128"/>
              </a:tblGrid>
              <a:tr h="928112">
                <a:tc>
                  <a:txBody>
                    <a:bodyPr/>
                    <a:lstStyle/>
                    <a:p>
                      <a:r>
                        <a:rPr lang="cs-CZ" dirty="0" smtClean="0"/>
                        <a:t>ZÁJMENO 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ád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2. pád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vás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3. pád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vám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4. pád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vás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5. 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6. pád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vás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7. pád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vámi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Nadpis 1"/>
          <p:cNvSpPr txBox="1">
            <a:spLocks/>
          </p:cNvSpPr>
          <p:nvPr/>
        </p:nvSpPr>
        <p:spPr>
          <a:xfrm>
            <a:off x="413183" y="836712"/>
            <a:ext cx="7992888" cy="576064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Zájmeno </a:t>
            </a:r>
            <a:r>
              <a:rPr lang="cs-CZ" sz="3600" b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sz="3600" b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 patří také mezi zájmena </a:t>
            </a:r>
            <a:r>
              <a:rPr lang="cs-CZ" sz="3600" b="1" dirty="0" smtClean="0">
                <a:latin typeface="Times New Roman" pitchFamily="18" charset="0"/>
                <a:cs typeface="Times New Roman" pitchFamily="18" charset="0"/>
              </a:rPr>
              <a:t>osobní</a:t>
            </a:r>
            <a:r>
              <a:rPr lang="cs-CZ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cs-CZ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85190" y="4941168"/>
            <a:ext cx="79752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Doplň tvary zájmena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vy.</a:t>
            </a:r>
            <a:endParaRPr lang="cs-CZ" sz="2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i="1" dirty="0" smtClean="0">
                <a:latin typeface="Times New Roman" pitchFamily="18" charset="0"/>
                <a:cs typeface="Times New Roman" pitchFamily="18" charset="0"/>
              </a:rPr>
              <a:t>____ už můžete odejít, ale my tu zůstaneme. Řeknu ______ to až zítra. Půjdeme pomalu za ________. S _______ se vůbec nebojíme. _______ jste  se asi spletli. Vypravuj mi o _________ výpravách.  ______ to nevíte?</a:t>
            </a:r>
            <a:endParaRPr lang="cs-CZ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ástupný symbol pro zápatí 4"/>
          <p:cNvSpPr>
            <a:spLocks noGrp="1"/>
          </p:cNvSpPr>
          <p:nvPr/>
        </p:nvSpPr>
        <p:spPr>
          <a:xfrm>
            <a:off x="1331640" y="6435764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222493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980728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Malé procvičení na závěr. Připrav si čistý list papíru a piš pouze slova, která doplňuješ.</a:t>
            </a:r>
          </a:p>
          <a:p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564095" y="1600310"/>
            <a:ext cx="57606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1. ________ se nebojíme a ty se také neboj.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64095" y="2220833"/>
            <a:ext cx="6480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2. Měli byste tam jít beze _________.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38064" y="2754235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3. O ___________ se nestarej, nemůžeš __________ pomoci (já).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64095" y="3356992"/>
            <a:ext cx="7464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4. Moc ________ to mrzí, neudělal jsem to schválně (já).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29950" y="3933056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5. Nebo na _________ raději počkejte, ať se neztratím (já).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64095" y="4581128"/>
            <a:ext cx="7824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6. Bolí __________ odřené koleno a z rány  ____________ teče  krev (já).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54088" y="5181293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7. Drž se _________ pevně (já).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526839" y="5733256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8. Měl by ses _________ okamžitě omluvit (já)!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Zástupný symbol pro zápatí 4"/>
          <p:cNvSpPr>
            <a:spLocks noGrp="1"/>
          </p:cNvSpPr>
          <p:nvPr/>
        </p:nvSpPr>
        <p:spPr>
          <a:xfrm>
            <a:off x="1331640" y="6435764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374870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980728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Zkontroluj si, jestli jsi vše doplnil správně.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564095" y="1600310"/>
            <a:ext cx="57606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se nebojíme a ty se také neboj.</a:t>
            </a:r>
          </a:p>
          <a:p>
            <a:pPr marL="457200" indent="-457200">
              <a:buAutoNum type="arabicPeriod"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64095" y="2220833"/>
            <a:ext cx="6480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2. Měli byste tam jít beze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mě (mne).</a:t>
            </a:r>
            <a:endParaRPr lang="cs-CZ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38064" y="2754235"/>
            <a:ext cx="7776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3. O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mě, mne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se nestarej, nemůžeš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mi, mně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pomoci.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64095" y="3356992"/>
            <a:ext cx="74642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4. Moc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mě, mne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to mrzí, neudělal jsem to schválně.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29950" y="3933056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5. Nebo na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mě, mne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raději počkejte, ať se neztratím.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64095" y="4581128"/>
            <a:ext cx="78243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6. Bolí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mě, mne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odřené koleno a z rány 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mi, mně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teče  krev.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554088" y="5181293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7. Drž se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mě, mne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pevně.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26839" y="5733256"/>
            <a:ext cx="71287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8. Měl by ses </a:t>
            </a:r>
            <a:r>
              <a:rPr lang="cs-CZ" sz="2000" b="1" dirty="0" smtClean="0">
                <a:latin typeface="Times New Roman" pitchFamily="18" charset="0"/>
                <a:cs typeface="Times New Roman" pitchFamily="18" charset="0"/>
              </a:rPr>
              <a:t>mi, mně 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okamžitě omluvit!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ástupný symbol pro zápatí 4"/>
          <p:cNvSpPr>
            <a:spLocks noGrp="1"/>
          </p:cNvSpPr>
          <p:nvPr/>
        </p:nvSpPr>
        <p:spPr>
          <a:xfrm>
            <a:off x="1331640" y="6435764"/>
            <a:ext cx="7688262" cy="485775"/>
          </a:xfrm>
          <a:prstGeom prst="rect">
            <a:avLst/>
          </a:prstGeom>
          <a:noFill/>
        </p:spPr>
        <p:txBody>
          <a:bodyPr vert="horz" lIns="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cs-CZ" sz="1400" dirty="0" smtClean="0"/>
              <a:t>Autorem materiálu a všech jeho částí, není-li uvedeno jinak, je Mgr. Jana Sedláková</a:t>
            </a:r>
          </a:p>
        </p:txBody>
      </p:sp>
    </p:spTree>
    <p:extLst>
      <p:ext uri="{BB962C8B-B14F-4D97-AF65-F5344CB8AC3E}">
        <p14:creationId xmlns:p14="http://schemas.microsoft.com/office/powerpoint/2010/main" xmlns="" val="1572545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Knižní motiv</Template>
  <TotalTime>87</TotalTime>
  <Words>801</Words>
  <Application>Microsoft Office PowerPoint</Application>
  <PresentationFormat>Předvádění na obrazovce (4:3)</PresentationFormat>
  <Paragraphs>115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Tok</vt:lpstr>
      <vt:lpstr>Motiv systému Office</vt:lpstr>
      <vt:lpstr>Snímek 1</vt:lpstr>
      <vt:lpstr>ZÁJMENA</vt:lpstr>
      <vt:lpstr>Co jsou zájmena?</vt:lpstr>
      <vt:lpstr>Zájmeno JÁ</vt:lpstr>
      <vt:lpstr>Zájmeno MY patří mezi zájmena osobní </vt:lpstr>
      <vt:lpstr>Snímek 6</vt:lpstr>
      <vt:lpstr>Snímek 7</vt:lpstr>
      <vt:lpstr>Snímek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ZÁJMENA</dc:title>
  <dc:creator>ucitel</dc:creator>
  <cp:lastModifiedBy>Iva9889</cp:lastModifiedBy>
  <cp:revision>18</cp:revision>
  <dcterms:created xsi:type="dcterms:W3CDTF">2012-03-16T16:23:31Z</dcterms:created>
  <dcterms:modified xsi:type="dcterms:W3CDTF">2012-05-08T15:52:02Z</dcterms:modified>
</cp:coreProperties>
</file>