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0" r:id="rId3"/>
    <p:sldId id="256" r:id="rId4"/>
    <p:sldId id="257" r:id="rId5"/>
    <p:sldId id="258" r:id="rId6"/>
    <p:sldId id="259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27845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1147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65335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92087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518776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450446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5937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106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834792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047967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5751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5236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50863" y="5984875"/>
            <a:ext cx="7688262" cy="485775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400" smtClean="0"/>
              <a:t>Autorem materiálu a všech jeho částí, není-li uvedeno jinak, je Mgr. Jana Sedláková</a:t>
            </a:r>
          </a:p>
        </p:txBody>
      </p:sp>
      <p:pic>
        <p:nvPicPr>
          <p:cNvPr id="3" name="Obrázek 1" descr="logolinkII_bar.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1525" y="4581525"/>
            <a:ext cx="7285038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" name="Rectangle 58"/>
          <p:cNvSpPr>
            <a:spLocks noChangeArrowheads="1"/>
          </p:cNvSpPr>
          <p:nvPr/>
        </p:nvSpPr>
        <p:spPr bwMode="auto">
          <a:xfrm>
            <a:off x="-460375" y="2751138"/>
            <a:ext cx="8996363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6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7" name="Picture 6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89388" y="0"/>
            <a:ext cx="8509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4"/>
          <p:cNvSpPr>
            <a:spLocks noChangeArrowheads="1"/>
          </p:cNvSpPr>
          <p:nvPr/>
        </p:nvSpPr>
        <p:spPr bwMode="auto">
          <a:xfrm>
            <a:off x="-134938" y="987651"/>
            <a:ext cx="909955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200" b="1" dirty="0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9" name="Group 1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42000003"/>
              </p:ext>
            </p:extLst>
          </p:nvPr>
        </p:nvGraphicFramePr>
        <p:xfrm>
          <a:off x="170029" y="1381700"/>
          <a:ext cx="8770937" cy="1368647"/>
        </p:xfrm>
        <a:graphic>
          <a:graphicData uri="http://schemas.openxmlformats.org/drawingml/2006/table">
            <a:tbl>
              <a:tblPr/>
              <a:tblGrid>
                <a:gridCol w="2877486"/>
                <a:gridCol w="5893451"/>
              </a:tblGrid>
              <a:tr h="4947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1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1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1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Rectangle 116"/>
          <p:cNvSpPr>
            <a:spLocks noChangeArrowheads="1"/>
          </p:cNvSpPr>
          <p:nvPr/>
        </p:nvSpPr>
        <p:spPr bwMode="auto">
          <a:xfrm>
            <a:off x="179388" y="2750348"/>
            <a:ext cx="8784431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cs-CZ" sz="1200" b="1" dirty="0" smtClean="0"/>
              <a:t>Sada č. XVIII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XVIII _ </a:t>
            </a:r>
            <a:r>
              <a:rPr lang="cs-CZ" sz="1200" b="1" dirty="0" smtClean="0"/>
              <a:t>ČJ, DUM 9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Jazyk a jazyková komunikace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</a:t>
            </a:r>
            <a:r>
              <a:rPr lang="cs-CZ" sz="1200" b="1" dirty="0" smtClean="0"/>
              <a:t>obor: Český jazyk</a:t>
            </a:r>
            <a:endParaRPr lang="cs-CZ" sz="1200" dirty="0" smtClean="0"/>
          </a:p>
          <a:p>
            <a:pPr algn="ctr"/>
            <a:endParaRPr lang="cs-CZ" sz="1200" dirty="0"/>
          </a:p>
          <a:p>
            <a:r>
              <a:rPr lang="cs-CZ" sz="1200" b="1" dirty="0"/>
              <a:t>Název: </a:t>
            </a:r>
            <a:r>
              <a:rPr lang="cs-CZ" sz="1200" b="1" dirty="0" smtClean="0"/>
              <a:t>Tajenky</a:t>
            </a:r>
            <a:endParaRPr lang="cs-CZ" sz="1200" b="1" dirty="0"/>
          </a:p>
          <a:p>
            <a:r>
              <a:rPr lang="cs-CZ" sz="1200" b="1" dirty="0"/>
              <a:t>Autor: Mgr. Jana Sedláková</a:t>
            </a:r>
          </a:p>
          <a:p>
            <a:r>
              <a:rPr lang="cs-CZ" sz="1200" b="1" dirty="0"/>
              <a:t>Stručná anotace: Tato prezentace slouží k </a:t>
            </a:r>
            <a:r>
              <a:rPr lang="cs-CZ" sz="1200" b="1" dirty="0" smtClean="0"/>
              <a:t>zábavnému procvičení slovní zásoby, slovních druhů a významů slov. Žáci pracují společně na interaktivní tabuli a následně plní úkoly, které vyjdou v tajenkách. Posledním úkolem je volné psaní na téma:</a:t>
            </a:r>
            <a:r>
              <a:rPr lang="cs-CZ" sz="1200" b="1" dirty="0" smtClean="0">
                <a:cs typeface="Times New Roman" pitchFamily="18" charset="0"/>
              </a:rPr>
              <a:t> </a:t>
            </a:r>
            <a:r>
              <a:rPr lang="cs-CZ" sz="1200" b="1" dirty="0">
                <a:cs typeface="Times New Roman" pitchFamily="18" charset="0"/>
              </a:rPr>
              <a:t>Líbilo by se mi, aby …</a:t>
            </a:r>
          </a:p>
          <a:p>
            <a:endParaRPr lang="cs-CZ" sz="1200" b="1" dirty="0"/>
          </a:p>
          <a:p>
            <a:r>
              <a:rPr lang="cs-CZ" sz="1200" b="1" dirty="0"/>
              <a:t>Metodické zhodnocení: Prezentace byla </a:t>
            </a:r>
            <a:r>
              <a:rPr lang="cs-CZ" sz="1200" b="1" dirty="0" err="1"/>
              <a:t>odpilotována</a:t>
            </a:r>
            <a:r>
              <a:rPr lang="cs-CZ" sz="1200" b="1" dirty="0"/>
              <a:t> </a:t>
            </a:r>
            <a:r>
              <a:rPr lang="cs-CZ" sz="1200" b="1" dirty="0" smtClean="0"/>
              <a:t>29.3</a:t>
            </a:r>
            <a:r>
              <a:rPr lang="cs-CZ" sz="1200" b="1" dirty="0"/>
              <a:t>. 2012 v 5.A ZŠ Studánka v hodině </a:t>
            </a:r>
            <a:r>
              <a:rPr lang="cs-CZ" sz="1200" b="1" dirty="0" smtClean="0"/>
              <a:t>ČJ</a:t>
            </a:r>
            <a:r>
              <a:rPr lang="cs-CZ" sz="1200" b="1" dirty="0" smtClean="0"/>
              <a:t>.</a:t>
            </a:r>
            <a:r>
              <a:rPr lang="cs-CZ" sz="1200" b="1" dirty="0" smtClean="0"/>
              <a:t> Prezentace je přiměřena věku žáků.</a:t>
            </a:r>
            <a:endParaRPr lang="cs-CZ" sz="1200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15197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4941168"/>
            <a:ext cx="8280920" cy="1008111"/>
          </a:xfrm>
        </p:spPr>
        <p:txBody>
          <a:bodyPr>
            <a:normAutofit/>
          </a:bodyPr>
          <a:lstStyle/>
          <a:p>
            <a:r>
              <a:rPr lang="cs-CZ" sz="2800" dirty="0" smtClean="0"/>
              <a:t>Chceš si procvičit český jazyk a baví tě tajenky?</a:t>
            </a:r>
            <a:endParaRPr lang="cs-CZ" sz="28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TAJENKY</a:t>
            </a:r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/>
        </p:nvSpPr>
        <p:spPr>
          <a:xfrm>
            <a:off x="1331640" y="6435764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81772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0238393"/>
              </p:ext>
            </p:extLst>
          </p:nvPr>
        </p:nvGraphicFramePr>
        <p:xfrm>
          <a:off x="1830312" y="1401375"/>
          <a:ext cx="6990158" cy="4005732"/>
        </p:xfrm>
        <a:graphic>
          <a:graphicData uri="http://schemas.openxmlformats.org/drawingml/2006/table">
            <a:tbl>
              <a:tblPr/>
              <a:tblGrid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</a:tblGrid>
              <a:tr h="66762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62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67622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762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762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762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043608" y="620688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SLOVNÍ DRUHY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85862" y="1437258"/>
            <a:ext cx="3929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Slovní druh slova: zbělel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74126" y="1968288"/>
            <a:ext cx="4895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</a:t>
            </a:r>
            <a:r>
              <a:rPr lang="cs-CZ" dirty="0" smtClean="0"/>
              <a:t>. Dobrý – lepší – nejlepší. To jsou tři ______ příd. jmen.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107504" y="2614619"/>
            <a:ext cx="1722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3. Slovesa neskloňujeme, ale …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07504" y="3591799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4. Já, ty on, my … </a:t>
            </a:r>
            <a:r>
              <a:rPr lang="cs-CZ" dirty="0"/>
              <a:t>j</a:t>
            </a:r>
            <a:r>
              <a:rPr lang="cs-CZ" dirty="0" smtClean="0"/>
              <a:t>sou zájmena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73784" y="4055703"/>
            <a:ext cx="36777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5. Zájmena, kterými popíráme, jsou …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09014" y="5015440"/>
            <a:ext cx="424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6. Někdo, něčí, nějaký,.. jsou zájmena </a:t>
            </a: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467544" y="5661249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cs-CZ" dirty="0" smtClean="0"/>
              <a:t>Vymysli větu, ve které použiješ slova, která vyšla v tajence.</a:t>
            </a:r>
            <a:endParaRPr lang="cs-CZ" dirty="0"/>
          </a:p>
        </p:txBody>
      </p:sp>
      <p:sp>
        <p:nvSpPr>
          <p:cNvPr id="13" name="Zástupný symbol pro zápatí 4"/>
          <p:cNvSpPr>
            <a:spLocks noGrp="1"/>
          </p:cNvSpPr>
          <p:nvPr/>
        </p:nvSpPr>
        <p:spPr>
          <a:xfrm>
            <a:off x="1331640" y="6435764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56150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937293"/>
              </p:ext>
            </p:extLst>
          </p:nvPr>
        </p:nvGraphicFramePr>
        <p:xfrm>
          <a:off x="1763680" y="702568"/>
          <a:ext cx="6984780" cy="5894784"/>
        </p:xfrm>
        <a:graphic>
          <a:graphicData uri="http://schemas.openxmlformats.org/drawingml/2006/table">
            <a:tbl>
              <a:tblPr/>
              <a:tblGrid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</a:tblGrid>
              <a:tr h="736848"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</a:t>
                      </a:r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98644" y="886291"/>
            <a:ext cx="30626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1. Synonymum slova básník.</a:t>
            </a:r>
            <a:endParaRPr lang="cs-CZ" sz="16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117306" y="1404065"/>
            <a:ext cx="3035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2. Knihy s napínavým dějem se nazývají …</a:t>
            </a:r>
            <a:endParaRPr lang="cs-CZ" sz="1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94858" y="2327394"/>
            <a:ext cx="3734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3. Básně, vyjadřující náladu jsou …</a:t>
            </a:r>
            <a:endParaRPr lang="cs-CZ" sz="16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7306" y="3135439"/>
            <a:ext cx="3035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4</a:t>
            </a:r>
            <a:r>
              <a:rPr lang="cs-CZ" sz="1600" dirty="0" smtClean="0"/>
              <a:t>. Kniha básní je básnická …</a:t>
            </a:r>
            <a:endParaRPr lang="cs-CZ" sz="1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17306" y="3789040"/>
            <a:ext cx="3712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5</a:t>
            </a:r>
            <a:r>
              <a:rPr lang="cs-CZ" sz="1600" dirty="0" smtClean="0"/>
              <a:t>. Umělecké vyjádření tancem se nazývá … </a:t>
            </a:r>
            <a:endParaRPr lang="cs-CZ" sz="1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98644" y="4561963"/>
            <a:ext cx="2954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6. Opakem prózy je …</a:t>
            </a:r>
            <a:endParaRPr lang="cs-CZ" sz="1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94858" y="5085183"/>
            <a:ext cx="29220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7. Knihy vydávají…</a:t>
            </a:r>
            <a:endParaRPr lang="cs-CZ" sz="16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94858" y="5546849"/>
            <a:ext cx="35185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8. Maluje obrázky v knihách.</a:t>
            </a:r>
            <a:endParaRPr lang="cs-CZ" sz="16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899592" y="116632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ČTENÍ 	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387215" y="102635"/>
            <a:ext cx="50551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Jaká je tvá ______ kniha?</a:t>
            </a:r>
          </a:p>
          <a:p>
            <a:endParaRPr lang="cs-CZ" dirty="0"/>
          </a:p>
        </p:txBody>
      </p:sp>
      <p:sp>
        <p:nvSpPr>
          <p:cNvPr id="13" name="Zástupný symbol pro zápatí 4"/>
          <p:cNvSpPr>
            <a:spLocks noGrp="1"/>
          </p:cNvSpPr>
          <p:nvPr/>
        </p:nvSpPr>
        <p:spPr>
          <a:xfrm>
            <a:off x="1331640" y="6470728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5075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26588582"/>
              </p:ext>
            </p:extLst>
          </p:nvPr>
        </p:nvGraphicFramePr>
        <p:xfrm>
          <a:off x="2267745" y="332659"/>
          <a:ext cx="6624735" cy="6120678"/>
        </p:xfrm>
        <a:graphic>
          <a:graphicData uri="http://schemas.openxmlformats.org/drawingml/2006/table">
            <a:tbl>
              <a:tblPr/>
              <a:tblGrid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</a:tblGrid>
              <a:tr h="578985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8985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79512" y="90872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Hodit flintu do žita znamená …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0707" y="1412776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2. Je toho jako šafránu znamená, že je toho …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54122" y="2113670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3. Držet jazyk za zuby. Máš …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79512" y="259272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4. Zbrunátnět znamená …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142627" y="2962054"/>
            <a:ext cx="2167037" cy="915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5. Chováš se ne - japně znamená, tvé chování je …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48747" y="388642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6. Vleče se jako šnek. Jde …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42627" y="4369549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7. Táhli za 1 provaz znamená pracovali …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26738" y="4753012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8. Má peněz jako želez znamená. Je …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86712" y="5455974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9. Ztrácet půdu pod nohama znamená být …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56354" y="5804106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10. To jsi byl na houbách je doba před tvým …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39552" y="260648"/>
            <a:ext cx="3361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VÝZNAM SLOV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4427984" y="260648"/>
            <a:ext cx="4487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Téma: Líbilo by se mi, aby …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ástupný symbol pro zápatí 4"/>
          <p:cNvSpPr>
            <a:spLocks noGrp="1"/>
          </p:cNvSpPr>
          <p:nvPr/>
        </p:nvSpPr>
        <p:spPr>
          <a:xfrm>
            <a:off x="1331640" y="6435764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95117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4788776"/>
              </p:ext>
            </p:extLst>
          </p:nvPr>
        </p:nvGraphicFramePr>
        <p:xfrm>
          <a:off x="1830312" y="1401375"/>
          <a:ext cx="6990158" cy="4005732"/>
        </p:xfrm>
        <a:graphic>
          <a:graphicData uri="http://schemas.openxmlformats.org/drawingml/2006/table">
            <a:tbl>
              <a:tblPr/>
              <a:tblGrid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  <a:gridCol w="499297"/>
              </a:tblGrid>
              <a:tr h="6676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62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Ě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676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Č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762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Í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762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762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Č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043608" y="620688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SLOVNÍ DRUHY - ŘEŠENÍ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85862" y="1437258"/>
            <a:ext cx="3929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Slovní druh slova: zbělel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74126" y="1968288"/>
            <a:ext cx="4895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</a:t>
            </a:r>
            <a:r>
              <a:rPr lang="cs-CZ" dirty="0" smtClean="0"/>
              <a:t>. Dobrý – lepší – nejlepší. To jsou tři ______ příd. jmen.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07504" y="2614619"/>
            <a:ext cx="1722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3. Slovesa neskloňujeme, ale …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107504" y="3591799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4. Já, ty on, my … </a:t>
            </a:r>
            <a:r>
              <a:rPr lang="cs-CZ" dirty="0"/>
              <a:t>j</a:t>
            </a:r>
            <a:r>
              <a:rPr lang="cs-CZ" dirty="0" smtClean="0"/>
              <a:t>sou zájmena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73784" y="4055703"/>
            <a:ext cx="36777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5. Zájmena, kterými popíráme, jsou …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09014" y="5015440"/>
            <a:ext cx="424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6. Někdo, něčí, nějaký,.. jsou zájmena 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67544" y="5661249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cs-CZ" dirty="0" smtClean="0"/>
              <a:t>Vymysli větu, ve které použiješ slova, která vyšla v tajence.</a:t>
            </a:r>
            <a:endParaRPr lang="cs-CZ" dirty="0"/>
          </a:p>
        </p:txBody>
      </p:sp>
      <p:sp>
        <p:nvSpPr>
          <p:cNvPr id="13" name="Zástupný symbol pro zápatí 4"/>
          <p:cNvSpPr>
            <a:spLocks noGrp="1"/>
          </p:cNvSpPr>
          <p:nvPr/>
        </p:nvSpPr>
        <p:spPr>
          <a:xfrm>
            <a:off x="1331640" y="6435764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4367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81319034"/>
              </p:ext>
            </p:extLst>
          </p:nvPr>
        </p:nvGraphicFramePr>
        <p:xfrm>
          <a:off x="1763680" y="702568"/>
          <a:ext cx="6984780" cy="5894784"/>
        </p:xfrm>
        <a:graphic>
          <a:graphicData uri="http://schemas.openxmlformats.org/drawingml/2006/table">
            <a:tbl>
              <a:tblPr/>
              <a:tblGrid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  <a:gridCol w="349239"/>
              </a:tblGrid>
              <a:tr h="736848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Ž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É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Í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Í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48"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1" marR="5001" marT="50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98644" y="886291"/>
            <a:ext cx="30626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1. </a:t>
            </a:r>
            <a:r>
              <a:rPr lang="cs-CZ" sz="1600" dirty="0" err="1" smtClean="0"/>
              <a:t>Synonum</a:t>
            </a:r>
            <a:r>
              <a:rPr lang="cs-CZ" sz="1600" dirty="0" smtClean="0"/>
              <a:t> slova básník.</a:t>
            </a:r>
            <a:endParaRPr lang="cs-CZ" sz="16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7306" y="1404065"/>
            <a:ext cx="3035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2. Knihy s napínavým dějem se nazývají …</a:t>
            </a:r>
            <a:endParaRPr lang="cs-CZ" sz="1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94858" y="2327394"/>
            <a:ext cx="3734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3. Básně, vyjadřující náladu jsou …</a:t>
            </a:r>
            <a:endParaRPr lang="cs-CZ" sz="1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17306" y="3135439"/>
            <a:ext cx="3035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4</a:t>
            </a:r>
            <a:r>
              <a:rPr lang="cs-CZ" sz="1600" dirty="0" smtClean="0"/>
              <a:t>. Kniha básní je básnická …</a:t>
            </a:r>
            <a:endParaRPr lang="cs-CZ" sz="1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17306" y="3789040"/>
            <a:ext cx="3712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5</a:t>
            </a:r>
            <a:r>
              <a:rPr lang="cs-CZ" sz="1600" dirty="0" smtClean="0"/>
              <a:t>. Umělecké vyjádření tancem se nazývá … </a:t>
            </a:r>
            <a:endParaRPr lang="cs-CZ" sz="16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98644" y="4561963"/>
            <a:ext cx="2954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6. Opakem prózy je …</a:t>
            </a:r>
            <a:endParaRPr lang="cs-CZ" sz="16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94858" y="5085183"/>
            <a:ext cx="29220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7. Knihy vydávají…</a:t>
            </a:r>
            <a:endParaRPr lang="cs-CZ" sz="16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94858" y="5546849"/>
            <a:ext cx="35185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8. Maluje obrázky v knihách.</a:t>
            </a:r>
            <a:endParaRPr lang="cs-CZ" sz="16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98643" y="116632"/>
            <a:ext cx="31885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ČTENÍ - ŘEŠENÍ	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3387215" y="102635"/>
            <a:ext cx="50551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Jaká je tvá ______ kniha?</a:t>
            </a:r>
          </a:p>
          <a:p>
            <a:endParaRPr lang="cs-CZ" dirty="0"/>
          </a:p>
        </p:txBody>
      </p:sp>
      <p:sp>
        <p:nvSpPr>
          <p:cNvPr id="15" name="Zástupný symbol pro zápatí 4"/>
          <p:cNvSpPr>
            <a:spLocks noGrp="1"/>
          </p:cNvSpPr>
          <p:nvPr/>
        </p:nvSpPr>
        <p:spPr>
          <a:xfrm>
            <a:off x="1249672" y="6470728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593307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72941526"/>
              </p:ext>
            </p:extLst>
          </p:nvPr>
        </p:nvGraphicFramePr>
        <p:xfrm>
          <a:off x="2172577" y="433637"/>
          <a:ext cx="6624735" cy="6120678"/>
        </p:xfrm>
        <a:graphic>
          <a:graphicData uri="http://schemas.openxmlformats.org/drawingml/2006/table">
            <a:tbl>
              <a:tblPr/>
              <a:tblGrid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  <a:gridCol w="441649"/>
              </a:tblGrid>
              <a:tr h="578985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V</a:t>
                      </a:r>
                      <a:r>
                        <a:rPr lang="cs-CZ" sz="2800" b="0" i="0" u="none" strike="noStrike" dirty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O</a:t>
                      </a:r>
                      <a:r>
                        <a:rPr lang="cs-CZ" sz="2800" b="0" i="0" u="none" strike="noStrike" dirty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L</a:t>
                      </a:r>
                      <a:r>
                        <a:rPr lang="cs-CZ" sz="2800" b="0" i="0" u="none" strike="noStrike" dirty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Č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N</a:t>
                      </a:r>
                      <a:r>
                        <a:rPr lang="cs-CZ" sz="2800" b="0" i="0" u="none" strike="noStrike" dirty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É</a:t>
                      </a:r>
                      <a:endParaRPr lang="cs-CZ" sz="2800" b="0" i="0" u="none" strike="noStrike" dirty="0">
                        <a:solidFill>
                          <a:srgbClr val="92CDDC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P</a:t>
                      </a:r>
                      <a:endParaRPr lang="cs-CZ" sz="2800" b="0" i="0" u="none" strike="noStrike" dirty="0">
                        <a:solidFill>
                          <a:srgbClr val="92CDDC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2800" b="0" i="0" u="none" strike="noStrike" dirty="0">
                        <a:solidFill>
                          <a:srgbClr val="92CDDC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Č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Ě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2800" b="0" i="0" u="none" strike="noStrike" dirty="0">
                        <a:solidFill>
                          <a:srgbClr val="92CDDC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Ý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51412"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N</a:t>
                      </a:r>
                      <a:r>
                        <a:rPr lang="cs-CZ" sz="2800" b="0" i="0" u="none" strike="noStrike" dirty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Ý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89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0" i="0" u="none" strike="noStrike" dirty="0" smtClean="0">
                          <a:solidFill>
                            <a:srgbClr val="92CDDC"/>
                          </a:solidFill>
                          <a:effectLst/>
                          <a:latin typeface="Calibri"/>
                        </a:rPr>
                        <a:t>Í</a:t>
                      </a:r>
                      <a:endParaRPr lang="cs-CZ" sz="2800" b="0" i="0" u="none" strike="noStrike" dirty="0">
                        <a:solidFill>
                          <a:srgbClr val="92CDDC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68" marR="6668" marT="66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84344" y="100969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Hodit flintu do žita znamená …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539" y="1513754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2. Je toho jako šafránu znamená, že je toho …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8954" y="2214648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3. Držet jazyk za zuby. Máš …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84344" y="269370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4. Zbrunátnět znamená …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7459" y="3063032"/>
            <a:ext cx="2167037" cy="915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5. Chováš se ne - japně znamená, tvé chování je …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3579" y="3987402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6. Vleče se jako šnek. Jde …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7459" y="4470527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7. Táhli za 1 provaz znamená pracovali …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1570" y="4853990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8. Má peněz jako želez znamená. Je …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91544" y="5556952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9. Ztrácet půdu pod nohama znamená být …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1186" y="5905084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10. To jsi byl na houbách je doba před tvým …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91544" y="361626"/>
            <a:ext cx="4647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VÝZNAM SLOV - ŘEŠENÍ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4656346" y="340480"/>
            <a:ext cx="4487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Téma: Líbilo by se mi, aby …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ástupný symbol pro zápatí 4"/>
          <p:cNvSpPr>
            <a:spLocks noGrp="1"/>
          </p:cNvSpPr>
          <p:nvPr/>
        </p:nvSpPr>
        <p:spPr>
          <a:xfrm>
            <a:off x="1845197" y="6408095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902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128</TotalTime>
  <Words>815</Words>
  <Application>Microsoft Office PowerPoint</Application>
  <PresentationFormat>Předvádění na obrazovce (4:3)</PresentationFormat>
  <Paragraphs>439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Aerodynamika</vt:lpstr>
      <vt:lpstr>Motiv systému Office</vt:lpstr>
      <vt:lpstr>Snímek 1</vt:lpstr>
      <vt:lpstr>TAJENKY</vt:lpstr>
      <vt:lpstr>Snímek 3</vt:lpstr>
      <vt:lpstr>Snímek 4</vt:lpstr>
      <vt:lpstr>Snímek 5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Iva9889</cp:lastModifiedBy>
  <cp:revision>18</cp:revision>
  <dcterms:created xsi:type="dcterms:W3CDTF">2012-03-27T14:38:11Z</dcterms:created>
  <dcterms:modified xsi:type="dcterms:W3CDTF">2012-05-08T15:55:15Z</dcterms:modified>
</cp:coreProperties>
</file>