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69" r:id="rId3"/>
    <p:sldId id="268" r:id="rId4"/>
    <p:sldId id="258" r:id="rId5"/>
    <p:sldId id="260" r:id="rId6"/>
    <p:sldId id="257" r:id="rId7"/>
    <p:sldId id="259" r:id="rId8"/>
    <p:sldId id="261" r:id="rId9"/>
    <p:sldId id="262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74" d="100"/>
          <a:sy n="74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5370C-FFFB-4C44-AD14-102DF9E17618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0B38C-2919-42D5-9A10-590A3516DA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7286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B38C-2919-42D5-9A10-590A3516DA9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481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A129464-2731-46E4-9291-22B11D90C90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35DD52-BCB4-4476-8B1D-C548DB19F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6/Litomy%C5%A1l,_Schlos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pload.wikimedia.org/wikipedia/commons/8/8c/Pardubice_-_Pardubicky_zamek_navecer.JPG" TargetMode="External"/><Relationship Id="rId4" Type="http://schemas.openxmlformats.org/officeDocument/2006/relationships/hyperlink" Target="http://wikimediafoundation.org/wiki/File:Antonin_Kaspe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96072" cy="476250"/>
          </a:xfrm>
        </p:spPr>
        <p:txBody>
          <a:bodyPr/>
          <a:lstStyle/>
          <a:p>
            <a:pPr algn="ctr">
              <a:defRPr/>
            </a:pPr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395288" y="2881669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b="1" dirty="0"/>
              <a:t>SADA č. </a:t>
            </a:r>
            <a:r>
              <a:rPr lang="cs-CZ" b="1" dirty="0" smtClean="0"/>
              <a:t>VIII</a:t>
            </a:r>
            <a:endParaRPr lang="cs-CZ" b="1" dirty="0"/>
          </a:p>
          <a:p>
            <a:pPr algn="ctr"/>
            <a:r>
              <a:rPr lang="cs-CZ" b="1" dirty="0"/>
              <a:t>Identifikátor: </a:t>
            </a:r>
            <a:r>
              <a:rPr lang="cs-CZ" b="1" smtClean="0"/>
              <a:t>VY_32_INOVACE_SADA </a:t>
            </a:r>
            <a:r>
              <a:rPr lang="cs-CZ" b="1" smtClean="0"/>
              <a:t>VIII_ČJS</a:t>
            </a:r>
            <a:r>
              <a:rPr lang="cs-CZ" b="1" dirty="0" smtClean="0"/>
              <a:t>, DUM 19</a:t>
            </a:r>
            <a:endParaRPr lang="cs-CZ" b="1" dirty="0"/>
          </a:p>
          <a:p>
            <a:pPr algn="ctr"/>
            <a:r>
              <a:rPr lang="cs-CZ" b="1" dirty="0"/>
              <a:t>Vzdělávací oblast: </a:t>
            </a:r>
            <a:r>
              <a:rPr lang="cs-CZ" b="1" dirty="0" smtClean="0"/>
              <a:t>Člověk a jeho svět</a:t>
            </a:r>
            <a:endParaRPr lang="cs-CZ" b="1" dirty="0"/>
          </a:p>
          <a:p>
            <a:pPr algn="ctr"/>
            <a:r>
              <a:rPr lang="cs-CZ" b="1" dirty="0"/>
              <a:t>Vzdělávací obor: </a:t>
            </a:r>
            <a:r>
              <a:rPr lang="cs-CZ" b="1" dirty="0" smtClean="0"/>
              <a:t>Člověk a jeho svět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8262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48376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7863" y="40466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zdroje:</a:t>
            </a:r>
          </a:p>
          <a:p>
            <a:r>
              <a:rPr lang="cs-CZ" dirty="0" smtClean="0"/>
              <a:t>Zámek Litomyšl: </a:t>
            </a:r>
            <a:r>
              <a:rPr lang="cs-CZ" dirty="0"/>
              <a:t>[cit. </a:t>
            </a:r>
            <a:r>
              <a:rPr lang="cs-CZ" dirty="0" smtClean="0"/>
              <a:t>2011-09-05]. </a:t>
            </a:r>
            <a:r>
              <a:rPr lang="cs-CZ" dirty="0"/>
              <a:t>Dostupný pod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na WWW: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upload.wikimedia.org/wikipedia/commons/d/d6/Litomy%C5%A1l%2C_Schloss.jpg</a:t>
            </a:r>
            <a:endParaRPr lang="cs-CZ" dirty="0" smtClean="0"/>
          </a:p>
          <a:p>
            <a:r>
              <a:rPr lang="cs-CZ" dirty="0" smtClean="0"/>
              <a:t>Zlatá přilba: [</a:t>
            </a:r>
            <a:r>
              <a:rPr lang="cs-CZ" dirty="0"/>
              <a:t>cit. </a:t>
            </a:r>
            <a:r>
              <a:rPr lang="cs-CZ" dirty="0" smtClean="0"/>
              <a:t>2011-09-05]. </a:t>
            </a:r>
            <a:r>
              <a:rPr lang="cs-CZ" dirty="0"/>
              <a:t>Dostupný pod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na WWW: 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wikimediafoundation.org/wiki/File:Antonin_Kasper.jpg</a:t>
            </a:r>
            <a:endParaRPr lang="cs-CZ" dirty="0" smtClean="0"/>
          </a:p>
          <a:p>
            <a:r>
              <a:rPr lang="cs-CZ" dirty="0" smtClean="0"/>
              <a:t>Pardubický zámek: </a:t>
            </a:r>
            <a:r>
              <a:rPr lang="cs-CZ" dirty="0"/>
              <a:t>[cit. </a:t>
            </a:r>
            <a:r>
              <a:rPr lang="cs-CZ" smtClean="0"/>
              <a:t>2011-09-05]. </a:t>
            </a:r>
            <a:r>
              <a:rPr lang="cs-CZ" dirty="0"/>
              <a:t>Dostupný pod licencí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na WWW: </a:t>
            </a:r>
            <a:endParaRPr lang="cs-CZ" dirty="0" smtClean="0"/>
          </a:p>
          <a:p>
            <a:r>
              <a:rPr lang="cs-CZ" dirty="0">
                <a:hlinkClick r:id="rId5"/>
              </a:rPr>
              <a:t>http://upload.wikimedia.org/wikipedia/commons/8/8c/Pardubice_-_</a:t>
            </a:r>
            <a:r>
              <a:rPr lang="cs-CZ" dirty="0" smtClean="0">
                <a:hlinkClick r:id="rId5"/>
              </a:rPr>
              <a:t>Pardubicky_zamek_navecer.JPG</a:t>
            </a:r>
            <a:endParaRPr lang="cs-CZ" dirty="0" smtClean="0"/>
          </a:p>
          <a:p>
            <a:r>
              <a:rPr lang="cs-CZ" dirty="0" smtClean="0"/>
              <a:t>Autorem ostatních fotografií je Zuzana Štěpánková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6659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600" y="836712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r>
              <a:rPr lang="cs-CZ" b="1" dirty="0"/>
              <a:t>Název</a:t>
            </a:r>
            <a:r>
              <a:rPr lang="cs-CZ" b="1" dirty="0" smtClean="0"/>
              <a:t>:			Kraj, v němž žijeme</a:t>
            </a:r>
          </a:p>
          <a:p>
            <a:endParaRPr lang="cs-CZ" dirty="0"/>
          </a:p>
          <a:p>
            <a:r>
              <a:rPr lang="cs-CZ" b="1" dirty="0"/>
              <a:t>Autor</a:t>
            </a:r>
            <a:r>
              <a:rPr lang="cs-CZ" b="1" dirty="0" smtClean="0"/>
              <a:t>:			Mgr. Zuzana Štěpánková</a:t>
            </a:r>
          </a:p>
          <a:p>
            <a:endParaRPr lang="cs-CZ" dirty="0"/>
          </a:p>
          <a:p>
            <a:r>
              <a:rPr lang="cs-CZ" b="1" dirty="0"/>
              <a:t>Stručná anotace</a:t>
            </a:r>
            <a:r>
              <a:rPr lang="cs-CZ" b="1" dirty="0" smtClean="0"/>
              <a:t>:	Presentace s fotkami, které nám pomohou lépe poznat Pardubický kraj.</a:t>
            </a:r>
          </a:p>
          <a:p>
            <a:endParaRPr lang="cs-CZ" b="1" dirty="0"/>
          </a:p>
          <a:p>
            <a:r>
              <a:rPr lang="cs-CZ" b="1" dirty="0"/>
              <a:t>Metodické zhodnocení</a:t>
            </a:r>
            <a:r>
              <a:rPr lang="cs-CZ" b="1" dirty="0" smtClean="0"/>
              <a:t>:	Presentace byla provedena ve třídě 5.C dne 8.9. 2011. Celá práce korespondovala s učivem: Kraj, v němž žijeme.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28617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32896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endParaRPr lang="cs-CZ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KRAJ, V NĚMŽ ŽIJEME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2286000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8842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Hrad Kunětická hora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Polovina 14. století</a:t>
            </a:r>
          </a:p>
          <a:p>
            <a:r>
              <a:rPr lang="cs-CZ" dirty="0" smtClean="0"/>
              <a:t>Za husitských válek sídlem Diviše Bořka z </a:t>
            </a:r>
            <a:r>
              <a:rPr lang="cs-CZ" dirty="0" err="1" smtClean="0"/>
              <a:t>Miletínka</a:t>
            </a:r>
            <a:endParaRPr lang="cs-CZ" dirty="0" smtClean="0"/>
          </a:p>
          <a:p>
            <a:r>
              <a:rPr lang="cs-CZ" dirty="0" smtClean="0"/>
              <a:t>1491 Pernštejnové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 algn="r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1176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85" y="3501008"/>
            <a:ext cx="3599892" cy="239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583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Pardubický zámek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9299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Renesanční zámek</a:t>
            </a:r>
          </a:p>
          <a:p>
            <a:r>
              <a:rPr lang="cs-CZ" dirty="0" smtClean="0"/>
              <a:t>Na místě dnešního </a:t>
            </a:r>
          </a:p>
          <a:p>
            <a:pPr marL="0" indent="0">
              <a:buNone/>
            </a:pPr>
            <a:r>
              <a:rPr lang="cs-CZ" dirty="0" smtClean="0"/>
              <a:t>zámku stál původně </a:t>
            </a:r>
          </a:p>
          <a:p>
            <a:pPr marL="0" indent="0">
              <a:buNone/>
            </a:pPr>
            <a:r>
              <a:rPr lang="cs-CZ" dirty="0" smtClean="0"/>
              <a:t>od   13. století vodní hrad</a:t>
            </a:r>
          </a:p>
          <a:p>
            <a:r>
              <a:rPr lang="cs-CZ" dirty="0" smtClean="0"/>
              <a:t>Za pánů z Pernštejna </a:t>
            </a:r>
          </a:p>
          <a:p>
            <a:pPr marL="0" indent="0">
              <a:buNone/>
            </a:pPr>
            <a:r>
              <a:rPr lang="cs-CZ" dirty="0" smtClean="0"/>
              <a:t>zde vzniklo sídlo, které je </a:t>
            </a:r>
          </a:p>
          <a:p>
            <a:pPr marL="0" indent="0">
              <a:buNone/>
            </a:pPr>
            <a:r>
              <a:rPr lang="cs-CZ" dirty="0" smtClean="0"/>
              <a:t>přechodem mezi hradem </a:t>
            </a:r>
          </a:p>
          <a:p>
            <a:pPr marL="0" indent="0">
              <a:buNone/>
            </a:pPr>
            <a:r>
              <a:rPr lang="cs-CZ" dirty="0" smtClean="0"/>
              <a:t>a zámkem</a:t>
            </a:r>
          </a:p>
          <a:p>
            <a:r>
              <a:rPr lang="cs-CZ" dirty="0" smtClean="0"/>
              <a:t>Od roku 2010 je zámek </a:t>
            </a:r>
          </a:p>
          <a:p>
            <a:pPr marL="0" indent="0">
              <a:buNone/>
            </a:pPr>
            <a:r>
              <a:rPr lang="cs-CZ" dirty="0" smtClean="0"/>
              <a:t>na seznamu národních </a:t>
            </a:r>
          </a:p>
          <a:p>
            <a:pPr marL="0" indent="0">
              <a:buNone/>
            </a:pPr>
            <a:r>
              <a:rPr lang="cs-CZ" dirty="0" smtClean="0"/>
              <a:t>kulturních památek ČR</a:t>
            </a:r>
          </a:p>
          <a:p>
            <a:pPr marL="0" indent="0">
              <a:buNone/>
            </a:pPr>
            <a:endParaRPr lang="cs-CZ" dirty="0" smtClean="0">
              <a:hlinkClick r:id="rId2" action="ppaction://hlinksldjump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803557" cy="2851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256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Zlatá přilba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každoroční závod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 motocyklů na ploché dráze</a:t>
            </a:r>
          </a:p>
          <a:p>
            <a:r>
              <a:rPr lang="cs-CZ" dirty="0" smtClean="0"/>
              <a:t>Jedná se o nejstarší závod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 na ploché dráze na světe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28" y="2204864"/>
            <a:ext cx="2448272" cy="354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62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Velká pardubická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Nejtěžší a nejprestižnější </a:t>
            </a:r>
          </a:p>
          <a:p>
            <a:pPr marL="0" indent="0">
              <a:buNone/>
            </a:pPr>
            <a:r>
              <a:rPr lang="cs-CZ" dirty="0" smtClean="0"/>
              <a:t>dostih v Evropě</a:t>
            </a:r>
          </a:p>
          <a:p>
            <a:r>
              <a:rPr lang="cs-CZ" dirty="0" smtClean="0"/>
              <a:t>První Velká pardubická </a:t>
            </a:r>
          </a:p>
          <a:p>
            <a:pPr marL="0" indent="0">
              <a:buNone/>
            </a:pPr>
            <a:r>
              <a:rPr lang="cs-CZ" dirty="0" smtClean="0"/>
              <a:t>steeplechase se běžela </a:t>
            </a:r>
          </a:p>
          <a:p>
            <a:pPr marL="0" indent="0">
              <a:buNone/>
            </a:pPr>
            <a:r>
              <a:rPr lang="cs-CZ" dirty="0" smtClean="0"/>
              <a:t>5. listopadu 1874 o 8000 </a:t>
            </a:r>
          </a:p>
          <a:p>
            <a:pPr marL="0" indent="0">
              <a:buNone/>
            </a:pPr>
            <a:r>
              <a:rPr lang="cs-CZ" dirty="0" smtClean="0"/>
              <a:t>zlatých</a:t>
            </a:r>
          </a:p>
          <a:p>
            <a:r>
              <a:rPr lang="cs-CZ" dirty="0" smtClean="0"/>
              <a:t>Velký Taxisův příkop si </a:t>
            </a:r>
          </a:p>
          <a:p>
            <a:pPr marL="0" indent="0">
              <a:buNone/>
            </a:pPr>
            <a:r>
              <a:rPr lang="cs-CZ" dirty="0" smtClean="0"/>
              <a:t>vyžádal 27 koňských životů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5576" y="58359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275856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531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Zámek Litomyšl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05681"/>
          </a:xfrm>
        </p:spPr>
        <p:txBody>
          <a:bodyPr>
            <a:normAutofit/>
          </a:bodyPr>
          <a:lstStyle/>
          <a:p>
            <a:r>
              <a:rPr lang="cs-CZ" dirty="0" smtClean="0"/>
              <a:t>První zmínka již ve staré </a:t>
            </a:r>
          </a:p>
          <a:p>
            <a:pPr marL="0" indent="0">
              <a:buNone/>
            </a:pPr>
            <a:r>
              <a:rPr lang="cs-CZ" dirty="0" smtClean="0"/>
              <a:t>Kosmově kronice z 1. čtvrtiny </a:t>
            </a:r>
          </a:p>
          <a:p>
            <a:pPr marL="0" indent="0">
              <a:buNone/>
            </a:pPr>
            <a:r>
              <a:rPr lang="cs-CZ" dirty="0" smtClean="0"/>
              <a:t>8. století</a:t>
            </a:r>
          </a:p>
          <a:p>
            <a:r>
              <a:rPr lang="cs-CZ" dirty="0" smtClean="0"/>
              <a:t>Dříve byl pouze dřevěný</a:t>
            </a:r>
          </a:p>
          <a:p>
            <a:r>
              <a:rPr lang="cs-CZ" dirty="0" smtClean="0"/>
              <a:t>Teprve po husitských </a:t>
            </a:r>
          </a:p>
          <a:p>
            <a:pPr marL="0" indent="0">
              <a:buNone/>
            </a:pPr>
            <a:r>
              <a:rPr lang="cs-CZ" dirty="0" smtClean="0"/>
              <a:t>válkách byl postaven </a:t>
            </a:r>
          </a:p>
          <a:p>
            <a:pPr marL="0" indent="0">
              <a:buNone/>
            </a:pPr>
            <a:r>
              <a:rPr lang="cs-CZ" dirty="0" smtClean="0"/>
              <a:t>nový kamenný hrad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61985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887204" cy="193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645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Hřebčín Kladruby nad Labem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/>
          </a:bodyPr>
          <a:lstStyle/>
          <a:p>
            <a:r>
              <a:rPr lang="cs-CZ" dirty="0" smtClean="0"/>
              <a:t>Císař Maxmilián II. Zde založil v roce 1563 hřebčinec</a:t>
            </a:r>
          </a:p>
          <a:p>
            <a:r>
              <a:rPr lang="cs-CZ" dirty="0" smtClean="0"/>
              <a:t>1579 nechal císař Rudolf II. Povýšit původní koňskou oboru na císařský dvorní hřebčín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 algn="r">
              <a:buNone/>
            </a:pPr>
            <a:endParaRPr lang="cs-CZ" dirty="0" smtClean="0"/>
          </a:p>
          <a:p>
            <a:pPr marL="68580" indent="0" algn="r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67944" y="5944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2358008" cy="157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03105"/>
            <a:ext cx="2951820" cy="196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95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436</Words>
  <Application>Microsoft Office PowerPoint</Application>
  <PresentationFormat>Předvádění na obrazovce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Austin</vt:lpstr>
      <vt:lpstr>Snímek 1</vt:lpstr>
      <vt:lpstr>Snímek 2</vt:lpstr>
      <vt:lpstr>Snímek 3</vt:lpstr>
      <vt:lpstr>Hrad Kunětická hora</vt:lpstr>
      <vt:lpstr>Pardubický zámek</vt:lpstr>
      <vt:lpstr>Zlatá přilba</vt:lpstr>
      <vt:lpstr>Velká pardubická</vt:lpstr>
      <vt:lpstr>Zámek Litomyšl</vt:lpstr>
      <vt:lpstr>Hřebčín Kladruby nad Labem</vt:lpstr>
      <vt:lpstr>Snímek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Hrad Kunětická hora</dc:title>
  <dc:creator>ucitel</dc:creator>
  <cp:lastModifiedBy>Iva9889</cp:lastModifiedBy>
  <cp:revision>18</cp:revision>
  <dcterms:created xsi:type="dcterms:W3CDTF">2011-09-04T13:26:42Z</dcterms:created>
  <dcterms:modified xsi:type="dcterms:W3CDTF">2011-10-27T10:35:16Z</dcterms:modified>
</cp:coreProperties>
</file>