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ritish_Virgin_Islands.jpg" TargetMode="External"/><Relationship Id="rId3" Type="http://schemas.openxmlformats.org/officeDocument/2006/relationships/hyperlink" Target="http://commons.wikimedia.org/wiki/File:Strait_of_Gibraltar_5.53940W_35.97279N.jpg" TargetMode="External"/><Relationship Id="rId7" Type="http://schemas.openxmlformats.org/officeDocument/2006/relationships/hyperlink" Target="http://commons.wikimedia.org/wiki/File:Detmarschmoll.jpg" TargetMode="External"/><Relationship Id="rId2" Type="http://schemas.openxmlformats.org/officeDocument/2006/relationships/hyperlink" Target="http://commons.wikimedia.org/wiki/File:Strait_of_gibralta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Gulf_of_Nicoya_NASA.jpg" TargetMode="External"/><Relationship Id="rId5" Type="http://schemas.openxmlformats.org/officeDocument/2006/relationships/hyperlink" Target="http://commons.wikimedia.org/wiki/File:Iss016e019375.jpg" TargetMode="External"/><Relationship Id="rId4" Type="http://schemas.openxmlformats.org/officeDocument/2006/relationships/hyperlink" Target="http://commons.wikimedia.org/wiki/File:Canal_de_Suez.jpg" TargetMode="External"/><Relationship Id="rId9" Type="http://schemas.openxmlformats.org/officeDocument/2006/relationships/hyperlink" Target="http://commons.wikimedia.org/wiki/File:Marathia_Cape_from_Air,_Zakynthos,_Greec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b/b9/Detmarschmol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27869" y="637222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-460375" y="2751138"/>
            <a:ext cx="89963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10" name="Picture 6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16" y="470807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-80509" y="1412776"/>
            <a:ext cx="90995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/>
              <a:t>Tento materiál byl vytvořen v rámci projektu  Operačního programu Vzdělávání pro konkurenceschopnost</a:t>
            </a:r>
            <a:r>
              <a:rPr lang="cs-CZ" sz="1400" b="1" dirty="0"/>
              <a:t>.</a:t>
            </a:r>
          </a:p>
        </p:txBody>
      </p:sp>
      <p:graphicFrame>
        <p:nvGraphicFramePr>
          <p:cNvPr id="12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0721609"/>
              </p:ext>
            </p:extLst>
          </p:nvPr>
        </p:nvGraphicFramePr>
        <p:xfrm>
          <a:off x="251520" y="2060848"/>
          <a:ext cx="8770937" cy="1165224"/>
        </p:xfrm>
        <a:graphic>
          <a:graphicData uri="http://schemas.openxmlformats.org/drawingml/2006/table">
            <a:tbl>
              <a:tblPr/>
              <a:tblGrid>
                <a:gridCol w="2877486"/>
                <a:gridCol w="5893451"/>
              </a:tblGrid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9" y="3717032"/>
            <a:ext cx="728503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12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332656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Citace:</a:t>
            </a:r>
          </a:p>
          <a:p>
            <a:r>
              <a:rPr lang="cs-CZ" dirty="0" smtClean="0"/>
              <a:t>Obr. 1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commons.wikimedia.org/wiki/File:Strait_of_gibraltar.jpg</a:t>
            </a:r>
            <a:endParaRPr lang="cs-CZ" dirty="0" smtClean="0"/>
          </a:p>
          <a:p>
            <a:r>
              <a:rPr lang="cs-CZ" dirty="0" smtClean="0"/>
              <a:t>Obr.2</a:t>
            </a:r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commons.wikimedia.org/wiki/File:Strait_of_Gibraltar_5.53940W_35.97279N.jpg</a:t>
            </a:r>
            <a:endParaRPr lang="cs-CZ" dirty="0" smtClean="0"/>
          </a:p>
          <a:p>
            <a:r>
              <a:rPr lang="cs-CZ" dirty="0" smtClean="0"/>
              <a:t>Obr.3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commons.wikimedia.org/wiki/File:Canal_de_Suez.jpg</a:t>
            </a:r>
            <a:endParaRPr lang="cs-CZ" dirty="0" smtClean="0"/>
          </a:p>
          <a:p>
            <a:r>
              <a:rPr lang="cs-CZ" dirty="0" smtClean="0"/>
              <a:t>Obr.4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commons.wikimedia.org/wiki/File:Iss016e019375.jpg</a:t>
            </a:r>
            <a:endParaRPr lang="cs-CZ" dirty="0" smtClean="0"/>
          </a:p>
          <a:p>
            <a:r>
              <a:rPr lang="cs-CZ" dirty="0" smtClean="0"/>
              <a:t>Obr.5</a:t>
            </a:r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commons.wikimedia.org/wiki/File:Gulf_of_Nicoya_NASA.jpg</a:t>
            </a:r>
            <a:endParaRPr lang="cs-CZ" dirty="0" smtClean="0"/>
          </a:p>
          <a:p>
            <a:r>
              <a:rPr lang="cs-CZ" dirty="0" smtClean="0"/>
              <a:t>Obr.6</a:t>
            </a:r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commons.wikimedia.org/wiki/File:Detmarschmoll.jpg</a:t>
            </a:r>
            <a:endParaRPr lang="cs-CZ" dirty="0" smtClean="0"/>
          </a:p>
          <a:p>
            <a:r>
              <a:rPr lang="cs-CZ" dirty="0" smtClean="0"/>
              <a:t>Obr.7</a:t>
            </a:r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commons.wikimedia.org/wiki/Island</a:t>
            </a:r>
          </a:p>
          <a:p>
            <a:r>
              <a:rPr lang="cs-CZ" dirty="0" smtClean="0"/>
              <a:t>Obr.8</a:t>
            </a:r>
            <a:endParaRPr lang="cs-CZ" dirty="0">
              <a:hlinkClick r:id="rId8"/>
            </a:endParaRPr>
          </a:p>
          <a:p>
            <a:r>
              <a:rPr lang="cs-CZ" dirty="0" smtClean="0">
                <a:hlinkClick r:id="rId8"/>
              </a:rPr>
              <a:t>http</a:t>
            </a:r>
            <a:r>
              <a:rPr lang="cs-CZ" dirty="0">
                <a:hlinkClick r:id="rId8"/>
              </a:rPr>
              <a:t>://</a:t>
            </a:r>
            <a:r>
              <a:rPr lang="cs-CZ" dirty="0" smtClean="0">
                <a:hlinkClick r:id="rId8"/>
              </a:rPr>
              <a:t>commons.wikimedia.org/wiki/File:British_Virgin_Islands.jpg</a:t>
            </a:r>
            <a:endParaRPr lang="cs-CZ" dirty="0" smtClean="0"/>
          </a:p>
          <a:p>
            <a:r>
              <a:rPr lang="cs-CZ" dirty="0" smtClean="0"/>
              <a:t>Obr.9</a:t>
            </a:r>
          </a:p>
          <a:p>
            <a:r>
              <a:rPr lang="cs-CZ" dirty="0">
                <a:hlinkClick r:id="rId9"/>
              </a:rPr>
              <a:t>http://commons.wikimedia.org/wiki/File:Marathia_Cape_from_Air,_Zakynthos,_</a:t>
            </a:r>
            <a:r>
              <a:rPr lang="cs-CZ" dirty="0" smtClean="0">
                <a:hlinkClick r:id="rId9"/>
              </a:rPr>
              <a:t>Greece.jpg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53551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"/>
          <p:cNvSpPr>
            <a:spLocks noChangeArrowheads="1"/>
          </p:cNvSpPr>
          <p:nvPr/>
        </p:nvSpPr>
        <p:spPr bwMode="auto">
          <a:xfrm>
            <a:off x="323527" y="1152760"/>
            <a:ext cx="8280921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cs-CZ" sz="1400" b="1" dirty="0" smtClean="0"/>
              <a:t>Sada č. XX</a:t>
            </a:r>
            <a:endParaRPr lang="cs-CZ" sz="1400" dirty="0" smtClean="0"/>
          </a:p>
          <a:p>
            <a:pPr algn="ctr"/>
            <a:r>
              <a:rPr lang="cs-CZ" sz="1400" b="1" dirty="0" smtClean="0"/>
              <a:t>Identifikátor sady: VY_32_INOVACE_Sada XX_ ČJS. DUM 13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oblast: Člověk a jeho svět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obor: Člověk a jeho svět</a:t>
            </a:r>
            <a:endParaRPr lang="cs-CZ" sz="1400" dirty="0" smtClean="0"/>
          </a:p>
          <a:p>
            <a:pPr algn="ctr"/>
            <a:endParaRPr lang="cs-CZ" sz="1400" dirty="0"/>
          </a:p>
          <a:p>
            <a:r>
              <a:rPr lang="cs-CZ" sz="1400" dirty="0"/>
              <a:t>Název: </a:t>
            </a:r>
            <a:r>
              <a:rPr lang="cs-CZ" sz="1400" dirty="0" smtClean="0"/>
              <a:t>Evropské vodstvo</a:t>
            </a:r>
          </a:p>
          <a:p>
            <a:endParaRPr lang="cs-CZ" sz="1400" dirty="0"/>
          </a:p>
          <a:p>
            <a:r>
              <a:rPr lang="cs-CZ" sz="1400" dirty="0"/>
              <a:t>Autor: Mgr. Jana </a:t>
            </a:r>
            <a:r>
              <a:rPr lang="cs-CZ" sz="1400" dirty="0" smtClean="0"/>
              <a:t>Sedláková</a:t>
            </a:r>
          </a:p>
          <a:p>
            <a:endParaRPr lang="cs-CZ" sz="1400" dirty="0"/>
          </a:p>
          <a:p>
            <a:r>
              <a:rPr lang="cs-CZ" sz="1400" dirty="0"/>
              <a:t>Stručná anotace: Tato prezentace slouží  </a:t>
            </a:r>
            <a:r>
              <a:rPr lang="cs-CZ" sz="1400" dirty="0" smtClean="0"/>
              <a:t>k seznámení se s novými pojmy jako jsou průliv, průplav, záliv, ostrov, poloostrov  a k ujasnění a zopakování si pojmů moře, oceán.</a:t>
            </a:r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Metodické </a:t>
            </a:r>
            <a:r>
              <a:rPr lang="cs-CZ" sz="1400" dirty="0"/>
              <a:t>zhodnocení: Prezentace byla </a:t>
            </a:r>
            <a:r>
              <a:rPr lang="cs-CZ" sz="1400" dirty="0" err="1"/>
              <a:t>odpilotována</a:t>
            </a:r>
            <a:r>
              <a:rPr lang="cs-CZ" sz="1400" dirty="0"/>
              <a:t> </a:t>
            </a:r>
            <a:r>
              <a:rPr lang="cs-CZ" sz="1400" dirty="0" smtClean="0"/>
              <a:t>20.1. 2012 </a:t>
            </a:r>
            <a:r>
              <a:rPr lang="cs-CZ" sz="1400" dirty="0"/>
              <a:t>v 5.A ZŠ Studánka v hodině </a:t>
            </a:r>
            <a:r>
              <a:rPr lang="cs-CZ" sz="1400" dirty="0" err="1" smtClean="0"/>
              <a:t>ČJS.Žáci</a:t>
            </a:r>
            <a:r>
              <a:rPr lang="cs-CZ" sz="1400" dirty="0" smtClean="0"/>
              <a:t> se seznámili s novými pojmy.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3361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052737"/>
            <a:ext cx="7056784" cy="2736304"/>
          </a:xfrm>
        </p:spPr>
        <p:txBody>
          <a:bodyPr/>
          <a:lstStyle/>
          <a:p>
            <a:r>
              <a:rPr lang="cs-CZ" sz="8800" dirty="0" smtClean="0">
                <a:solidFill>
                  <a:srgbClr val="FF0000"/>
                </a:solidFill>
              </a:rPr>
              <a:t>EVROPSKÉ VODSTVO</a:t>
            </a:r>
            <a:endParaRPr lang="cs-CZ" sz="88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208912" cy="2664296"/>
          </a:xfrm>
        </p:spPr>
        <p:txBody>
          <a:bodyPr>
            <a:normAutofit/>
          </a:bodyPr>
          <a:lstStyle/>
          <a:p>
            <a:r>
              <a:rPr lang="cs-CZ" sz="3500" dirty="0" smtClean="0"/>
              <a:t>Seznámení se s pojmy průliv, průplav, záliv, ostrov a poloostrov.</a:t>
            </a:r>
          </a:p>
          <a:p>
            <a:r>
              <a:rPr lang="cs-CZ" sz="3500" dirty="0" smtClean="0"/>
              <a:t>Zopakování pojmů oceán, moře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0724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1162"/>
            <a:ext cx="7315200" cy="777240"/>
          </a:xfrm>
        </p:spPr>
        <p:txBody>
          <a:bodyPr/>
          <a:lstStyle/>
          <a:p>
            <a:pPr algn="ctr"/>
            <a:r>
              <a:rPr lang="cs-CZ" sz="3600" b="1" dirty="0" smtClean="0"/>
              <a:t>Co je to průliv?</a:t>
            </a:r>
            <a:endParaRPr lang="cs-CZ" sz="36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8136904" cy="1224136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/>
              <a:t>Průliv</a:t>
            </a:r>
            <a:r>
              <a:rPr lang="cs-CZ" sz="3000" dirty="0" smtClean="0"/>
              <a:t> je mořská úžina mezi dvěma výběžky pevniny, spojující oceán s mořem nebo dvě různá moře.</a:t>
            </a:r>
          </a:p>
          <a:p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880320" cy="298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866703" cy="36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55483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57767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614613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Gibraltarský průliv spojuje Atlantský oceán a Středozemní moře</a:t>
            </a:r>
          </a:p>
        </p:txBody>
      </p:sp>
    </p:spTree>
    <p:extLst>
      <p:ext uri="{BB962C8B-B14F-4D97-AF65-F5344CB8AC3E}">
        <p14:creationId xmlns="" xmlns:p14="http://schemas.microsoft.com/office/powerpoint/2010/main" val="1684351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06388" y="117566"/>
            <a:ext cx="7315200" cy="77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 smtClean="0"/>
              <a:t>Co je to průplav?</a:t>
            </a:r>
            <a:endParaRPr lang="cs-CZ" sz="3600" b="1" dirty="0"/>
          </a:p>
        </p:txBody>
      </p:sp>
      <p:sp>
        <p:nvSpPr>
          <p:cNvPr id="4" name="Zástupný symbol pro text 3"/>
          <p:cNvSpPr txBox="1">
            <a:spLocks/>
          </p:cNvSpPr>
          <p:nvPr/>
        </p:nvSpPr>
        <p:spPr>
          <a:xfrm>
            <a:off x="251520" y="868680"/>
            <a:ext cx="8424936" cy="16242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2625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23938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7950" indent="-3540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719263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Průplav</a:t>
            </a:r>
            <a:r>
              <a:rPr lang="cs-CZ" sz="2800" dirty="0" smtClean="0"/>
              <a:t> je člověkem vytvořené spojení dvou vodních ploch (moří, řek nebo jezer).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9" y="1988840"/>
            <a:ext cx="38685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88840"/>
            <a:ext cx="413026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80156" y="5296650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Suezský průplav mezi Afrikou a Asií.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5061" y="566598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6124" y="472514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5163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145232" y="275496"/>
            <a:ext cx="7315200" cy="77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 smtClean="0"/>
              <a:t>Co je to záliv?</a:t>
            </a:r>
            <a:endParaRPr lang="cs-CZ" sz="3600" b="1" dirty="0"/>
          </a:p>
        </p:txBody>
      </p:sp>
      <p:sp>
        <p:nvSpPr>
          <p:cNvPr id="3" name="Zástupný symbol pro text 3"/>
          <p:cNvSpPr txBox="1">
            <a:spLocks/>
          </p:cNvSpPr>
          <p:nvPr/>
        </p:nvSpPr>
        <p:spPr>
          <a:xfrm>
            <a:off x="395536" y="1052736"/>
            <a:ext cx="8064896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2625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23938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7950" indent="-3540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719263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Záliv</a:t>
            </a:r>
            <a:r>
              <a:rPr lang="cs-CZ" sz="2800" dirty="0" smtClean="0"/>
              <a:t> je výběžek moře do pevniny.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18261"/>
            <a:ext cx="5610200" cy="38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566124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98072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Detmarschmo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2203"/>
            <a:ext cx="720080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19" y="476672"/>
            <a:ext cx="865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Jaký je rozdíl mezi mořem a oceánem?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9675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Moře</a:t>
            </a:r>
            <a:r>
              <a:rPr lang="cs-CZ" sz="2400" dirty="0" smtClean="0"/>
              <a:t> jsou součástí oceánů, oblévají pevniny nebo do nich pronikají.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16016" y="119675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Oceány</a:t>
            </a:r>
            <a:r>
              <a:rPr lang="cs-CZ" sz="2400" dirty="0"/>
              <a:t> jsou velké vodní plochy, které oddělují </a:t>
            </a:r>
            <a:r>
              <a:rPr lang="cs-CZ" sz="2400" dirty="0" smtClean="0"/>
              <a:t>světadíly.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611839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29030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404664"/>
            <a:ext cx="4027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/>
              <a:t>Co je to </a:t>
            </a:r>
            <a:r>
              <a:rPr lang="cs-CZ" sz="3600" b="1" dirty="0" smtClean="0"/>
              <a:t>ostrov?</a:t>
            </a:r>
            <a:endParaRPr lang="cs-CZ" sz="3600" b="1" dirty="0"/>
          </a:p>
          <a:p>
            <a:endParaRPr lang="cs-CZ" dirty="0"/>
          </a:p>
        </p:txBody>
      </p:sp>
      <p:sp>
        <p:nvSpPr>
          <p:cNvPr id="3" name="Zástupný symbol pro text 3"/>
          <p:cNvSpPr txBox="1">
            <a:spLocks/>
          </p:cNvSpPr>
          <p:nvPr/>
        </p:nvSpPr>
        <p:spPr>
          <a:xfrm>
            <a:off x="395536" y="1052736"/>
            <a:ext cx="8064896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2625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23938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7950" indent="-3540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719263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Ostrov</a:t>
            </a:r>
            <a:r>
              <a:rPr lang="cs-CZ" sz="2800" dirty="0" smtClean="0"/>
              <a:t> je pevnina, kterou ze všech stran obtéká voda.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28800"/>
            <a:ext cx="3096344" cy="41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7" y="2492896"/>
            <a:ext cx="3848169" cy="256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4824" y="505834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81299" y="571037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8523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98801" y="404664"/>
            <a:ext cx="5052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/>
              <a:t>Co je to </a:t>
            </a:r>
            <a:r>
              <a:rPr lang="cs-CZ" sz="3600" b="1" dirty="0" smtClean="0"/>
              <a:t>poloostrov?</a:t>
            </a:r>
            <a:endParaRPr lang="cs-CZ" sz="3600" b="1" dirty="0"/>
          </a:p>
          <a:p>
            <a:endParaRPr lang="cs-CZ" dirty="0"/>
          </a:p>
        </p:txBody>
      </p:sp>
      <p:sp>
        <p:nvSpPr>
          <p:cNvPr id="3" name="Zástupný symbol pro text 3"/>
          <p:cNvSpPr txBox="1">
            <a:spLocks/>
          </p:cNvSpPr>
          <p:nvPr/>
        </p:nvSpPr>
        <p:spPr>
          <a:xfrm>
            <a:off x="464854" y="1196752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2625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23938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7950" indent="-3540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719263" indent="-341313" algn="l" defTabSz="914400" rtl="0" eaLnBrk="1" latinLnBrk="0" hangingPunct="1">
              <a:spcBef>
                <a:spcPts val="1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18" charset="2"/>
              <a:buChar char="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Poloostrov</a:t>
            </a:r>
            <a:r>
              <a:rPr lang="cs-CZ" sz="2800" dirty="0" smtClean="0"/>
              <a:t> je výběžek pevniny do moře.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90120" cy="366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13247" y="544040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66196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Nekonečno</Template>
  <TotalTime>82</TotalTime>
  <Words>342</Words>
  <Application>Microsoft Office PowerPoint</Application>
  <PresentationFormat>Předvádění na obrazovce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1</vt:lpstr>
      <vt:lpstr>Snímek 1</vt:lpstr>
      <vt:lpstr>Snímek 2</vt:lpstr>
      <vt:lpstr>EVROPSKÉ VODSTVO</vt:lpstr>
      <vt:lpstr>Co je to průliv?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EVROPSKÉ VODSTVO</dc:title>
  <dc:creator>ucitel</dc:creator>
  <cp:lastModifiedBy>Iva9889</cp:lastModifiedBy>
  <cp:revision>11</cp:revision>
  <dcterms:created xsi:type="dcterms:W3CDTF">2012-01-19T09:31:00Z</dcterms:created>
  <dcterms:modified xsi:type="dcterms:W3CDTF">2012-05-06T13:20:09Z</dcterms:modified>
</cp:coreProperties>
</file>