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</p:sldMasterIdLst>
  <p:sldIdLst>
    <p:sldId id="259" r:id="rId3"/>
    <p:sldId id="263" r:id="rId4"/>
    <p:sldId id="256" r:id="rId5"/>
    <p:sldId id="257" r:id="rId6"/>
    <p:sldId id="258" r:id="rId7"/>
    <p:sldId id="261" r:id="rId8"/>
    <p:sldId id="262" r:id="rId9"/>
    <p:sldId id="260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488"/>
            <a:ext cx="7772400" cy="1470025"/>
          </a:xfrm>
        </p:spPr>
        <p:txBody>
          <a:bodyPr anchor="ctr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3397" y="3214686"/>
            <a:ext cx="5897206" cy="150019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3768" y="642918"/>
            <a:ext cx="1543032" cy="5483246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42918"/>
            <a:ext cx="6615130" cy="548324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77276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45760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7305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14400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756169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173564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312023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88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50000"/>
              <a:buFont typeface="Wingdings"/>
              <a:buChar char=""/>
              <a:defRPr/>
            </a:lvl1pPr>
            <a:lvl2pPr>
              <a:buSzPct val="50000"/>
              <a:buFont typeface="Wingdings 2"/>
              <a:buChar char=""/>
              <a:defRPr/>
            </a:lvl2pPr>
            <a:lvl3pPr>
              <a:buSzPct val="50000"/>
              <a:buFont typeface="Wingdings"/>
              <a:buChar char="Y"/>
              <a:defRPr/>
            </a:lvl3pPr>
            <a:lvl4pPr>
              <a:buSzPct val="50000"/>
              <a:buFont typeface="Wingdings 2"/>
              <a:buChar char="³"/>
              <a:defRPr/>
            </a:lvl4pPr>
            <a:lvl5pPr>
              <a:buSzPct val="50000"/>
              <a:buFont typeface="Wingdings 2"/>
              <a:buChar char=""/>
              <a:defRPr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311802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852544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0821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43183"/>
            <a:ext cx="6457968" cy="1362075"/>
          </a:xfrm>
        </p:spPr>
        <p:txBody>
          <a:bodyPr anchor="ctr"/>
          <a:lstStyle>
            <a:lvl1pPr algn="l">
              <a:defRPr sz="4000" b="0" cap="all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009383"/>
            <a:ext cx="4529142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0"/>
            </a:lvl2pPr>
            <a:lvl3pPr marL="914400" indent="0">
              <a:buNone/>
              <a:defRPr sz="1800" b="0"/>
            </a:lvl3pPr>
            <a:lvl4pPr marL="1371600" indent="0">
              <a:buNone/>
              <a:defRPr sz="1600" b="0"/>
            </a:lvl4pPr>
            <a:lvl5pPr marL="1828800" indent="0">
              <a:buNone/>
              <a:defRPr sz="1600" b="0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effectLst/>
              </a:defRPr>
            </a:lvl1pPr>
            <a:lvl2pPr marL="457200" indent="0">
              <a:buNone/>
              <a:defRPr sz="2000" b="0">
                <a:effectLst/>
              </a:defRPr>
            </a:lvl2pPr>
            <a:lvl3pPr marL="914400" indent="0">
              <a:buNone/>
              <a:defRPr sz="1800" b="0">
                <a:effectLst/>
              </a:defRPr>
            </a:lvl3pPr>
            <a:lvl4pPr marL="1371600" indent="0">
              <a:buNone/>
              <a:defRPr sz="1600" b="0">
                <a:effectLst/>
              </a:defRPr>
            </a:lvl4pPr>
            <a:lvl5pPr marL="1828800" indent="0">
              <a:buNone/>
              <a:defRPr sz="1600" b="0">
                <a:effectLst/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571480"/>
            <a:ext cx="3008313" cy="1071570"/>
          </a:xfrm>
        </p:spPr>
        <p:txBody>
          <a:bodyPr anchor="t"/>
          <a:lstStyle>
            <a:lvl1pPr algn="l">
              <a:defRPr sz="2000" b="0">
                <a:effectLst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71481"/>
            <a:ext cx="5111750" cy="555468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43051"/>
            <a:ext cx="3008313" cy="44831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687306"/>
            <a:ext cx="850886" cy="4670520"/>
          </a:xfrm>
        </p:spPr>
        <p:txBody>
          <a:bodyPr vert="eaVert" anchor="ctr"/>
          <a:lstStyle>
            <a:lvl1pPr algn="ctr">
              <a:defRPr sz="2000" b="0">
                <a:gradFill flip="none"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16200000" scaled="1"/>
                  <a:tileRect/>
                </a:gradFill>
                <a:effectLst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0166" y="684213"/>
            <a:ext cx="6929486" cy="4673613"/>
          </a:xfrm>
          <a:prstGeom prst="roundRect">
            <a:avLst>
              <a:gd name="adj" fmla="val 5966"/>
            </a:avLst>
          </a:prstGeom>
          <a:solidFill>
            <a:schemeClr val="bg2">
              <a:tint val="60000"/>
              <a:alpha val="50000"/>
            </a:schemeClr>
          </a:solidFill>
          <a:effectLst>
            <a:outerShdw blurRad="127000" dist="101600" dir="2700000" algn="tl" rotWithShape="0">
              <a:srgbClr val="000000">
                <a:alpha val="43137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cs-CZ" smtClean="0"/>
              <a:t>Kliknutím na ikonu přidáte obrázek.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0166" y="5481658"/>
            <a:ext cx="6924037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01090" y="0"/>
            <a:ext cx="642910" cy="571480"/>
          </a:xfrm>
          <a:prstGeom prst="roundRect">
            <a:avLst>
              <a:gd name="adj" fmla="val 16667"/>
            </a:avLst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  <a:tileRect/>
          </a:gra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z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ø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Y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³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¹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5396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kipedia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550863" y="5984875"/>
            <a:ext cx="7688262" cy="485775"/>
          </a:xfrm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400" smtClean="0"/>
              <a:t>Autorem materiálu a všech jeho částí, není-li uvedeno jinak, je Mgr. Jana Sedláková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" name="Rectangle 58"/>
          <p:cNvSpPr>
            <a:spLocks noChangeArrowheads="1"/>
          </p:cNvSpPr>
          <p:nvPr/>
        </p:nvSpPr>
        <p:spPr bwMode="auto">
          <a:xfrm>
            <a:off x="-460375" y="2751138"/>
            <a:ext cx="8996363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6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7" name="Picture 63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89388" y="0"/>
            <a:ext cx="8509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64"/>
          <p:cNvSpPr>
            <a:spLocks noChangeArrowheads="1"/>
          </p:cNvSpPr>
          <p:nvPr/>
        </p:nvSpPr>
        <p:spPr bwMode="auto">
          <a:xfrm>
            <a:off x="-134938" y="876300"/>
            <a:ext cx="9099551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 dirty="0"/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9" name="Group 117"/>
          <p:cNvGraphicFramePr>
            <a:graphicFrameLocks noGrp="1"/>
          </p:cNvGraphicFramePr>
          <p:nvPr/>
        </p:nvGraphicFramePr>
        <p:xfrm>
          <a:off x="303213" y="1400175"/>
          <a:ext cx="8770937" cy="1165224"/>
        </p:xfrm>
        <a:graphic>
          <a:graphicData uri="http://schemas.openxmlformats.org/drawingml/2006/table">
            <a:tbl>
              <a:tblPr/>
              <a:tblGrid>
                <a:gridCol w="2877486"/>
                <a:gridCol w="5893451"/>
              </a:tblGrid>
              <a:tr h="291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1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1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1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Rectangle 116"/>
          <p:cNvSpPr>
            <a:spLocks noChangeArrowheads="1"/>
          </p:cNvSpPr>
          <p:nvPr/>
        </p:nvSpPr>
        <p:spPr bwMode="auto">
          <a:xfrm>
            <a:off x="179388" y="3243956"/>
            <a:ext cx="8894762" cy="2154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200" b="1" dirty="0" smtClean="0"/>
              <a:t>Sada č. XX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 sady: VY_32_INOVACE_Sada XX_ </a:t>
            </a:r>
            <a:r>
              <a:rPr lang="cs-CZ" sz="1200" b="1" dirty="0" smtClean="0"/>
              <a:t>ČJS, DUM 18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Člověk a jeho svět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</a:t>
            </a:r>
            <a:r>
              <a:rPr lang="cs-CZ" sz="1200" b="1" dirty="0" smtClean="0"/>
              <a:t>obor: Člověk a jeho svět</a:t>
            </a:r>
            <a:endParaRPr lang="cs-CZ" sz="1200" dirty="0" smtClean="0"/>
          </a:p>
          <a:p>
            <a:pPr algn="ctr"/>
            <a:endParaRPr lang="cs-CZ" sz="1400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  <p:pic>
        <p:nvPicPr>
          <p:cNvPr id="11" name="Obrázek 1" descr="logolinkII_bar.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4075" y="4292600"/>
            <a:ext cx="576262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71889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300" b="1" dirty="0" smtClean="0"/>
              <a:t>Název: </a:t>
            </a:r>
            <a:r>
              <a:rPr lang="cs-CZ" sz="1300" b="1" dirty="0" smtClean="0"/>
              <a:t>Tajenky z období národního obrození</a:t>
            </a:r>
            <a:endParaRPr lang="cs-CZ" sz="1300" dirty="0" smtClean="0"/>
          </a:p>
          <a:p>
            <a:r>
              <a:rPr lang="cs-CZ" sz="1300" b="1" dirty="0" smtClean="0"/>
              <a:t>Autor: Mgr. Jana Sedláková</a:t>
            </a:r>
            <a:endParaRPr lang="cs-CZ" sz="1300" dirty="0" smtClean="0"/>
          </a:p>
          <a:p>
            <a:r>
              <a:rPr lang="cs-CZ" sz="1300" b="1" dirty="0" smtClean="0"/>
              <a:t>Stručná anotace: Tato prezentace slouží k procvičení a zopakování učiva o  Národním obrození, k pochopení souvislostí. Žáci mohou vyhledávat informace v učebnici a dále s informacemi pracují. </a:t>
            </a:r>
          </a:p>
          <a:p>
            <a:r>
              <a:rPr lang="cs-CZ" sz="1300" b="1" dirty="0" smtClean="0"/>
              <a:t>Metodické zhodnocení: Prezentace byla </a:t>
            </a:r>
            <a:r>
              <a:rPr lang="cs-CZ" sz="1300" b="1" dirty="0" err="1" smtClean="0"/>
              <a:t>odpilotována</a:t>
            </a:r>
            <a:r>
              <a:rPr lang="cs-CZ" sz="1300" b="1" dirty="0" smtClean="0"/>
              <a:t> 20.4. 2012 v 5.A ZŠ Studánka v hodině ČJS</a:t>
            </a:r>
            <a:r>
              <a:rPr lang="cs-CZ" sz="1300" b="1" dirty="0" smtClean="0"/>
              <a:t>. </a:t>
            </a:r>
            <a:r>
              <a:rPr lang="cs-CZ" sz="1200" b="1" dirty="0" smtClean="0"/>
              <a:t>Žáci si zopakovali učivo o národním obrození.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1772816"/>
            <a:ext cx="8229600" cy="2167128"/>
          </a:xfrm>
        </p:spPr>
        <p:txBody>
          <a:bodyPr>
            <a:normAutofit/>
          </a:bodyPr>
          <a:lstStyle/>
          <a:p>
            <a:pPr algn="ctr"/>
            <a:r>
              <a:rPr lang="cs-CZ" sz="7200" dirty="0" smtClean="0"/>
              <a:t>TAJENKY</a:t>
            </a:r>
            <a:endParaRPr lang="cs-CZ" sz="7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07568" y="3933056"/>
            <a:ext cx="8536432" cy="1437232"/>
          </a:xfrm>
        </p:spPr>
        <p:txBody>
          <a:bodyPr>
            <a:normAutofit/>
          </a:bodyPr>
          <a:lstStyle/>
          <a:p>
            <a:r>
              <a:rPr lang="cs-CZ" sz="5400" dirty="0"/>
              <a:t>období Národního obrození</a:t>
            </a:r>
          </a:p>
        </p:txBody>
      </p:sp>
      <p:sp>
        <p:nvSpPr>
          <p:cNvPr id="4" name="Obdélník 3"/>
          <p:cNvSpPr/>
          <p:nvPr/>
        </p:nvSpPr>
        <p:spPr>
          <a:xfrm>
            <a:off x="92437" y="6519446"/>
            <a:ext cx="9032354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600" dirty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6675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95859396"/>
              </p:ext>
            </p:extLst>
          </p:nvPr>
        </p:nvGraphicFramePr>
        <p:xfrm>
          <a:off x="2403685" y="1430198"/>
          <a:ext cx="6627556" cy="4872786"/>
        </p:xfrm>
        <a:graphic>
          <a:graphicData uri="http://schemas.openxmlformats.org/drawingml/2006/table">
            <a:tbl>
              <a:tblPr/>
              <a:tblGrid>
                <a:gridCol w="509812"/>
                <a:gridCol w="509812"/>
                <a:gridCol w="509812"/>
                <a:gridCol w="509812"/>
                <a:gridCol w="509812"/>
                <a:gridCol w="509812"/>
                <a:gridCol w="509812"/>
                <a:gridCol w="509812"/>
                <a:gridCol w="509812"/>
                <a:gridCol w="509812"/>
                <a:gridCol w="509812"/>
                <a:gridCol w="509812"/>
                <a:gridCol w="509812"/>
              </a:tblGrid>
              <a:tr h="640569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36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0617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36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36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36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6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6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143819" y="1235948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1. Autor básní je …</a:t>
            </a:r>
            <a:endParaRPr lang="cs-CZ" sz="2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89190" y="1780305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2. V Opavě, Brně a Praze </a:t>
            </a:r>
          </a:p>
          <a:p>
            <a:r>
              <a:rPr lang="cs-CZ" sz="2400" dirty="0" smtClean="0"/>
              <a:t>vznikala první </a:t>
            </a:r>
            <a:r>
              <a:rPr lang="cs-CZ" dirty="0" smtClean="0"/>
              <a:t>…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95999" y="2759700"/>
            <a:ext cx="363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3. Hudbu hymny napsal</a:t>
            </a:r>
            <a:endParaRPr lang="cs-CZ" sz="2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95999" y="3241630"/>
            <a:ext cx="27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4. Dílo B. Němcové</a:t>
            </a:r>
            <a:endParaRPr lang="cs-CZ" sz="2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43819" y="3851756"/>
            <a:ext cx="5047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5. J. Jungmann </a:t>
            </a:r>
          </a:p>
          <a:p>
            <a:r>
              <a:rPr lang="cs-CZ" sz="2400" dirty="0" smtClean="0"/>
              <a:t>napsal </a:t>
            </a:r>
            <a:r>
              <a:rPr lang="cs-CZ" sz="2400" dirty="0" err="1" smtClean="0"/>
              <a:t>česko</a:t>
            </a:r>
            <a:r>
              <a:rPr lang="cs-CZ" sz="2400" dirty="0" smtClean="0"/>
              <a:t> – </a:t>
            </a:r>
          </a:p>
          <a:p>
            <a:r>
              <a:rPr lang="cs-CZ" sz="2400" dirty="0" smtClean="0"/>
              <a:t>německý </a:t>
            </a:r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10605" y="5037142"/>
            <a:ext cx="5472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6. Pořádali taneční zábavy a 1. večerní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10605" y="5553195"/>
            <a:ext cx="5451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7. Místo, kde se hrály divadelní hry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32019" y="6002690"/>
            <a:ext cx="45431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8. Slavný autor divadelních her</a:t>
            </a:r>
            <a:endParaRPr lang="cs-CZ" sz="24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89190" y="188640"/>
            <a:ext cx="88032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 smtClean="0"/>
              <a:t>Zjisti význam slova v tajence, vysvětli jak souvisí s rokem 1848.</a:t>
            </a:r>
            <a:endParaRPr lang="cs-CZ" sz="3000" b="1" dirty="0"/>
          </a:p>
        </p:txBody>
      </p:sp>
      <p:sp>
        <p:nvSpPr>
          <p:cNvPr id="13" name="Obdélník 12"/>
          <p:cNvSpPr/>
          <p:nvPr/>
        </p:nvSpPr>
        <p:spPr>
          <a:xfrm>
            <a:off x="159012" y="6519446"/>
            <a:ext cx="9032354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600" dirty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382830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260648"/>
            <a:ext cx="8218967" cy="127059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 smtClean="0"/>
              <a:t>Napiš větu, ve které smysluplně použiješ slovo z tajenky. Pokud si nevíš rady, hledej v učebnici.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148064" y="1427043"/>
            <a:ext cx="363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1. Nejslavnější hra </a:t>
            </a:r>
            <a:r>
              <a:rPr lang="cs-CZ" sz="2400" dirty="0" err="1" smtClean="0"/>
              <a:t>J.K.Tyla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5000964" y="2221451"/>
            <a:ext cx="3923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2. Dřevěné divadlo stojící na Václavském náměstí</a:t>
            </a:r>
            <a:endParaRPr lang="cs-CZ" sz="2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20976" y="3020074"/>
            <a:ext cx="26068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3. První české vydavatelství a knihkupectví</a:t>
            </a:r>
            <a:endParaRPr lang="cs-CZ" sz="2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5590670" y="4562391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4. Buditelé národa 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5590670" y="5356802"/>
            <a:ext cx="33588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5. Úřední řeč  </a:t>
            </a:r>
          </a:p>
          <a:p>
            <a:r>
              <a:rPr lang="cs-CZ" sz="2400" dirty="0" smtClean="0"/>
              <a:t>monarchie Habsburků</a:t>
            </a:r>
            <a:endParaRPr lang="cs-CZ" sz="2400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8636811"/>
              </p:ext>
            </p:extLst>
          </p:nvPr>
        </p:nvGraphicFramePr>
        <p:xfrm>
          <a:off x="467544" y="1427043"/>
          <a:ext cx="7992890" cy="4807985"/>
        </p:xfrm>
        <a:graphic>
          <a:graphicData uri="http://schemas.openxmlformats.org/drawingml/2006/table">
            <a:tbl>
              <a:tblPr/>
              <a:tblGrid>
                <a:gridCol w="470170"/>
                <a:gridCol w="470170"/>
                <a:gridCol w="470170"/>
                <a:gridCol w="470170"/>
                <a:gridCol w="470170"/>
                <a:gridCol w="470170"/>
                <a:gridCol w="470170"/>
                <a:gridCol w="470170"/>
                <a:gridCol w="470170"/>
                <a:gridCol w="470170"/>
                <a:gridCol w="470170"/>
                <a:gridCol w="470170"/>
                <a:gridCol w="470170"/>
                <a:gridCol w="470170"/>
                <a:gridCol w="470170"/>
                <a:gridCol w="470170"/>
                <a:gridCol w="470170"/>
              </a:tblGrid>
              <a:tr h="96159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1597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1597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1597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961597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3" name="Obdélník 12"/>
          <p:cNvSpPr/>
          <p:nvPr/>
        </p:nvSpPr>
        <p:spPr>
          <a:xfrm>
            <a:off x="137312" y="6402488"/>
            <a:ext cx="9032354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600" dirty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218345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98743240"/>
              </p:ext>
            </p:extLst>
          </p:nvPr>
        </p:nvGraphicFramePr>
        <p:xfrm>
          <a:off x="2403685" y="1430198"/>
          <a:ext cx="6627556" cy="4974444"/>
        </p:xfrm>
        <a:graphic>
          <a:graphicData uri="http://schemas.openxmlformats.org/drawingml/2006/table">
            <a:tbl>
              <a:tblPr/>
              <a:tblGrid>
                <a:gridCol w="509812"/>
                <a:gridCol w="509812"/>
                <a:gridCol w="509812"/>
                <a:gridCol w="509812"/>
                <a:gridCol w="509812"/>
                <a:gridCol w="509812"/>
                <a:gridCol w="509812"/>
                <a:gridCol w="509812"/>
                <a:gridCol w="509812"/>
                <a:gridCol w="509812"/>
                <a:gridCol w="509812"/>
                <a:gridCol w="509812"/>
                <a:gridCol w="509812"/>
              </a:tblGrid>
              <a:tr h="640569"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Á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Í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3600"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3600"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Š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3600"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Č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36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Í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3600"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Á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600"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</a:t>
                      </a:r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</a:t>
                      </a:r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600"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43819" y="1235948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1. Autor básní je …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89190" y="1780305"/>
            <a:ext cx="5472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2. V Opavě, Brně a Praze </a:t>
            </a:r>
          </a:p>
          <a:p>
            <a:r>
              <a:rPr lang="cs-CZ" sz="2400" dirty="0" smtClean="0"/>
              <a:t>vznikala první </a:t>
            </a:r>
            <a:r>
              <a:rPr lang="cs-CZ" dirty="0" smtClean="0"/>
              <a:t>…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95999" y="2759700"/>
            <a:ext cx="363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3. Hudbu hymny napsal</a:t>
            </a:r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95999" y="3241630"/>
            <a:ext cx="27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4. Dílo B. Němcové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143819" y="3851756"/>
            <a:ext cx="5047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5. J. Jungmann </a:t>
            </a:r>
          </a:p>
          <a:p>
            <a:r>
              <a:rPr lang="cs-CZ" sz="2400" dirty="0" smtClean="0"/>
              <a:t>napsal </a:t>
            </a:r>
            <a:r>
              <a:rPr lang="cs-CZ" sz="2400" dirty="0" err="1" smtClean="0"/>
              <a:t>česko</a:t>
            </a:r>
            <a:r>
              <a:rPr lang="cs-CZ" sz="2400" dirty="0" smtClean="0"/>
              <a:t> – </a:t>
            </a:r>
          </a:p>
          <a:p>
            <a:r>
              <a:rPr lang="cs-CZ" sz="2400" dirty="0" smtClean="0"/>
              <a:t>německý </a:t>
            </a:r>
            <a:endParaRPr lang="cs-CZ" sz="2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10605" y="5037142"/>
            <a:ext cx="5472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6. Pořádali taneční zábavy a 1. večerní</a:t>
            </a:r>
            <a:endParaRPr lang="cs-CZ" sz="2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10605" y="5553195"/>
            <a:ext cx="5451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7. Místo, kde se hrály divadelní hry</a:t>
            </a:r>
            <a:endParaRPr lang="cs-CZ" sz="24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132019" y="6002690"/>
            <a:ext cx="45431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8. Slavný autor divadelních her</a:t>
            </a:r>
            <a:endParaRPr lang="cs-CZ" sz="24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89190" y="188640"/>
            <a:ext cx="88032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 smtClean="0"/>
              <a:t>ŘEŠENÍ	</a:t>
            </a:r>
            <a:r>
              <a:rPr lang="cs-CZ" sz="2400" b="1" dirty="0" smtClean="0"/>
              <a:t>BARIKÁDY =  lidmi vytvořené opevnění v ulicích měst bránící projetí a kryjící lidi v bojích (z vozů, dlažebních kostek atd.)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55823" y="6483076"/>
            <a:ext cx="9032354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600" dirty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56134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>
            <a:spLocks noGrp="1"/>
          </p:cNvSpPr>
          <p:nvPr>
            <p:ph idx="1"/>
          </p:nvPr>
        </p:nvSpPr>
        <p:spPr>
          <a:xfrm>
            <a:off x="20976" y="260648"/>
            <a:ext cx="8218967" cy="1270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Např. Občan je svobodný člověk, mající práva a žijící dobrovolně v nějakém státě či zemi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5022229" y="1469975"/>
            <a:ext cx="363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1. Nejslavnější hra </a:t>
            </a:r>
            <a:r>
              <a:rPr lang="cs-CZ" sz="2400" dirty="0" err="1" smtClean="0"/>
              <a:t>J.K.Tyla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4878213" y="2172642"/>
            <a:ext cx="3923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2. Dřevěné divadlo stojící na Václavském náměstí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0976" y="2635928"/>
            <a:ext cx="26068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3. První české vydavatelství a knihkupectví</a:t>
            </a:r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5510749" y="4203968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4. Buditelé národa 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520717" y="4877508"/>
            <a:ext cx="33588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5. Úřední řeč  </a:t>
            </a:r>
          </a:p>
          <a:p>
            <a:r>
              <a:rPr lang="cs-CZ" sz="2400" dirty="0" smtClean="0"/>
              <a:t>monarchie Habsburků</a:t>
            </a:r>
            <a:endParaRPr lang="cs-CZ" sz="2400" dirty="0"/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57382926"/>
              </p:ext>
            </p:extLst>
          </p:nvPr>
        </p:nvGraphicFramePr>
        <p:xfrm>
          <a:off x="323528" y="1469975"/>
          <a:ext cx="8064902" cy="4382840"/>
        </p:xfrm>
        <a:graphic>
          <a:graphicData uri="http://schemas.openxmlformats.org/drawingml/2006/table">
            <a:tbl>
              <a:tblPr/>
              <a:tblGrid>
                <a:gridCol w="474406"/>
                <a:gridCol w="474406"/>
                <a:gridCol w="474406"/>
                <a:gridCol w="474406"/>
                <a:gridCol w="474406"/>
                <a:gridCol w="474406"/>
                <a:gridCol w="474406"/>
                <a:gridCol w="474406"/>
                <a:gridCol w="474406"/>
                <a:gridCol w="474406"/>
                <a:gridCol w="474406"/>
                <a:gridCol w="474406"/>
                <a:gridCol w="474406"/>
                <a:gridCol w="474406"/>
                <a:gridCol w="474406"/>
                <a:gridCol w="474406"/>
                <a:gridCol w="474406"/>
              </a:tblGrid>
              <a:tr h="692026"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Č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21350"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1350"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Č</a:t>
                      </a:r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</a:t>
                      </a:r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Á</a:t>
                      </a:r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</a:t>
                      </a:r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</a:t>
                      </a:r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</a:t>
                      </a:r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1350"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64405"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Ě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Č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4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64" marR="7564" marT="756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Obdélník 10"/>
          <p:cNvSpPr/>
          <p:nvPr/>
        </p:nvSpPr>
        <p:spPr>
          <a:xfrm>
            <a:off x="55823" y="6519446"/>
            <a:ext cx="9032354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600" dirty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367348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404664"/>
            <a:ext cx="8280920" cy="51845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Použité zdroje:</a:t>
            </a:r>
          </a:p>
          <a:p>
            <a:r>
              <a:rPr lang="cs-CZ" dirty="0"/>
              <a:t>Informace:	</a:t>
            </a:r>
            <a:r>
              <a:rPr lang="cs-CZ" dirty="0">
                <a:hlinkClick r:id="rId2"/>
              </a:rPr>
              <a:t>www.wikipedia.org</a:t>
            </a:r>
            <a:endParaRPr lang="cs-CZ" dirty="0"/>
          </a:p>
          <a:p>
            <a:r>
              <a:rPr lang="cs-CZ" dirty="0"/>
              <a:t>ČAPKA, František. </a:t>
            </a:r>
            <a:r>
              <a:rPr lang="cs-CZ" i="1" dirty="0"/>
              <a:t>Vlastivěda 5 učebnice pro 5. ročník základní školy.</a:t>
            </a:r>
            <a:r>
              <a:rPr lang="cs-CZ" dirty="0"/>
              <a:t> 1. vyd. Praha : NOVÁ ŠKOLA, 2001. ISBN 978-80-7289-247</a:t>
            </a:r>
          </a:p>
          <a:p>
            <a:r>
              <a:rPr lang="cs-CZ" dirty="0"/>
              <a:t>ČAPKA, František. </a:t>
            </a:r>
            <a:r>
              <a:rPr lang="cs-CZ" i="1" dirty="0"/>
              <a:t>Vlastivěda : Obrazy z novějších českých dějin.</a:t>
            </a:r>
            <a:r>
              <a:rPr lang="cs-CZ" dirty="0"/>
              <a:t> 1. vyd. Praha : ALTER, 1997. ISBN 80-85775-53-0</a:t>
            </a:r>
          </a:p>
          <a:p>
            <a:r>
              <a:rPr lang="cs-CZ" dirty="0"/>
              <a:t>DANIELOVSKÁ, Věra, TUPÝ, Karel. Vlastivěda 5 učebnice vlastivědy pro 5. ročník. 1. vydání. Úvaly u Prahy : ALBRA, 2002. ISBN 80-86490-64-5</a:t>
            </a:r>
          </a:p>
          <a:p>
            <a:r>
              <a:rPr lang="cs-CZ" dirty="0"/>
              <a:t>BLOUDKOVÁ, Michaela. </a:t>
            </a:r>
            <a:r>
              <a:rPr lang="cs-CZ" i="1" dirty="0"/>
              <a:t>Vlastivěda : pro 5 . Ročník základní školy</a:t>
            </a:r>
            <a:r>
              <a:rPr lang="cs-CZ" dirty="0"/>
              <a:t>. Spoluautor: P. Chalupa. 2. vydání. Praha : SPN, 2002. ISBN 80-7235-185-0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11646" y="6519446"/>
            <a:ext cx="9032354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1600" dirty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5786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ckyTie">
  <a:themeElements>
    <a:clrScheme name="Lucky Tie">
      <a:dk1>
        <a:sysClr val="windowText" lastClr="000000"/>
      </a:dk1>
      <a:lt1>
        <a:sysClr val="window" lastClr="FFFFFF"/>
      </a:lt1>
      <a:dk2>
        <a:srgbClr val="C80000"/>
      </a:dk2>
      <a:lt2>
        <a:srgbClr val="FFECEC"/>
      </a:lt2>
      <a:accent1>
        <a:srgbClr val="C93131"/>
      </a:accent1>
      <a:accent2>
        <a:srgbClr val="F58C5D"/>
      </a:accent2>
      <a:accent3>
        <a:srgbClr val="EABC33"/>
      </a:accent3>
      <a:accent4>
        <a:srgbClr val="698F9B"/>
      </a:accent4>
      <a:accent5>
        <a:srgbClr val="825397"/>
      </a:accent5>
      <a:accent6>
        <a:srgbClr val="814359"/>
      </a:accent6>
      <a:hlink>
        <a:srgbClr val="03AEC5"/>
      </a:hlink>
      <a:folHlink>
        <a:srgbClr val="8D9B07"/>
      </a:folHlink>
    </a:clrScheme>
    <a:fontScheme name="Lucky Tie">
      <a:majorFont>
        <a:latin typeface="Tahoma"/>
        <a:ea typeface=""/>
        <a:cs typeface=""/>
        <a:font script="Cyrl" typeface="Tahoma"/>
        <a:font script="Grek" typeface="Tahoma"/>
        <a:font script="Jpan" typeface="ＭＳ Ｐ明朝"/>
        <a:font script="Hang" typeface="굴림"/>
        <a:font script="Hans" typeface="黑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Franklin Gothic Book"/>
        <a:ea typeface=""/>
        <a:cs typeface=""/>
        <a:font script="Cyrl" typeface="Arial"/>
        <a:font script="Grek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ucky Tie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90000"/>
              </a:schemeClr>
            </a:gs>
            <a:gs pos="50000">
              <a:schemeClr val="phClr">
                <a:tint val="5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90000"/>
              </a:schemeClr>
            </a:gs>
          </a:gsLst>
          <a:lin ang="1800000" scaled="1"/>
        </a:gradFill>
        <a:solidFill>
          <a:schemeClr val="phClr">
            <a:tint val="100000"/>
            <a:shade val="100000"/>
            <a:hueMod val="100000"/>
            <a:satMod val="100000"/>
          </a:schemeClr>
        </a:solidFill>
      </a:fillStyleLst>
      <a:lnStyleLst>
        <a:ln w="20000" cap="flat" cmpd="sng" algn="ctr">
          <a:solidFill>
            <a:schemeClr val="phClr"/>
          </a:solidFill>
          <a:prstDash val="solid"/>
        </a:ln>
        <a:ln w="30000" cap="flat" cmpd="sng" algn="ctr">
          <a:solidFill>
            <a:schemeClr val="phClr"/>
          </a:solidFill>
          <a:prstDash val="solid"/>
        </a:ln>
        <a:ln w="400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12700">
              <a:schemeClr val="phClr">
                <a:tint val="100000"/>
                <a:shade val="100000"/>
                <a:alpha val="50196"/>
                <a:hueMod val="100000"/>
                <a:satMod val="100000"/>
              </a:schemeClr>
            </a:glow>
          </a:effectLst>
        </a:effectStyle>
        <a:effectStyle>
          <a:effectLst>
            <a:innerShdw blurRad="25400" dist="38100" dir="2700000">
              <a:schemeClr val="phClr">
                <a:tint val="90000"/>
                <a:shade val="100000"/>
                <a:hueMod val="100000"/>
                <a:satMod val="100000"/>
              </a:schemeClr>
            </a:innerShdw>
          </a:effectLst>
        </a:effectStyle>
        <a:effectStyle>
          <a:effectLst>
            <a:innerShdw blurRad="25400" dist="38100" dir="2700000">
              <a:schemeClr val="phClr">
                <a:tint val="100000"/>
                <a:shade val="50000"/>
                <a:hueMod val="100000"/>
                <a:satMod val="100000"/>
              </a:schemeClr>
            </a:innerShdw>
          </a:effectLst>
          <a:scene3d>
            <a:camera prst="orthographicFront"/>
            <a:lightRig rig="soft" dir="t"/>
          </a:scene3d>
          <a:sp3d extrusionH="76200" prstMaterial="matte">
            <a:bevelT h="50800"/>
            <a:bevelB w="0" h="0"/>
            <a:extrusionClr>
              <a:schemeClr val="accent3">
                <a:tint val="40000"/>
              </a:schemeClr>
            </a:extrusionClr>
          </a:sp3d>
        </a:effectStyle>
      </a:effectStyleLst>
      <a:bgFillStyleLst>
        <a:gradFill rotWithShape="1">
          <a:gsLst>
            <a:gs pos="0">
              <a:schemeClr val="phClr">
                <a:tint val="100000"/>
                <a:shade val="50000"/>
                <a:hueMod val="100000"/>
                <a:satMod val="100000"/>
              </a:schemeClr>
            </a:gs>
            <a:gs pos="40000">
              <a:schemeClr val="phClr">
                <a:tint val="8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 vzorku kravaty</Template>
  <TotalTime>100</TotalTime>
  <Words>499</Words>
  <Application>Microsoft Office PowerPoint</Application>
  <PresentationFormat>Předvádění na obrazovce (4:3)</PresentationFormat>
  <Paragraphs>251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LuckyTie</vt:lpstr>
      <vt:lpstr>Motiv systému Office</vt:lpstr>
      <vt:lpstr>Snímek 1</vt:lpstr>
      <vt:lpstr>Snímek 2</vt:lpstr>
      <vt:lpstr>TAJENKY</vt:lpstr>
      <vt:lpstr>Snímek 4</vt:lpstr>
      <vt:lpstr>Snímek 5</vt:lpstr>
      <vt:lpstr>Snímek 6</vt:lpstr>
      <vt:lpstr>Snímek 7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TAJENKY</dc:title>
  <dc:creator>ucitel</dc:creator>
  <cp:lastModifiedBy>Iva9889</cp:lastModifiedBy>
  <cp:revision>12</cp:revision>
  <dcterms:created xsi:type="dcterms:W3CDTF">2012-04-18T06:46:49Z</dcterms:created>
  <dcterms:modified xsi:type="dcterms:W3CDTF">2012-05-06T13:46:13Z</dcterms:modified>
</cp:coreProperties>
</file>