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sldIdLst>
    <p:sldId id="263" r:id="rId3"/>
    <p:sldId id="264" r:id="rId4"/>
    <p:sldId id="256" r:id="rId5"/>
    <p:sldId id="257" r:id="rId6"/>
    <p:sldId id="258" r:id="rId7"/>
    <p:sldId id="259" r:id="rId8"/>
    <p:sldId id="261" r:id="rId9"/>
    <p:sldId id="262" r:id="rId10"/>
    <p:sldId id="260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35293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61528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535856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54272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205703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05833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28240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46570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072750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76650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2030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6.5.2012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0661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Andreas_Moeller_001.jpg" TargetMode="External"/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s.wikipedia.org/wiki/Soubor:Joseph_II.jpg" TargetMode="External"/><Relationship Id="rId5" Type="http://schemas.openxmlformats.org/officeDocument/2006/relationships/hyperlink" Target="http://cs.wikipedia.org/wiki/Soubor:Mariatheresiaoldfamily.jpg" TargetMode="External"/><Relationship Id="rId4" Type="http://schemas.openxmlformats.org/officeDocument/2006/relationships/hyperlink" Target="http://cs.wikipedia.org/wiki/Soubor:Terezska_brana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50863" y="5984875"/>
            <a:ext cx="7688262" cy="485775"/>
          </a:xfrm>
          <a:noFill/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smtClean="0"/>
              <a:t>Autorem materiálu a všech jeho částí, není-li uvedeno jinak, je Mgr. Jana Sedláková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66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7" name="Rectangle 58"/>
          <p:cNvSpPr>
            <a:spLocks noChangeArrowheads="1"/>
          </p:cNvSpPr>
          <p:nvPr/>
        </p:nvSpPr>
        <p:spPr bwMode="auto">
          <a:xfrm>
            <a:off x="-460375" y="2751138"/>
            <a:ext cx="899636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endParaRPr lang="cs-CZ" sz="1800"/>
          </a:p>
        </p:txBody>
      </p:sp>
      <p:sp>
        <p:nvSpPr>
          <p:cNvPr id="8" name="Rectangle 59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 sz="1800"/>
          </a:p>
        </p:txBody>
      </p:sp>
      <p:pic>
        <p:nvPicPr>
          <p:cNvPr id="9" name="Picture 63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9388" y="0"/>
            <a:ext cx="8509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4"/>
          <p:cNvSpPr>
            <a:spLocks noChangeArrowheads="1"/>
          </p:cNvSpPr>
          <p:nvPr/>
        </p:nvSpPr>
        <p:spPr bwMode="auto">
          <a:xfrm>
            <a:off x="-134938" y="876300"/>
            <a:ext cx="9099551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400" b="1"/>
              <a:t>Tento materiál byl vytvořen v rámci projektu  Operačního programu Vzdělávání pro konkurenceschopnost.</a:t>
            </a:r>
          </a:p>
        </p:txBody>
      </p:sp>
      <p:graphicFrame>
        <p:nvGraphicFramePr>
          <p:cNvPr id="11" name="Group 117"/>
          <p:cNvGraphicFramePr>
            <a:graphicFrameLocks noGrp="1"/>
          </p:cNvGraphicFramePr>
          <p:nvPr/>
        </p:nvGraphicFramePr>
        <p:xfrm>
          <a:off x="303213" y="1400175"/>
          <a:ext cx="8770937" cy="1165224"/>
        </p:xfrm>
        <a:graphic>
          <a:graphicData uri="http://schemas.openxmlformats.org/drawingml/2006/table">
            <a:tbl>
              <a:tblPr/>
              <a:tblGrid>
                <a:gridCol w="2877486"/>
                <a:gridCol w="5893451"/>
              </a:tblGrid>
              <a:tr h="291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Projekt MŠMT ČR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EU PENÍZE ŠKOLÁM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Číslo projektu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CZ.1.07/1.4.00/21.2146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Název projektu školy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ve vzdělávání na naší škole ZŠ Studánka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1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Šablona  III/2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Times New Roman" pitchFamily="18" charset="0"/>
                        </a:rPr>
                        <a:t>Inovace a zkvalitnění výuky prostřednictvím ICT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1445" marR="91445" marT="45730" marB="4573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Rectangle 116"/>
          <p:cNvSpPr>
            <a:spLocks noChangeArrowheads="1"/>
          </p:cNvSpPr>
          <p:nvPr/>
        </p:nvSpPr>
        <p:spPr bwMode="auto">
          <a:xfrm>
            <a:off x="179388" y="2905403"/>
            <a:ext cx="8894762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1400" b="1" dirty="0" smtClean="0"/>
              <a:t>Sada č. XX</a:t>
            </a:r>
            <a:endParaRPr lang="cs-CZ" sz="1400" dirty="0" smtClean="0"/>
          </a:p>
          <a:p>
            <a:pPr algn="ctr"/>
            <a:r>
              <a:rPr lang="cs-CZ" sz="1400" b="1" dirty="0" smtClean="0"/>
              <a:t>Identifikátor sady: VY_32_INOVACE_Sada XX_ </a:t>
            </a:r>
            <a:r>
              <a:rPr lang="cs-CZ" sz="1400" b="1" dirty="0" smtClean="0"/>
              <a:t>ČJS, DUM 19</a:t>
            </a:r>
            <a:endParaRPr lang="cs-CZ" sz="1400" dirty="0" smtClean="0"/>
          </a:p>
          <a:p>
            <a:pPr algn="ctr"/>
            <a:r>
              <a:rPr lang="cs-CZ" sz="1400" b="1" dirty="0" smtClean="0"/>
              <a:t>Vzdělávací oblast: Člověk a jeho svět</a:t>
            </a:r>
            <a:endParaRPr lang="cs-CZ" sz="1400" dirty="0" smtClean="0"/>
          </a:p>
          <a:p>
            <a:pPr algn="ctr"/>
            <a:r>
              <a:rPr lang="cs-CZ" sz="1400" b="1" dirty="0" smtClean="0"/>
              <a:t>Vzdělávací </a:t>
            </a:r>
            <a:r>
              <a:rPr lang="cs-CZ" sz="1400" b="1" dirty="0" smtClean="0"/>
              <a:t>obor: Člověk a jeho svět</a:t>
            </a:r>
            <a:endParaRPr lang="cs-CZ" sz="1400" dirty="0" smtClean="0"/>
          </a:p>
          <a:p>
            <a:pPr algn="ctr"/>
            <a:endParaRPr lang="cs-CZ" sz="1400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</p:txBody>
      </p:sp>
      <p:pic>
        <p:nvPicPr>
          <p:cNvPr id="13" name="Obrázek 1" descr="logolinkII_bar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4292600"/>
            <a:ext cx="57626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9840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200" b="1" dirty="0" smtClean="0"/>
              <a:t>Název: Osvícenství</a:t>
            </a:r>
            <a:endParaRPr lang="cs-CZ" sz="1200" dirty="0" smtClean="0"/>
          </a:p>
          <a:p>
            <a:r>
              <a:rPr lang="cs-CZ" sz="1200" b="1" dirty="0" smtClean="0"/>
              <a:t>Autor: Mgr. Jana Sedláková</a:t>
            </a:r>
            <a:endParaRPr lang="cs-CZ" sz="1200" dirty="0" smtClean="0"/>
          </a:p>
          <a:p>
            <a:r>
              <a:rPr lang="cs-CZ" sz="1200" b="1" dirty="0" smtClean="0"/>
              <a:t>Stručná anotace: Tato prezentace slouží k výkladu učiva o Osvícenství, k pochopení souvislostí a k seznámení se s novými pojmy.</a:t>
            </a:r>
          </a:p>
          <a:p>
            <a:r>
              <a:rPr lang="cs-CZ" sz="1200" b="1" dirty="0" smtClean="0"/>
              <a:t>Metodické zhodnocení: Prezentace byla </a:t>
            </a:r>
            <a:r>
              <a:rPr lang="cs-CZ" sz="1200" b="1" dirty="0" err="1" smtClean="0"/>
              <a:t>odpilotována</a:t>
            </a:r>
            <a:r>
              <a:rPr lang="cs-CZ" sz="1200" b="1" dirty="0" smtClean="0"/>
              <a:t> 9.3. 2012 v 5.A ZŠ Studánka v hodině ČJS</a:t>
            </a:r>
            <a:r>
              <a:rPr lang="cs-CZ" sz="1200" b="1" dirty="0" smtClean="0"/>
              <a:t>.</a:t>
            </a:r>
            <a:r>
              <a:rPr lang="cs-CZ" sz="1200" b="1" dirty="0" smtClean="0"/>
              <a:t> Žáci se seznámili s novými pojmy.</a:t>
            </a:r>
          </a:p>
          <a:p>
            <a:endParaRPr lang="cs-CZ" b="1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1124744"/>
            <a:ext cx="7117180" cy="1470025"/>
          </a:xfrm>
        </p:spPr>
        <p:txBody>
          <a:bodyPr/>
          <a:lstStyle/>
          <a:p>
            <a:r>
              <a:rPr lang="cs-CZ" sz="6000" dirty="0" smtClean="0">
                <a:latin typeface="Times New Roman" pitchFamily="18" charset="0"/>
                <a:cs typeface="Times New Roman" pitchFamily="18" charset="0"/>
              </a:rPr>
              <a:t>Osvícenství</a:t>
            </a:r>
            <a:endParaRPr lang="cs-CZ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4" y="3284984"/>
            <a:ext cx="7200800" cy="1872208"/>
          </a:xfrm>
        </p:spPr>
        <p:txBody>
          <a:bodyPr>
            <a:noAutofit/>
          </a:bodyPr>
          <a:lstStyle/>
          <a:p>
            <a:pPr algn="ctr"/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= názory</a:t>
            </a:r>
            <a:r>
              <a:rPr lang="cs-CZ" sz="3600" dirty="0">
                <a:latin typeface="Times New Roman" pitchFamily="18" charset="0"/>
                <a:cs typeface="Times New Roman" pitchFamily="18" charset="0"/>
              </a:rPr>
              <a:t>, které jako by osvítily všechny lidi </a:t>
            </a:r>
            <a:endParaRPr lang="cs-CZ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600" dirty="0">
                <a:latin typeface="Times New Roman" pitchFamily="18" charset="0"/>
                <a:cs typeface="Times New Roman" pitchFamily="18" charset="0"/>
              </a:rPr>
              <a:t>doba </a:t>
            </a:r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osvícenská, doba rozumu</a:t>
            </a:r>
          </a:p>
          <a:p>
            <a:pPr algn="ctr"/>
            <a:r>
              <a:rPr lang="cs-CZ" sz="3600" dirty="0" smtClean="0">
                <a:latin typeface="Times New Roman" pitchFamily="18" charset="0"/>
                <a:cs typeface="Times New Roman" pitchFamily="18" charset="0"/>
              </a:rPr>
              <a:t>18. století</a:t>
            </a:r>
            <a:endParaRPr lang="cs-CZ" sz="3600" dirty="0"/>
          </a:p>
        </p:txBody>
      </p:sp>
      <p:sp>
        <p:nvSpPr>
          <p:cNvPr id="4" name="Obdélník 3"/>
          <p:cNvSpPr/>
          <p:nvPr/>
        </p:nvSpPr>
        <p:spPr>
          <a:xfrm>
            <a:off x="55823" y="6309320"/>
            <a:ext cx="903235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600" dirty="0"/>
              <a:t>Autorem materiálu a všech jeho částí, není-li uvedeno jinak, je Mgr. Jana Sedláková</a:t>
            </a:r>
          </a:p>
        </p:txBody>
      </p:sp>
    </p:spTree>
    <p:extLst>
      <p:ext uri="{BB962C8B-B14F-4D97-AF65-F5344CB8AC3E}">
        <p14:creationId xmlns:p14="http://schemas.microsoft.com/office/powerpoint/2010/main" xmlns="" val="133012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732240" cy="1224136"/>
          </a:xfrm>
        </p:spPr>
        <p:txBody>
          <a:bodyPr/>
          <a:lstStyle/>
          <a:p>
            <a:pPr algn="ctr"/>
            <a:r>
              <a:rPr lang="cs-CZ" sz="5400" dirty="0" smtClean="0">
                <a:latin typeface="Times New Roman" pitchFamily="18" charset="0"/>
                <a:cs typeface="Times New Roman" pitchFamily="18" charset="0"/>
              </a:rPr>
              <a:t>Osvícenství</a:t>
            </a:r>
            <a:endParaRPr lang="cs-CZ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6088" y="1348800"/>
            <a:ext cx="82809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V 18. století začaly do rakouské říše pronikat nové myšlenky a názory o životě a přírodě učenců ze Západní Evropy, hlavně z Francie.</a:t>
            </a:r>
          </a:p>
          <a:p>
            <a:endParaRPr lang="cs-CZ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Podle těchto názorů se měl panovník více zajímat o své poddané, přemýšlet, co jim škodí a naopak co jim může prospět.</a:t>
            </a:r>
          </a:p>
          <a:p>
            <a:endParaRPr lang="cs-CZ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Prostý člověk měl mít stejná práva, jako člověk urozený či bohatý.</a:t>
            </a:r>
          </a:p>
          <a:p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60371" y="6519446"/>
            <a:ext cx="903235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600" dirty="0"/>
              <a:t>Autorem materiálu a všech jeho částí, není-li uvedeno jinak, je Mgr. Jana Sedláková</a:t>
            </a:r>
          </a:p>
        </p:txBody>
      </p:sp>
    </p:spTree>
    <p:extLst>
      <p:ext uri="{BB962C8B-B14F-4D97-AF65-F5344CB8AC3E}">
        <p14:creationId xmlns:p14="http://schemas.microsoft.com/office/powerpoint/2010/main" xmlns="" val="360585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96552" y="548680"/>
            <a:ext cx="7125113" cy="924475"/>
          </a:xfrm>
        </p:spPr>
        <p:txBody>
          <a:bodyPr/>
          <a:lstStyle/>
          <a:p>
            <a:pPr algn="ctr"/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Marie Terezie </a:t>
            </a:r>
            <a:br>
              <a:rPr lang="cs-CZ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latin typeface="Times New Roman" pitchFamily="18" charset="0"/>
                <a:cs typeface="Times New Roman" pitchFamily="18" charset="0"/>
              </a:rPr>
              <a:t>1717 Vídeň – 1780 Vídeň</a:t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5536" y="1926298"/>
            <a:ext cx="36724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Musela ubránit svoji říši, proto zavedla pravidelný odvod chlapců do armády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Nechala postavit několik pevností (Terezín, Josefov, Olomouc)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05064"/>
            <a:ext cx="2703090" cy="202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1056"/>
            <a:ext cx="2504839" cy="309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76056" y="3473819"/>
            <a:ext cx="4924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Obr.1 panovnice Marie Terezie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292080" y="6032342"/>
            <a:ext cx="4211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Obr.2 pevnost Olomouc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5823" y="6546871"/>
            <a:ext cx="903235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600" dirty="0"/>
              <a:t>Autorem materiálu a všech jeho částí, není-li uvedeno jinak, je Mgr. Jana Sedláková</a:t>
            </a:r>
          </a:p>
        </p:txBody>
      </p:sp>
    </p:spTree>
    <p:extLst>
      <p:ext uri="{BB962C8B-B14F-4D97-AF65-F5344CB8AC3E}">
        <p14:creationId xmlns:p14="http://schemas.microsoft.com/office/powerpoint/2010/main" xmlns="" val="104024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391429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44216" y="856357"/>
            <a:ext cx="44644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Chtěla zvýšit gramotnost obyvatel, proto</a:t>
            </a: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v  r. 1774 nařídila </a:t>
            </a: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povinnou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školní </a:t>
            </a: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docházku </a:t>
            </a:r>
            <a:endParaRPr lang="cs-CZ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  od </a:t>
            </a: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6 – 12 let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Rozhodla</a:t>
            </a: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, aby daně  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  platili </a:t>
            </a: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všichni </a:t>
            </a:r>
            <a:endParaRPr lang="cs-CZ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cs-CZ" sz="3200" dirty="0" err="1">
                <a:latin typeface="Times New Roman" pitchFamily="18" charset="0"/>
                <a:cs typeface="Times New Roman" pitchFamily="18" charset="0"/>
              </a:rPr>
              <a:t>vrchost</a:t>
            </a: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Reformovala soudnictví</a:t>
            </a:r>
          </a:p>
          <a:p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zakázala mučení)</a:t>
            </a:r>
          </a:p>
          <a:p>
            <a:endParaRPr lang="cs-CZ" sz="32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71600" y="260648"/>
            <a:ext cx="7125113" cy="924475"/>
          </a:xfrm>
        </p:spPr>
        <p:txBody>
          <a:bodyPr/>
          <a:lstStyle/>
          <a:p>
            <a:pPr algn="ctr"/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Marie Terezie 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860032" y="537321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Obr.3 Marie Terezie se svou rodinou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95221" y="6519446"/>
            <a:ext cx="903235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600" dirty="0"/>
              <a:t>Autorem materiálu a všech jeho částí, není-li uvedeno jinak, je Mgr. Jana Sedláková</a:t>
            </a:r>
          </a:p>
        </p:txBody>
      </p:sp>
    </p:spTree>
    <p:extLst>
      <p:ext uri="{BB962C8B-B14F-4D97-AF65-F5344CB8AC3E}">
        <p14:creationId xmlns:p14="http://schemas.microsoft.com/office/powerpoint/2010/main" xmlns="" val="26412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468560" y="116632"/>
            <a:ext cx="7162958" cy="1529140"/>
          </a:xfrm>
        </p:spPr>
        <p:txBody>
          <a:bodyPr/>
          <a:lstStyle/>
          <a:p>
            <a:pPr algn="ctr"/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Josef II.</a:t>
            </a:r>
            <a:r>
              <a:rPr lang="cs-CZ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4400" dirty="0">
                <a:latin typeface="Times New Roman" pitchFamily="18" charset="0"/>
                <a:cs typeface="Times New Roman" pitchFamily="18" charset="0"/>
              </a:rPr>
            </a:br>
            <a:r>
              <a:rPr lang="cs-CZ" dirty="0">
                <a:latin typeface="Times New Roman" pitchFamily="18" charset="0"/>
                <a:cs typeface="Times New Roman" pitchFamily="18" charset="0"/>
              </a:rPr>
              <a:t>1717 Vídeň – 1780 Vídeň</a:t>
            </a:r>
            <a:br>
              <a:rPr lang="cs-CZ" dirty="0">
                <a:latin typeface="Times New Roman" pitchFamily="18" charset="0"/>
                <a:cs typeface="Times New Roman" pitchFamily="18" charset="0"/>
              </a:rPr>
            </a:b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5504" y="332656"/>
            <a:ext cx="2558333" cy="533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11712" y="1844824"/>
            <a:ext cx="47363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Pokračoval v reformách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Byl posměšně nazýván „selským císařem“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V r. 1781 vydal a tím úplně zrušil nevolnictví = lidé byli svobodní, mohli se stěhovat , ale zůstala povinnost roboty a daní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575504" y="563849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Obr.4 Josef II.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98612" y="6519446"/>
            <a:ext cx="903235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600" dirty="0"/>
              <a:t>Autorem materiálu a všech jeho částí, není-li uvedeno jinak, je Mgr. Jana Sedláková</a:t>
            </a:r>
          </a:p>
        </p:txBody>
      </p:sp>
    </p:spTree>
    <p:extLst>
      <p:ext uri="{BB962C8B-B14F-4D97-AF65-F5344CB8AC3E}">
        <p14:creationId xmlns:p14="http://schemas.microsoft.com/office/powerpoint/2010/main" xmlns="" val="226282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2126" y="260648"/>
            <a:ext cx="7125113" cy="924475"/>
          </a:xfrm>
        </p:spPr>
        <p:txBody>
          <a:bodyPr/>
          <a:lstStyle/>
          <a:p>
            <a:pPr algn="ctr"/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Josef II.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3216" y="1268761"/>
            <a:ext cx="3024336" cy="402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82428" y="856769"/>
            <a:ext cx="45496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itchFamily="49" charset="0"/>
              <a:buChar char="o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V r. 1781 vydal Toleranční patent</a:t>
            </a:r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 velká změna ve věcech náboženských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Povolil lidem vyznávat i jiné církevní učení než katolické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cs-CZ" sz="3200" dirty="0" smtClean="0">
                <a:latin typeface="Times New Roman" pitchFamily="18" charset="0"/>
                <a:cs typeface="Times New Roman" pitchFamily="18" charset="0"/>
              </a:rPr>
              <a:t>Rušil kláštery a z nich zřizoval nemocnice a ústavy pro chudé a sirotky</a:t>
            </a: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76056" y="5299261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Obr.5 císařská koruna Josefa II.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11646" y="6309320"/>
            <a:ext cx="903235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600" dirty="0"/>
              <a:t>Autorem materiálu a všech jeho částí, není-li uvedeno jinak, je Mgr. Jana Sedláková</a:t>
            </a:r>
          </a:p>
        </p:txBody>
      </p:sp>
    </p:spTree>
    <p:extLst>
      <p:ext uri="{BB962C8B-B14F-4D97-AF65-F5344CB8AC3E}">
        <p14:creationId xmlns:p14="http://schemas.microsoft.com/office/powerpoint/2010/main" xmlns="" val="223576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064896" cy="3960440"/>
          </a:xfrm>
        </p:spPr>
        <p:txBody>
          <a:bodyPr/>
          <a:lstStyle/>
          <a:p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Použité 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zdroje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cs-CZ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>Informace:	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www.wikipedia.org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800" dirty="0">
                <a:latin typeface="Times New Roman" pitchFamily="18" charset="0"/>
                <a:cs typeface="Times New Roman" pitchFamily="18" charset="0"/>
              </a:rPr>
            </a:b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Fotogalerie:</a:t>
            </a:r>
            <a:br>
              <a:rPr lang="cs-CZ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cs-CZ" sz="1800" dirty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  <a:hlinkClick r:id="rId3"/>
              </a:rPr>
              <a:t>cs.wikipedia.org/wiki/Soubor:Andreas_Moeller_001.jpg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800" dirty="0">
                <a:latin typeface="Times New Roman" pitchFamily="18" charset="0"/>
                <a:cs typeface="Times New Roman" pitchFamily="18" charset="0"/>
              </a:rPr>
            </a:br>
            <a:r>
              <a:rPr lang="cs-CZ" sz="18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  <a:hlinkClick r:id="rId4"/>
              </a:rPr>
              <a:t>cs.wikipedia.org/wiki/Soubor:Terezska_brana.jpg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8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  <a:hlinkClick r:id="rId5"/>
              </a:rPr>
              <a:t>cs.wikipedia.org/wiki/Soubor:Mariatheresiaoldfamily.jpg</a:t>
            </a: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800" dirty="0">
                <a:latin typeface="Times New Roman" pitchFamily="18" charset="0"/>
                <a:cs typeface="Times New Roman" pitchFamily="18" charset="0"/>
              </a:rPr>
            </a:br>
            <a:r>
              <a:rPr lang="cs-CZ" sz="18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  <a:hlinkClick r:id="rId6"/>
              </a:rPr>
              <a:t>cs.wikipedia.org/wiki/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Soubor:Joseph_II.jpg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cs-CZ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8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</a:t>
            </a:r>
            <a:r>
              <a:rPr lang="cs-CZ" sz="1800">
                <a:latin typeface="Times New Roman" pitchFamily="18" charset="0"/>
                <a:cs typeface="Times New Roman" pitchFamily="18" charset="0"/>
                <a:hlinkClick r:id="rId6"/>
              </a:rPr>
              <a:t>://</a:t>
            </a:r>
            <a:r>
              <a:rPr lang="cs-CZ" sz="1800" smtClean="0">
                <a:latin typeface="Times New Roman" pitchFamily="18" charset="0"/>
                <a:cs typeface="Times New Roman" pitchFamily="18" charset="0"/>
                <a:hlinkClick r:id="rId6"/>
              </a:rPr>
              <a:t>cs.wikipedia.org/wiki/Soubor:Joseph_II.jpg</a:t>
            </a:r>
            <a:r>
              <a:rPr lang="cs-CZ" sz="1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80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>
                <a:latin typeface="Candara" pitchFamily="34" charset="0"/>
              </a:rPr>
              <a:t>BLOUDKOVÁ, Michaela. </a:t>
            </a:r>
            <a:r>
              <a:rPr lang="cs-CZ" sz="1600" i="1" dirty="0">
                <a:latin typeface="Candara" pitchFamily="34" charset="0"/>
              </a:rPr>
              <a:t>Vlastivěda : pro 5 . Ročník základní školy</a:t>
            </a:r>
            <a:r>
              <a:rPr lang="cs-CZ" sz="1600" dirty="0">
                <a:latin typeface="Candara" pitchFamily="34" charset="0"/>
              </a:rPr>
              <a:t>. Spoluautor: P. Chalupa. 2. vydání. Praha : SPN, 2002. 56 s. ISBN 80-7235-185-0</a:t>
            </a:r>
            <a:br>
              <a:rPr lang="cs-CZ" sz="1600" dirty="0">
                <a:latin typeface="Candara" pitchFamily="34" charset="0"/>
              </a:rPr>
            </a:br>
            <a:r>
              <a:rPr lang="cs-CZ" sz="1600" dirty="0">
                <a:latin typeface="Candara" pitchFamily="34" charset="0"/>
              </a:rPr>
              <a:t/>
            </a:r>
            <a:br>
              <a:rPr lang="cs-CZ" sz="1600" dirty="0">
                <a:latin typeface="Candara" pitchFamily="34" charset="0"/>
              </a:rPr>
            </a:br>
            <a:r>
              <a:rPr lang="cs-CZ" sz="1600" dirty="0">
                <a:latin typeface="Candara" pitchFamily="34" charset="0"/>
              </a:rPr>
              <a:t>ČAPKA, František. </a:t>
            </a:r>
            <a:r>
              <a:rPr lang="cs-CZ" sz="1600" i="1" dirty="0">
                <a:latin typeface="Candara" pitchFamily="34" charset="0"/>
              </a:rPr>
              <a:t>Vlastivěda : Obrazy z novějších českých dějin.</a:t>
            </a:r>
            <a:r>
              <a:rPr lang="cs-CZ" sz="1600" dirty="0">
                <a:latin typeface="Candara" pitchFamily="34" charset="0"/>
              </a:rPr>
              <a:t> 1. vyd. Praha : ALTER, 1997. 62. ISBN 80-85775-53-0</a:t>
            </a:r>
            <a:r>
              <a:rPr lang="cs-CZ" sz="1800" dirty="0">
                <a:latin typeface="Candara" pitchFamily="34" charset="0"/>
              </a:rPr>
              <a:t/>
            </a:r>
            <a:br>
              <a:rPr lang="cs-CZ" sz="1800" dirty="0">
                <a:latin typeface="Candara" pitchFamily="34" charset="0"/>
              </a:rPr>
            </a:br>
            <a:r>
              <a:rPr lang="cs-CZ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800" dirty="0">
                <a:latin typeface="Times New Roman" pitchFamily="18" charset="0"/>
                <a:cs typeface="Times New Roman" pitchFamily="18" charset="0"/>
              </a:rPr>
            </a:b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11646" y="6483076"/>
            <a:ext cx="903235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600" dirty="0"/>
              <a:t>Autorem materiálu a všech jeho částí, není-li uvedeno jinak, je Mgr. Jana Sedláková</a:t>
            </a:r>
          </a:p>
        </p:txBody>
      </p:sp>
    </p:spTree>
    <p:extLst>
      <p:ext uri="{BB962C8B-B14F-4D97-AF65-F5344CB8AC3E}">
        <p14:creationId xmlns:p14="http://schemas.microsoft.com/office/powerpoint/2010/main" xmlns="" val="423539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492</Words>
  <Application>Microsoft Office PowerPoint</Application>
  <PresentationFormat>Předvádění na obrazovce (4:3)</PresentationFormat>
  <Paragraphs>65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Summer</vt:lpstr>
      <vt:lpstr>Motiv systému Office</vt:lpstr>
      <vt:lpstr>Snímek 1</vt:lpstr>
      <vt:lpstr>Snímek 2</vt:lpstr>
      <vt:lpstr>Osvícenství</vt:lpstr>
      <vt:lpstr>Osvícenství</vt:lpstr>
      <vt:lpstr>Marie Terezie  1717 Vídeň – 1780 Vídeň </vt:lpstr>
      <vt:lpstr>Marie Terezie </vt:lpstr>
      <vt:lpstr>Josef II. 1717 Vídeň – 1780 Vídeň </vt:lpstr>
      <vt:lpstr>Josef II.</vt:lpstr>
      <vt:lpstr>Použité zdroje:  Informace: www.wikipedia.org  Fotogalerie: http://cs.wikipedia.org/wiki/Soubor:Andreas_Moeller_001.jpg http://cs.wikipedia.org/wiki/Soubor:Terezska_brana.jpg http://cs.wikipedia.org/wiki/Soubor:Mariatheresiaoldfamily.jpg http://cs.wikipedia.org/wiki/Soubor:Joseph_II.jpg. http://cs.wikipedia.org/wiki/Soubor:Joseph_II.jpg  BLOUDKOVÁ, Michaela. Vlastivěda : pro 5 . Ročník základní školy. Spoluautor: P. Chalupa. 2. vydání. Praha : SPN, 2002. 56 s. ISBN 80-7235-185-0  ČAPKA, František. Vlastivěda : Obrazy z novějších českých dějin. 1. vyd. Praha : ALTER, 1997. 62. ISBN 80-85775-53-0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Osvícenství</dc:title>
  <dc:creator>ucitel</dc:creator>
  <cp:lastModifiedBy>Iva9889</cp:lastModifiedBy>
  <cp:revision>13</cp:revision>
  <dcterms:created xsi:type="dcterms:W3CDTF">2012-03-07T10:12:04Z</dcterms:created>
  <dcterms:modified xsi:type="dcterms:W3CDTF">2012-05-06T13:51:27Z</dcterms:modified>
</cp:coreProperties>
</file>