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68" r:id="rId4"/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5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48404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77199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68404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5345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05899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7024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57112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1510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48535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42547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8034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5827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Maria_Theresia11.jpg" TargetMode="External"/><Relationship Id="rId3" Type="http://schemas.openxmlformats.org/officeDocument/2006/relationships/hyperlink" Target="http://cs.wikipedia.org/wiki/Soubor:Joseph_II.jpg" TargetMode="External"/><Relationship Id="rId7" Type="http://schemas.openxmlformats.org/officeDocument/2006/relationships/hyperlink" Target="http://cs.wikipedia.org/wiki/Soubor:Ferdinand_II_with_insignia.jpg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s.wikipedia.org/wiki/Soubor:Empire_Autricien_au_XVII._siecle.JPG" TargetMode="External"/><Relationship Id="rId5" Type="http://schemas.openxmlformats.org/officeDocument/2006/relationships/hyperlink" Target="http://cs.wikipedia.org/wiki/Soubor:Toleranzpatent_001.jpg" TargetMode="External"/><Relationship Id="rId4" Type="http://schemas.openxmlformats.org/officeDocument/2006/relationships/hyperlink" Target="http://cs.wikipedia.org/wiki/Soubor:Mariatheresiaoldfamily.jpg" TargetMode="External"/><Relationship Id="rId9" Type="http://schemas.openxmlformats.org/officeDocument/2006/relationships/hyperlink" Target="http://cs.wikipedia.org/wiki/Soubor:Arcimboldovertemnus.jpe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50863" y="5984875"/>
            <a:ext cx="7688262" cy="485775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smtClean="0"/>
              <a:t>Autorem materiálu a všech jeho částí, není-li uvedeno jinak, je Mgr. Jana Sedláková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-460375" y="2751138"/>
            <a:ext cx="89963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9" name="Picture 63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9388" y="0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4"/>
          <p:cNvSpPr>
            <a:spLocks noChangeArrowheads="1"/>
          </p:cNvSpPr>
          <p:nvPr/>
        </p:nvSpPr>
        <p:spPr bwMode="auto">
          <a:xfrm>
            <a:off x="-134938" y="876300"/>
            <a:ext cx="9099551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/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11" name="Group 117"/>
          <p:cNvGraphicFramePr>
            <a:graphicFrameLocks noGrp="1"/>
          </p:cNvGraphicFramePr>
          <p:nvPr/>
        </p:nvGraphicFramePr>
        <p:xfrm>
          <a:off x="303213" y="1400175"/>
          <a:ext cx="8770937" cy="1165224"/>
        </p:xfrm>
        <a:graphic>
          <a:graphicData uri="http://schemas.openxmlformats.org/drawingml/2006/table">
            <a:tbl>
              <a:tblPr/>
              <a:tblGrid>
                <a:gridCol w="2877486"/>
                <a:gridCol w="5893451"/>
              </a:tblGrid>
              <a:tr h="2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16"/>
          <p:cNvSpPr>
            <a:spLocks noChangeArrowheads="1"/>
          </p:cNvSpPr>
          <p:nvPr/>
        </p:nvSpPr>
        <p:spPr bwMode="auto">
          <a:xfrm>
            <a:off x="179388" y="2797681"/>
            <a:ext cx="889476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cs-CZ" sz="1200" b="1" dirty="0" smtClean="0"/>
          </a:p>
          <a:p>
            <a:pPr algn="ctr"/>
            <a:endParaRPr lang="cs-CZ" sz="1200" b="1" dirty="0"/>
          </a:p>
          <a:p>
            <a:pPr algn="ctr"/>
            <a:r>
              <a:rPr lang="cs-CZ" sz="1200" b="1" dirty="0" smtClean="0"/>
              <a:t>Sada č. XX</a:t>
            </a:r>
            <a:endParaRPr lang="cs-CZ" sz="1200" dirty="0" smtClean="0"/>
          </a:p>
          <a:p>
            <a:pPr algn="ctr"/>
            <a:r>
              <a:rPr lang="cs-CZ" sz="1200" b="1" dirty="0" smtClean="0"/>
              <a:t>Identifikátor sady: VY_32_INOVACE_Sada XX_ </a:t>
            </a:r>
            <a:r>
              <a:rPr lang="cs-CZ" sz="1200" b="1" dirty="0" smtClean="0"/>
              <a:t>ČJS,  DUM 20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oblast: Člověk a jeho svět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</a:t>
            </a:r>
            <a:r>
              <a:rPr lang="cs-CZ" sz="1200" b="1" dirty="0" smtClean="0"/>
              <a:t>obor: Člověk a jeho svět</a:t>
            </a:r>
            <a:endParaRPr lang="cs-CZ" sz="1200" dirty="0" smtClean="0"/>
          </a:p>
          <a:p>
            <a:pPr algn="ctr"/>
            <a:endParaRPr lang="cs-CZ" sz="1200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13" name="Obrázek 1" descr="logolinkII_bar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292600"/>
            <a:ext cx="57626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496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88301"/>
            <a:ext cx="7269129" cy="1788571"/>
          </a:xfrm>
        </p:spPr>
        <p:txBody>
          <a:bodyPr/>
          <a:lstStyle/>
          <a:p>
            <a:r>
              <a:rPr lang="cs-CZ" dirty="0" smtClean="0"/>
              <a:t>7. Odkud vládli panovníci habsburské monarchie v době osvícenství?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2636912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sz="3200" dirty="0"/>
              <a:t> </a:t>
            </a:r>
            <a:r>
              <a:rPr lang="cs-CZ" sz="3200" dirty="0" smtClean="0"/>
              <a:t>z Terezína</a:t>
            </a:r>
          </a:p>
          <a:p>
            <a:pPr marL="342900" indent="-342900">
              <a:buAutoNum type="alphaLcParenR"/>
            </a:pPr>
            <a:r>
              <a:rPr lang="cs-CZ" sz="3200" dirty="0"/>
              <a:t>z</a:t>
            </a:r>
            <a:r>
              <a:rPr lang="cs-CZ" sz="3200" dirty="0" smtClean="0"/>
              <a:t> Prahy</a:t>
            </a:r>
          </a:p>
          <a:p>
            <a:pPr marL="342900" indent="-342900">
              <a:buAutoNum type="alphaLcParenR"/>
            </a:pPr>
            <a:r>
              <a:rPr lang="cs-CZ" sz="3200" dirty="0"/>
              <a:t> z</a:t>
            </a:r>
            <a:r>
              <a:rPr lang="cs-CZ" sz="3200" dirty="0" smtClean="0"/>
              <a:t> Vídně</a:t>
            </a:r>
            <a:endParaRPr lang="cs-CZ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824"/>
            <a:ext cx="4783832" cy="355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79912" y="540944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9557" y="6407390"/>
            <a:ext cx="9032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6072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125113" cy="924475"/>
          </a:xfrm>
        </p:spPr>
        <p:txBody>
          <a:bodyPr/>
          <a:lstStyle/>
          <a:p>
            <a:r>
              <a:rPr lang="cs-CZ" dirty="0" smtClean="0"/>
              <a:t>8. V jakém pořadí vládli tito  habsburští panovníci?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3152" y="141277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sz="2400" dirty="0" smtClean="0"/>
              <a:t>Rudolf II., Ferdinand II, Josef II., Marie Terezie</a:t>
            </a:r>
          </a:p>
          <a:p>
            <a:pPr marL="342900" indent="-342900">
              <a:buAutoNum type="alphaLcParenR"/>
            </a:pPr>
            <a:endParaRPr lang="cs-CZ" sz="2400" dirty="0" smtClean="0"/>
          </a:p>
          <a:p>
            <a:pPr marL="342900" indent="-342900">
              <a:buAutoNum type="alphaLcParenR"/>
            </a:pPr>
            <a:r>
              <a:rPr lang="cs-CZ" sz="2400" dirty="0" smtClean="0"/>
              <a:t>Ferdinand II., Marie Terezie, Josef II., Rudolf II.</a:t>
            </a:r>
          </a:p>
          <a:p>
            <a:pPr marL="342900" indent="-342900">
              <a:buAutoNum type="alphaLcParenR"/>
            </a:pPr>
            <a:endParaRPr lang="cs-CZ" sz="2400" dirty="0" smtClean="0"/>
          </a:p>
          <a:p>
            <a:pPr marL="342900" indent="-342900">
              <a:buAutoNum type="alphaLcParenR"/>
            </a:pPr>
            <a:r>
              <a:rPr lang="cs-CZ" sz="2400" dirty="0" smtClean="0"/>
              <a:t>Rudolf II., Ferdinand II., Marie Terezie, Josef II.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3501008"/>
            <a:ext cx="1841735" cy="23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1760" y="3529934"/>
            <a:ext cx="1589864" cy="239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2408" y="3501008"/>
            <a:ext cx="1943167" cy="238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0485" y="3501008"/>
            <a:ext cx="1902729" cy="238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34460" y="5742048"/>
            <a:ext cx="92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7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731001" y="5899020"/>
            <a:ext cx="92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8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311624" y="5885291"/>
            <a:ext cx="92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9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95575" y="584461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10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63152" y="6342780"/>
            <a:ext cx="9032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5169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Správná řešení: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484784"/>
            <a:ext cx="813690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/>
              <a:t>1. V době osvícenectví nevládl Rudolf II. 1 a)</a:t>
            </a:r>
          </a:p>
          <a:p>
            <a:r>
              <a:rPr lang="cs-CZ" sz="2300" dirty="0" smtClean="0"/>
              <a:t>2. Doba osvícenství přinesla změny </a:t>
            </a:r>
            <a:r>
              <a:rPr lang="cs-CZ" sz="2300" dirty="0"/>
              <a:t>v myšlení společnosti, důraz na </a:t>
            </a:r>
            <a:r>
              <a:rPr lang="cs-CZ" sz="2300" dirty="0" smtClean="0"/>
              <a:t>rozum a reformy 2 (c).</a:t>
            </a:r>
          </a:p>
          <a:p>
            <a:r>
              <a:rPr lang="cs-CZ" sz="2300" dirty="0" smtClean="0"/>
              <a:t>3. Josef II. byl syn Marie Terezie 3 b).</a:t>
            </a:r>
          </a:p>
          <a:p>
            <a:r>
              <a:rPr lang="cs-CZ" sz="2300" dirty="0" smtClean="0"/>
              <a:t>4. V roce 1871 byl vydán Toleranční patent 4 c).</a:t>
            </a:r>
          </a:p>
          <a:p>
            <a:r>
              <a:rPr lang="cs-CZ" sz="2300" dirty="0" smtClean="0"/>
              <a:t>5. Toleranční patent </a:t>
            </a:r>
            <a:r>
              <a:rPr lang="cs-CZ" sz="2300" dirty="0" err="1" smtClean="0"/>
              <a:t>znamenalnáboženskou</a:t>
            </a:r>
            <a:r>
              <a:rPr lang="cs-CZ" sz="2300" dirty="0" smtClean="0"/>
              <a:t> svobodu, </a:t>
            </a:r>
            <a:r>
              <a:rPr lang="cs-CZ" sz="2300" dirty="0"/>
              <a:t>mohla se vyznávat i jiná náboženství než </a:t>
            </a:r>
            <a:r>
              <a:rPr lang="cs-CZ" sz="2300" dirty="0" smtClean="0"/>
              <a:t>katolická 5 c).</a:t>
            </a:r>
          </a:p>
          <a:p>
            <a:r>
              <a:rPr lang="cs-CZ" sz="2300" dirty="0" smtClean="0"/>
              <a:t>6. „Selský císař“ se říkalo Josefu II. Chodil mezi lid v převlečení 6 a)</a:t>
            </a:r>
          </a:p>
          <a:p>
            <a:r>
              <a:rPr lang="cs-CZ" sz="2300" dirty="0" smtClean="0"/>
              <a:t>7.Panovníci habsburské monarchie vládli z Vídně 7 c).</a:t>
            </a:r>
          </a:p>
          <a:p>
            <a:r>
              <a:rPr lang="cs-CZ" sz="2300" dirty="0" smtClean="0"/>
              <a:t>8. Tito panovníci vládli v tomto pořadí: Rudolf II., Ferdinand II., Marie Terezie, Josef II. 8 c).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xmlns="" val="28343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522998" cy="4985524"/>
          </a:xfrm>
        </p:spPr>
        <p:txBody>
          <a:bodyPr/>
          <a:lstStyle/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Použité </a:t>
            </a:r>
            <a:r>
              <a:rPr lang="cs-CZ" sz="2000" dirty="0"/>
              <a:t>zdroje:</a:t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Informace</a:t>
            </a:r>
            <a:r>
              <a:rPr lang="cs-CZ" sz="2000" dirty="0"/>
              <a:t>:	</a:t>
            </a:r>
            <a:r>
              <a:rPr lang="cs-CZ" sz="2000" dirty="0">
                <a:hlinkClick r:id="rId2"/>
              </a:rPr>
              <a:t>www.wikipedia.org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1800" dirty="0" smtClean="0"/>
              <a:t>Fotogalerie: </a:t>
            </a:r>
            <a:br>
              <a:rPr lang="cs-CZ" sz="1800" dirty="0" smtClean="0"/>
            </a:br>
            <a:r>
              <a:rPr lang="cs-CZ" sz="1800" dirty="0" smtClean="0"/>
              <a:t>Obr.1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800" dirty="0">
                <a:latin typeface="Times New Roman" pitchFamily="18" charset="0"/>
                <a:cs typeface="Times New Roman" pitchFamily="18" charset="0"/>
                <a:hlinkClick r:id="rId3"/>
              </a:rPr>
              <a:t>://cs.wikipedia.org/wiki/</a:t>
            </a:r>
            <a:r>
              <a:rPr lang="cs-CZ" sz="1800" dirty="0" err="1">
                <a:latin typeface="Times New Roman" pitchFamily="18" charset="0"/>
                <a:cs typeface="Times New Roman" pitchFamily="18" charset="0"/>
                <a:hlinkClick r:id="rId3"/>
              </a:rPr>
              <a:t>Rudolf_II</a:t>
            </a:r>
            <a:r>
              <a:rPr lang="cs-CZ" sz="1800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br>
              <a:rPr lang="cs-CZ" sz="1800" dirty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cs-CZ" sz="1800" dirty="0" smtClean="0"/>
              <a:t>Obr.2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800" dirty="0">
                <a:latin typeface="Times New Roman" pitchFamily="18" charset="0"/>
                <a:cs typeface="Times New Roman" pitchFamily="18" charset="0"/>
                <a:hlinkClick r:id="rId3"/>
              </a:rPr>
              <a:t>://cs.wikipedia.org/wiki/Marie_Terezie</a:t>
            </a:r>
            <a:br>
              <a:rPr lang="cs-CZ" sz="1800" dirty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cs-CZ" sz="1800" dirty="0" smtClean="0"/>
              <a:t>Obr.3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800" dirty="0">
                <a:latin typeface="Times New Roman" pitchFamily="18" charset="0"/>
                <a:cs typeface="Times New Roman" pitchFamily="18" charset="0"/>
                <a:hlinkClick r:id="rId3"/>
              </a:rPr>
              <a:t>://cs.wikipedia.org/wiki/Soubor:Joseph_II.jpg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800" dirty="0">
                <a:latin typeface="Times New Roman" pitchFamily="18" charset="0"/>
                <a:cs typeface="Times New Roman" pitchFamily="18" charset="0"/>
              </a:rPr>
            </a:br>
            <a:r>
              <a:rPr lang="cs-CZ" sz="1800" dirty="0" smtClean="0"/>
              <a:t>Obr.4	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sz="1800" dirty="0">
                <a:latin typeface="Times New Roman" pitchFamily="18" charset="0"/>
                <a:cs typeface="Times New Roman" pitchFamily="18" charset="0"/>
                <a:hlinkClick r:id="rId4"/>
              </a:rPr>
              <a:t>://cs.wikipedia.org/wiki/Soubor:Mariatheresiaoldfamily.jpg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800" dirty="0">
                <a:latin typeface="Times New Roman" pitchFamily="18" charset="0"/>
                <a:cs typeface="Times New Roman" pitchFamily="18" charset="0"/>
              </a:rPr>
            </a:br>
            <a:r>
              <a:rPr lang="cs-CZ" sz="1800" dirty="0" smtClean="0"/>
              <a:t>Obr.5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cs-CZ" sz="1800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cs.wikipedia.org/wiki/Soubor:Toleranzpatent_001.jpg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800" dirty="0">
                <a:latin typeface="Times New Roman" pitchFamily="18" charset="0"/>
                <a:cs typeface="Times New Roman" pitchFamily="18" charset="0"/>
              </a:rPr>
            </a:br>
            <a:r>
              <a:rPr lang="cs-CZ" sz="1800" dirty="0" smtClean="0"/>
              <a:t>Obr.6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6"/>
              </a:rPr>
              <a:t>://cs.wikipedia.org/wiki/Soubor:Empire_Autricien_au_XVII._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siecle.JPG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800" dirty="0" smtClean="0"/>
              <a:t>Obr.7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cs-CZ" sz="1800" dirty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7"/>
              </a:rPr>
              <a:t>cs.wikipedia.org/wiki/Soubor:Ferdinand_II_with_insignia.jpg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800" dirty="0">
                <a:latin typeface="Times New Roman" pitchFamily="18" charset="0"/>
                <a:cs typeface="Times New Roman" pitchFamily="18" charset="0"/>
              </a:rPr>
            </a:br>
            <a:r>
              <a:rPr lang="cs-CZ" sz="1800" dirty="0" smtClean="0"/>
              <a:t>Obr.8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cs-CZ" sz="1800" dirty="0"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8"/>
              </a:rPr>
              <a:t>cs.wikipedia.org/wiki/Soubor:Maria_Theresia11.jpg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800" dirty="0">
                <a:latin typeface="Times New Roman" pitchFamily="18" charset="0"/>
                <a:cs typeface="Times New Roman" pitchFamily="18" charset="0"/>
              </a:rPr>
            </a:br>
            <a:r>
              <a:rPr lang="cs-CZ" sz="1800" dirty="0" smtClean="0"/>
              <a:t>Obr.9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cs-CZ" sz="1800" dirty="0"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9"/>
              </a:rPr>
              <a:t>cs.wikipedia.org/wiki/Soubor:Arcimboldovertemnus.jpeg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800" dirty="0">
                <a:latin typeface="Times New Roman" pitchFamily="18" charset="0"/>
                <a:cs typeface="Times New Roman" pitchFamily="18" charset="0"/>
              </a:rPr>
            </a:br>
            <a:r>
              <a:rPr lang="cs-CZ" sz="1800" dirty="0" smtClean="0"/>
              <a:t>Obr.10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8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cs.wikipedia.org/wiki/Soubor:Joseph_II.jpg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latin typeface="Candara" pitchFamily="34" charset="0"/>
              </a:rPr>
              <a:t>BLOUDKOVÁ, Michaela. </a:t>
            </a:r>
            <a:r>
              <a:rPr lang="cs-CZ" sz="1600" i="1" dirty="0">
                <a:latin typeface="Candara" pitchFamily="34" charset="0"/>
              </a:rPr>
              <a:t>Vlastivěda : pro 5 . Ročník základní školy</a:t>
            </a:r>
            <a:r>
              <a:rPr lang="cs-CZ" sz="1600" dirty="0">
                <a:latin typeface="Candara" pitchFamily="34" charset="0"/>
              </a:rPr>
              <a:t>. Spoluautor: P. Chalupa. 2. vydání. Praha : SPN, 2002. 56 s. ISBN 80-7235-185-0</a:t>
            </a:r>
            <a:br>
              <a:rPr lang="cs-CZ" sz="1600" dirty="0">
                <a:latin typeface="Candara" pitchFamily="34" charset="0"/>
              </a:rPr>
            </a:br>
            <a:r>
              <a:rPr lang="cs-CZ" sz="1600" dirty="0">
                <a:latin typeface="Candara" pitchFamily="34" charset="0"/>
              </a:rPr>
              <a:t/>
            </a:r>
            <a:br>
              <a:rPr lang="cs-CZ" sz="1600" dirty="0">
                <a:latin typeface="Candara" pitchFamily="34" charset="0"/>
              </a:rPr>
            </a:br>
            <a:r>
              <a:rPr lang="cs-CZ" sz="1600" dirty="0">
                <a:latin typeface="Candara" pitchFamily="34" charset="0"/>
              </a:rPr>
              <a:t>ČAPKA, František. </a:t>
            </a:r>
            <a:r>
              <a:rPr lang="cs-CZ" sz="1600" i="1" dirty="0">
                <a:latin typeface="Candara" pitchFamily="34" charset="0"/>
              </a:rPr>
              <a:t>Vlastivěda : Obrazy z novějších českých dějin.</a:t>
            </a:r>
            <a:r>
              <a:rPr lang="cs-CZ" sz="1600" dirty="0">
                <a:latin typeface="Candara" pitchFamily="34" charset="0"/>
              </a:rPr>
              <a:t> 1. vyd. Praha : ALTER, 1997. 62. ISBN 80-85775-53-0</a:t>
            </a:r>
            <a:br>
              <a:rPr lang="cs-CZ" sz="1600" dirty="0">
                <a:latin typeface="Candara" pitchFamily="34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307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67544" y="1720840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smtClean="0"/>
              <a:t>Název: Osvícenství  - 8 otázek</a:t>
            </a:r>
            <a:endParaRPr lang="cs-CZ" sz="1200" dirty="0" smtClean="0"/>
          </a:p>
          <a:p>
            <a:r>
              <a:rPr lang="cs-CZ" sz="1200" b="1" dirty="0" smtClean="0"/>
              <a:t>Autor: Mgr. Jana Sedláková</a:t>
            </a:r>
            <a:endParaRPr lang="cs-CZ" sz="1200" dirty="0" smtClean="0"/>
          </a:p>
          <a:p>
            <a:r>
              <a:rPr lang="cs-CZ" sz="1200" b="1" dirty="0" smtClean="0"/>
              <a:t>Stručná anotace: Tato prezentace slouží k opakování učiva o osvícenství a době vlády Habsburků.  Lze ji využít jako soutěž a za každou správně zodpovězenou otázku si připočíst bod. Žáci odpovídají na osm testových otázek a zapisují si své odpovědi. Pak následuje společná kontrola.</a:t>
            </a:r>
          </a:p>
          <a:p>
            <a:r>
              <a:rPr lang="cs-CZ" sz="1200" b="1" dirty="0" smtClean="0"/>
              <a:t>Metodické zhodnocení: Prezentace byla </a:t>
            </a:r>
            <a:r>
              <a:rPr lang="cs-CZ" sz="1200" b="1" dirty="0" err="1" smtClean="0"/>
              <a:t>odpilotována</a:t>
            </a:r>
            <a:r>
              <a:rPr lang="cs-CZ" sz="1200" b="1" dirty="0" smtClean="0"/>
              <a:t> 20.3. 2012 v 5.A ZŠ Studánka v hodině ČJS</a:t>
            </a:r>
            <a:r>
              <a:rPr lang="cs-CZ" sz="1200" b="1" dirty="0" smtClean="0"/>
              <a:t>. </a:t>
            </a:r>
            <a:r>
              <a:rPr lang="cs-CZ" sz="1200" b="1" dirty="0" err="1" smtClean="0"/>
              <a:t>Odpilotováno</a:t>
            </a:r>
            <a:r>
              <a:rPr lang="cs-CZ" sz="1200" b="1" dirty="0" smtClean="0"/>
              <a:t>  jako opakování probraného učiva.</a:t>
            </a:r>
            <a:endParaRPr lang="cs-CZ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Osvícenství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8</a:t>
            </a:r>
            <a:r>
              <a:rPr lang="cs-CZ" smtClean="0"/>
              <a:t> </a:t>
            </a:r>
            <a:r>
              <a:rPr lang="cs-CZ" dirty="0" smtClean="0"/>
              <a:t>otázek</a:t>
            </a:r>
            <a:endParaRPr lang="cs-CZ" dirty="0"/>
          </a:p>
        </p:txBody>
      </p:sp>
      <p:sp>
        <p:nvSpPr>
          <p:cNvPr id="4" name="Zástupný symbol pro zápatí 1"/>
          <p:cNvSpPr>
            <a:spLocks noGrp="1"/>
          </p:cNvSpPr>
          <p:nvPr/>
        </p:nvSpPr>
        <p:spPr>
          <a:xfrm>
            <a:off x="323528" y="6237312"/>
            <a:ext cx="9756576" cy="151216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cs-CZ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 smtClean="0"/>
              <a:t>Autorem materiálu a všech jeho částí, není-li uvedeno jinak, je Mgr. Jana Sedláková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10234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9227" y="260648"/>
            <a:ext cx="7234966" cy="1385124"/>
          </a:xfrm>
        </p:spPr>
        <p:txBody>
          <a:bodyPr/>
          <a:lstStyle/>
          <a:p>
            <a:r>
              <a:rPr lang="cs-CZ" dirty="0" smtClean="0"/>
              <a:t>1. Který panovník nevládl v době osvícenství?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24247" y="1397675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sz="3200" dirty="0" smtClean="0"/>
              <a:t>Rudolf II.</a:t>
            </a:r>
          </a:p>
          <a:p>
            <a:pPr marL="342900" indent="-342900">
              <a:buAutoNum type="alphaLcParenR"/>
            </a:pPr>
            <a:r>
              <a:rPr lang="cs-CZ" sz="3200" dirty="0" smtClean="0"/>
              <a:t>Marie Terezie</a:t>
            </a:r>
          </a:p>
          <a:p>
            <a:pPr marL="342900" indent="-342900">
              <a:buAutoNum type="alphaLcParenR"/>
            </a:pPr>
            <a:r>
              <a:rPr lang="cs-CZ" sz="3200" dirty="0" smtClean="0"/>
              <a:t>Josef II.</a:t>
            </a:r>
            <a:endParaRPr lang="cs-CZ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7472"/>
            <a:ext cx="1854001" cy="38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15046"/>
            <a:ext cx="2095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005" y="3015046"/>
            <a:ext cx="2199878" cy="279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44005" y="580889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668308" y="585909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288017" y="580889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57" y="6407390"/>
            <a:ext cx="9032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8763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Co znamená doba osvícenství?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85904" y="1700808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sz="3200" dirty="0"/>
              <a:t> v</a:t>
            </a:r>
            <a:r>
              <a:rPr lang="cs-CZ" sz="3200" dirty="0" smtClean="0"/>
              <a:t>íra v sílu a posílení odporu obyvatel, odcházení lidí do ciziny</a:t>
            </a:r>
          </a:p>
          <a:p>
            <a:pPr marL="342900" indent="-342900">
              <a:buAutoNum type="alphaLcParenR"/>
            </a:pPr>
            <a:r>
              <a:rPr lang="cs-CZ" sz="3200" dirty="0"/>
              <a:t>z</a:t>
            </a:r>
            <a:r>
              <a:rPr lang="cs-CZ" sz="3200" dirty="0" smtClean="0"/>
              <a:t>měny v myšlení společnosti, zesílení katolické víry a vlivu církve</a:t>
            </a:r>
          </a:p>
          <a:p>
            <a:pPr marL="342900" indent="-342900">
              <a:buFontTx/>
              <a:buAutoNum type="alphaLcParenR"/>
            </a:pPr>
            <a:r>
              <a:rPr lang="cs-CZ" sz="3200" dirty="0"/>
              <a:t>z</a:t>
            </a:r>
            <a:r>
              <a:rPr lang="cs-CZ" sz="3200" dirty="0" smtClean="0"/>
              <a:t>měny </a:t>
            </a:r>
            <a:r>
              <a:rPr lang="cs-CZ" sz="3200" dirty="0"/>
              <a:t>v myšlení společnosti, důraz na </a:t>
            </a:r>
            <a:r>
              <a:rPr lang="cs-CZ" sz="3200" dirty="0" smtClean="0"/>
              <a:t>rozum, reformy</a:t>
            </a:r>
            <a:endParaRPr lang="cs-CZ" sz="3200" dirty="0"/>
          </a:p>
          <a:p>
            <a:pPr marL="342900" indent="-342900">
              <a:buAutoNum type="alphaLcParenR"/>
            </a:pP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29557" y="6407390"/>
            <a:ext cx="9032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30400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9246" y="188640"/>
            <a:ext cx="7125113" cy="924475"/>
          </a:xfrm>
        </p:spPr>
        <p:txBody>
          <a:bodyPr/>
          <a:lstStyle/>
          <a:p>
            <a:r>
              <a:rPr lang="cs-CZ" dirty="0" smtClean="0"/>
              <a:t>3. Josef II. byl …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9064" y="105273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sz="3200" dirty="0" smtClean="0"/>
              <a:t> bratranec Marie Terezie</a:t>
            </a:r>
          </a:p>
          <a:p>
            <a:r>
              <a:rPr lang="cs-CZ" sz="3200" dirty="0" smtClean="0"/>
              <a:t>b) syn Marie Terezie</a:t>
            </a:r>
            <a:endParaRPr lang="cs-CZ" sz="3200" dirty="0"/>
          </a:p>
          <a:p>
            <a:r>
              <a:rPr lang="cs-CZ" sz="3200" dirty="0" smtClean="0"/>
              <a:t>c) synovec Marie Terezie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22396"/>
            <a:ext cx="3913187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31840" y="563602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9557" y="6407390"/>
            <a:ext cx="9032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6404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Co zajímavého se stalo v roce 1781?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2204864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sz="3200" dirty="0"/>
              <a:t>b</a:t>
            </a:r>
            <a:r>
              <a:rPr lang="cs-CZ" sz="3200" dirty="0" smtClean="0"/>
              <a:t>yl nařízen povinný odchod chlapců i dívek do armády </a:t>
            </a:r>
          </a:p>
          <a:p>
            <a:pPr marL="342900" indent="-342900">
              <a:buAutoNum type="alphaLcParenR"/>
            </a:pPr>
            <a:r>
              <a:rPr lang="cs-CZ" sz="3200" dirty="0"/>
              <a:t>b</a:t>
            </a:r>
            <a:r>
              <a:rPr lang="cs-CZ" sz="3200" dirty="0" smtClean="0"/>
              <a:t>yla nařízena povinná školní docházka od 5 – 12 let</a:t>
            </a:r>
          </a:p>
          <a:p>
            <a:pPr marL="342900" indent="-342900">
              <a:buAutoNum type="alphaLcParenR"/>
            </a:pPr>
            <a:r>
              <a:rPr lang="cs-CZ" sz="3200" dirty="0"/>
              <a:t>b</a:t>
            </a:r>
            <a:r>
              <a:rPr lang="cs-CZ" sz="3200" dirty="0" smtClean="0"/>
              <a:t>yl vydán Toleranční patent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29557" y="6407390"/>
            <a:ext cx="9032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30024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Co znamená toleranční patent?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1628800"/>
            <a:ext cx="4968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sz="3200" dirty="0"/>
              <a:t> s</a:t>
            </a:r>
            <a:r>
              <a:rPr lang="cs-CZ" sz="3200" dirty="0" smtClean="0"/>
              <a:t>nížení roboty na 3 dny v týdnu</a:t>
            </a:r>
          </a:p>
          <a:p>
            <a:pPr marL="342900" indent="-342900">
              <a:buAutoNum type="alphaLcParenR"/>
            </a:pPr>
            <a:r>
              <a:rPr lang="cs-CZ" sz="3200" dirty="0"/>
              <a:t> r</a:t>
            </a:r>
            <a:r>
              <a:rPr lang="cs-CZ" sz="3200" dirty="0" smtClean="0"/>
              <a:t>ušení klášterů a zakládaní nemocnic</a:t>
            </a:r>
          </a:p>
          <a:p>
            <a:pPr marL="342900" indent="-342900">
              <a:buAutoNum type="alphaLcParenR"/>
            </a:pPr>
            <a:r>
              <a:rPr lang="cs-CZ" sz="3200" dirty="0"/>
              <a:t>n</a:t>
            </a:r>
            <a:r>
              <a:rPr lang="cs-CZ" sz="3200" dirty="0" smtClean="0"/>
              <a:t>áboženská svoboda, mohla se vyznávat i jiná náboženství než katolická</a:t>
            </a:r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62269"/>
            <a:ext cx="3105847" cy="439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067944" y="578378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9557" y="6407390"/>
            <a:ext cx="9032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30429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3" y="675723"/>
            <a:ext cx="6946933" cy="2039253"/>
          </a:xfrm>
        </p:spPr>
        <p:txBody>
          <a:bodyPr/>
          <a:lstStyle/>
          <a:p>
            <a:r>
              <a:rPr lang="cs-CZ" dirty="0" smtClean="0"/>
              <a:t>6. Který panovník chodil v převlečení mezi lid a říkalo se mu „selský císař?“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93896" y="2714977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sz="3200" dirty="0" smtClean="0"/>
              <a:t>Josef II.</a:t>
            </a:r>
          </a:p>
          <a:p>
            <a:pPr marL="342900" indent="-342900">
              <a:buAutoNum type="alphaLcParenR"/>
            </a:pPr>
            <a:r>
              <a:rPr lang="cs-CZ" sz="3200" dirty="0" smtClean="0"/>
              <a:t>Ferdinand II.</a:t>
            </a:r>
          </a:p>
          <a:p>
            <a:pPr marL="342900" indent="-342900">
              <a:buAutoNum type="alphaLcParenR"/>
            </a:pPr>
            <a:r>
              <a:rPr lang="cs-CZ" sz="3200" dirty="0" smtClean="0"/>
              <a:t>Rudolf II.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29557" y="6407390"/>
            <a:ext cx="9032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5685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Léto</Template>
  <TotalTime>134</TotalTime>
  <Words>683</Words>
  <Application>Microsoft Office PowerPoint</Application>
  <PresentationFormat>Předvádění na obrazovce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Summer</vt:lpstr>
      <vt:lpstr>Motiv systému Office</vt:lpstr>
      <vt:lpstr>Snímek 1</vt:lpstr>
      <vt:lpstr>Snímek 2</vt:lpstr>
      <vt:lpstr>Osvícenství</vt:lpstr>
      <vt:lpstr>1. Který panovník nevládl v době osvícenství? </vt:lpstr>
      <vt:lpstr>2. Co znamená doba osvícenství?</vt:lpstr>
      <vt:lpstr>3. Josef II. byl …</vt:lpstr>
      <vt:lpstr>4. Co zajímavého se stalo v roce 1781?</vt:lpstr>
      <vt:lpstr>5. Co znamená toleranční patent?</vt:lpstr>
      <vt:lpstr>6. Který panovník chodil v převlečení mezi lid a říkalo se mu „selský císař?“ </vt:lpstr>
      <vt:lpstr>7. Odkud vládli panovníci habsburské monarchie v době osvícenství? </vt:lpstr>
      <vt:lpstr>8. V jakém pořadí vládli tito  habsburští panovníci?</vt:lpstr>
      <vt:lpstr>Správná řešení:</vt:lpstr>
      <vt:lpstr>    Použité zdroje:  Informace: www.wikipedia.org  Fotogalerie:  Obr.1 http://cs.wikipedia.org/wiki/Rudolf_II. Obr.2 http://cs.wikipedia.org/wiki/Marie_Terezie Obr.3 http://cs.wikipedia.org/wiki/Soubor:Joseph_II.jpg Obr.4 http://cs.wikipedia.org/wiki/Soubor:Mariatheresiaoldfamily.jpg  Obr.5 http://cs.wikipedia.org/wiki/Soubor:Toleranzpatent_001.jpg Obr.6 http://cs.wikipedia.org/wiki/Soubor:Empire_Autricien_au_XVII._siecle.JPG Obr.7 http://cs.wikipedia.org/wiki/Soubor:Ferdinand_II_with_insignia.jpg Obr.8 http://cs.wikipedia.org/wiki/Soubor:Maria_Theresia11.jpg Obr.9 http://cs.wikipedia.org/wiki/Soubor:Arcimboldovertemnus.jpeg Obr.10 http://cs.wikipedia.org/wiki/Soubor:Joseph_II.jpg  BLOUDKOVÁ, Michaela. Vlastivěda : pro 5 . Ročník základní školy. Spoluautor: P. Chalupa. 2. vydání. Praha : SPN, 2002. 56 s. ISBN 80-7235-185-0  ČAPKA, František. Vlastivěda : Obrazy z novějších českých dějin. 1. vyd. Praha : ALTER, 1997. 62. ISBN 80-85775-53-0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Osvícenství</dc:title>
  <dc:creator>ucitel</dc:creator>
  <cp:lastModifiedBy>Iva9889</cp:lastModifiedBy>
  <cp:revision>15</cp:revision>
  <dcterms:created xsi:type="dcterms:W3CDTF">2012-03-07T12:21:15Z</dcterms:created>
  <dcterms:modified xsi:type="dcterms:W3CDTF">2012-05-06T13:55:33Z</dcterms:modified>
</cp:coreProperties>
</file>