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6" r:id="rId1"/>
  </p:sldMasterIdLst>
  <p:notesMasterIdLst>
    <p:notesMasterId r:id="rId13"/>
  </p:notesMasterIdLst>
  <p:sldIdLst>
    <p:sldId id="265" r:id="rId2"/>
    <p:sldId id="266" r:id="rId3"/>
    <p:sldId id="256" r:id="rId4"/>
    <p:sldId id="257" r:id="rId5"/>
    <p:sldId id="263" r:id="rId6"/>
    <p:sldId id="258" r:id="rId7"/>
    <p:sldId id="259" r:id="rId8"/>
    <p:sldId id="260" r:id="rId9"/>
    <p:sldId id="261" r:id="rId10"/>
    <p:sldId id="264" r:id="rId11"/>
    <p:sldId id="262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7E7D0-A7E8-4B2F-B188-459E8BD9274D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481C76-FA73-4ABD-A053-A539BCED8A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1818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481C76-FA73-4ABD-A053-A539BCED8A27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6498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D204F-A185-425B-BB46-8A45DCE3817E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DD7C-EE21-45B8-9646-26AE9F70889D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EDE1-3918-430A-82AE-A5DC87FB0AF0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25820-7C65-438D-A963-F384127F15A4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31846-7C27-4169-BB6D-D94F19E1048D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CC137-8BB2-4EAB-B96B-F3879F13D0D5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55C65-2B6C-41CA-89DE-68C6872C327E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1DAEF-D4CF-4FAC-991A-2B844175D535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C5FD6-264E-4B0F-93D6-E1ED01CC4590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28EA-CB08-41DC-B341-8D583A8A6373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7AB70-D6B3-4E37-B35E-3026FDFEC432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58B7CD18-67A9-413E-94ED-E853323F0547}" type="datetime1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Autorem materiálu a všech jeho částí, není-li uvedeno jinak, je Mgr. Jana Sedláková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4" r:id="rId8"/>
    <p:sldLayoutId id="2147483815" r:id="rId9"/>
    <p:sldLayoutId id="2147483816" r:id="rId10"/>
    <p:sldLayoutId id="2147483817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commons.wikimedia.org/wiki/File:Sun_in_X-Ray.png" TargetMode="External"/><Relationship Id="rId3" Type="http://schemas.openxmlformats.org/officeDocument/2006/relationships/hyperlink" Target="http://commons.wikimedia.org/wiki/File:Copernicus.jpg" TargetMode="External"/><Relationship Id="rId7" Type="http://schemas.openxmlformats.org/officeDocument/2006/relationships/hyperlink" Target="http://commons.wikimedia.org/wiki/File:The_sun1.jpg" TargetMode="External"/><Relationship Id="rId12" Type="http://schemas.openxmlformats.org/officeDocument/2006/relationships/hyperlink" Target="http://commons.wikimedia.org/wiki/File:Skylab_3_Close-Up_-_GPN-2000-001711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mmons.wikimedia.org/wiki/File:Celestia_sun.jpg" TargetMode="External"/><Relationship Id="rId11" Type="http://schemas.openxmlformats.org/officeDocument/2006/relationships/hyperlink" Target="http://commons.wikimedia.org/wiki/File:SL3-117-2099.jpg" TargetMode="External"/><Relationship Id="rId5" Type="http://schemas.openxmlformats.org/officeDocument/2006/relationships/hyperlink" Target="http://commons.wikimedia.org/wiki/File:Galileo_Galilei_2.jpg" TargetMode="External"/><Relationship Id="rId10" Type="http://schemas.openxmlformats.org/officeDocument/2006/relationships/hyperlink" Target="http://commons.wikimedia.org/wiki/File:Skylab_labeled.jpg" TargetMode="External"/><Relationship Id="rId4" Type="http://schemas.openxmlformats.org/officeDocument/2006/relationships/hyperlink" Target="http://commons.wikimedia.org/wiki/File:Jan_Matejko-Astronomer_Copernicus-Conversation_with_God.jpg" TargetMode="External"/><Relationship Id="rId9" Type="http://schemas.openxmlformats.org/officeDocument/2006/relationships/hyperlink" Target="http://commons.wikimedia.org/wiki/File:SunFromClouds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50863" y="5984875"/>
            <a:ext cx="7688262" cy="485775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smtClean="0"/>
              <a:t>Autorem materiálu a všech jeho částí, není-li uvedeno jinak, je Mgr. Jana Sedláková</a:t>
            </a:r>
            <a:endParaRPr lang="cs-CZ" sz="1400" dirty="0" smtClean="0"/>
          </a:p>
        </p:txBody>
      </p:sp>
      <p:pic>
        <p:nvPicPr>
          <p:cNvPr id="5" name="Obrázek 1" descr="logolinkII_bar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874" y="4666585"/>
            <a:ext cx="7285038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7" name="Rectangle 58"/>
          <p:cNvSpPr>
            <a:spLocks noChangeArrowheads="1"/>
          </p:cNvSpPr>
          <p:nvPr/>
        </p:nvSpPr>
        <p:spPr bwMode="auto">
          <a:xfrm>
            <a:off x="-460375" y="2751138"/>
            <a:ext cx="8996363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8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9" name="Picture 63" descr="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388" y="0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4"/>
          <p:cNvSpPr>
            <a:spLocks noChangeArrowheads="1"/>
          </p:cNvSpPr>
          <p:nvPr/>
        </p:nvSpPr>
        <p:spPr bwMode="auto">
          <a:xfrm>
            <a:off x="-134938" y="876300"/>
            <a:ext cx="909955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11" name="Group 117"/>
          <p:cNvGraphicFramePr>
            <a:graphicFrameLocks noGrp="1"/>
          </p:cNvGraphicFramePr>
          <p:nvPr/>
        </p:nvGraphicFramePr>
        <p:xfrm>
          <a:off x="303213" y="1400175"/>
          <a:ext cx="8770937" cy="1165224"/>
        </p:xfrm>
        <a:graphic>
          <a:graphicData uri="http://schemas.openxmlformats.org/drawingml/2006/table">
            <a:tbl>
              <a:tblPr/>
              <a:tblGrid>
                <a:gridCol w="2877486"/>
                <a:gridCol w="5893451"/>
              </a:tblGrid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angle 116"/>
          <p:cNvSpPr>
            <a:spLocks noChangeArrowheads="1"/>
          </p:cNvSpPr>
          <p:nvPr/>
        </p:nvSpPr>
        <p:spPr bwMode="auto">
          <a:xfrm>
            <a:off x="179388" y="2613016"/>
            <a:ext cx="88947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600" b="1" dirty="0" smtClean="0"/>
              <a:t>Sada č. XXI</a:t>
            </a:r>
            <a:endParaRPr lang="cs-CZ" sz="1600" dirty="0" smtClean="0"/>
          </a:p>
          <a:p>
            <a:pPr algn="ctr"/>
            <a:r>
              <a:rPr lang="cs-CZ" sz="1600" b="1" dirty="0" smtClean="0"/>
              <a:t>Identifikátor sady: VY_32_INOVACE_Sada XXI_ </a:t>
            </a:r>
            <a:r>
              <a:rPr lang="cs-CZ" sz="1600" b="1" dirty="0" smtClean="0"/>
              <a:t>ČJS, DUM 2</a:t>
            </a:r>
            <a:endParaRPr lang="cs-CZ" sz="1600" dirty="0" smtClean="0"/>
          </a:p>
          <a:p>
            <a:pPr algn="ctr"/>
            <a:r>
              <a:rPr lang="cs-CZ" sz="1600" b="1" dirty="0" smtClean="0"/>
              <a:t>Vzdělávací oblast: Člověk a jeho svět</a:t>
            </a:r>
            <a:endParaRPr lang="cs-CZ" sz="1600" dirty="0" smtClean="0"/>
          </a:p>
          <a:p>
            <a:pPr algn="ctr"/>
            <a:r>
              <a:rPr lang="cs-CZ" sz="1600" b="1" dirty="0" smtClean="0"/>
              <a:t>Vzdělávací </a:t>
            </a:r>
            <a:r>
              <a:rPr lang="cs-CZ" sz="1600" b="1" dirty="0" smtClean="0"/>
              <a:t>obor: Člověk a jeho svět</a:t>
            </a:r>
            <a:endParaRPr lang="cs-CZ" sz="1600" dirty="0" smtClean="0"/>
          </a:p>
          <a:p>
            <a:pPr algn="ctr"/>
            <a:endParaRPr lang="cs-CZ" b="1" dirty="0"/>
          </a:p>
          <a:p>
            <a:pPr algn="ctr"/>
            <a:endParaRPr lang="cs-CZ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xmlns="" val="103568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692696"/>
            <a:ext cx="28803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cs-CZ" sz="2000" b="1" dirty="0"/>
              <a:t>Vytvořili proto první kosmickou stanici SKYLAB = nebeskou laboratoř. K jejímu konci byla připevněna observatoř určená ke studiu Slunce. Elektřinu dodávaly solární panely. Fungovala od r. 1973 – 1979.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cs-CZ" sz="2000" b="1" dirty="0"/>
              <a:t>Do ní se pohodlně vešli tři astronauti. </a:t>
            </a:r>
          </a:p>
          <a:p>
            <a:endParaRPr lang="cs-CZ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68270" y="3429000"/>
            <a:ext cx="4347653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1833"/>
            <a:ext cx="2808312" cy="278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246392" y="6327538"/>
            <a:ext cx="8892480" cy="1484783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318309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332656"/>
            <a:ext cx="8712968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Obr.1</a:t>
            </a:r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commons.wikimedia.org/wiki/File:Copernicus.jpg</a:t>
            </a:r>
            <a:endParaRPr lang="cs-CZ" sz="1600" dirty="0" smtClean="0"/>
          </a:p>
          <a:p>
            <a:r>
              <a:rPr lang="cs-CZ" sz="1600" dirty="0" smtClean="0"/>
              <a:t>Obr.2</a:t>
            </a:r>
          </a:p>
          <a:p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commons.wikimedia.org/wiki/File:Jan_Matejko-Astronomer_Copernicus-Conversation_with_God.jpg</a:t>
            </a:r>
            <a:endParaRPr lang="cs-CZ" sz="1600" dirty="0" smtClean="0"/>
          </a:p>
          <a:p>
            <a:r>
              <a:rPr lang="cs-CZ" sz="1600" dirty="0" smtClean="0"/>
              <a:t>Obr.3</a:t>
            </a:r>
          </a:p>
          <a:p>
            <a:r>
              <a:rPr lang="cs-CZ" sz="1600" dirty="0">
                <a:hlinkClick r:id="rId5"/>
              </a:rPr>
              <a:t>http://</a:t>
            </a:r>
            <a:r>
              <a:rPr lang="cs-CZ" sz="1600" dirty="0" smtClean="0">
                <a:hlinkClick r:id="rId5"/>
              </a:rPr>
              <a:t>commons.wikimedia.org/wiki/File:Galileo_Galilei_2.jpg</a:t>
            </a:r>
            <a:endParaRPr lang="cs-CZ" sz="1600" dirty="0"/>
          </a:p>
          <a:p>
            <a:r>
              <a:rPr lang="cs-CZ" sz="1600" dirty="0" smtClean="0"/>
              <a:t>Obr.4</a:t>
            </a:r>
          </a:p>
          <a:p>
            <a:r>
              <a:rPr lang="cs-CZ" sz="1600" dirty="0">
                <a:hlinkClick r:id="rId6"/>
              </a:rPr>
              <a:t>http://</a:t>
            </a:r>
            <a:r>
              <a:rPr lang="cs-CZ" sz="1600" dirty="0" smtClean="0">
                <a:hlinkClick r:id="rId6"/>
              </a:rPr>
              <a:t>commons.wikimedia.org/wiki/File:Celestia_sun.jpg</a:t>
            </a:r>
            <a:endParaRPr lang="cs-CZ" sz="1600" dirty="0" smtClean="0"/>
          </a:p>
          <a:p>
            <a:r>
              <a:rPr lang="cs-CZ" sz="1600" dirty="0" smtClean="0"/>
              <a:t>Obr.5</a:t>
            </a:r>
          </a:p>
          <a:p>
            <a:r>
              <a:rPr lang="cs-CZ" sz="1600" dirty="0">
                <a:hlinkClick r:id="rId7"/>
              </a:rPr>
              <a:t>http://</a:t>
            </a:r>
            <a:r>
              <a:rPr lang="cs-CZ" sz="1600" dirty="0" smtClean="0">
                <a:hlinkClick r:id="rId7"/>
              </a:rPr>
              <a:t>commons.wikimedia.org/wiki/File:The_sun1.jpg</a:t>
            </a:r>
            <a:endParaRPr lang="cs-CZ" sz="1600" dirty="0" smtClean="0"/>
          </a:p>
          <a:p>
            <a:r>
              <a:rPr lang="cs-CZ" sz="1600" dirty="0" smtClean="0"/>
              <a:t>Obr. 6</a:t>
            </a:r>
          </a:p>
          <a:p>
            <a:r>
              <a:rPr lang="cs-CZ" sz="1600" dirty="0">
                <a:hlinkClick r:id="rId8"/>
              </a:rPr>
              <a:t>http://</a:t>
            </a:r>
            <a:r>
              <a:rPr lang="cs-CZ" sz="1600" dirty="0" smtClean="0">
                <a:hlinkClick r:id="rId8"/>
              </a:rPr>
              <a:t>commons.wikimedia.org/wiki/File:Sun_in_X-Ray.png</a:t>
            </a:r>
            <a:endParaRPr lang="cs-CZ" sz="1600" dirty="0"/>
          </a:p>
          <a:p>
            <a:r>
              <a:rPr lang="cs-CZ" sz="1600" dirty="0" smtClean="0"/>
              <a:t>Obr.7</a:t>
            </a:r>
          </a:p>
          <a:p>
            <a:r>
              <a:rPr lang="cs-CZ" sz="1600" dirty="0">
                <a:hlinkClick r:id="rId9"/>
              </a:rPr>
              <a:t>http://</a:t>
            </a:r>
            <a:r>
              <a:rPr lang="cs-CZ" sz="1600" dirty="0" smtClean="0">
                <a:hlinkClick r:id="rId9"/>
              </a:rPr>
              <a:t>commons.wikimedia.org/wiki/File:SunFromClouds.jpg</a:t>
            </a:r>
            <a:endParaRPr lang="cs-CZ" sz="1600" dirty="0" smtClean="0"/>
          </a:p>
          <a:p>
            <a:r>
              <a:rPr lang="cs-CZ" sz="1600" dirty="0" smtClean="0"/>
              <a:t>Obr. 8</a:t>
            </a:r>
          </a:p>
          <a:p>
            <a:r>
              <a:rPr lang="cs-CZ" sz="1600" dirty="0">
                <a:hlinkClick r:id="rId10"/>
              </a:rPr>
              <a:t>http://</a:t>
            </a:r>
            <a:r>
              <a:rPr lang="cs-CZ" sz="1600" dirty="0" smtClean="0">
                <a:hlinkClick r:id="rId10"/>
              </a:rPr>
              <a:t>commons.wikimedia.org/wiki/File:Skylab_labeled.jpg</a:t>
            </a:r>
            <a:endParaRPr lang="cs-CZ" sz="1600" dirty="0" smtClean="0"/>
          </a:p>
          <a:p>
            <a:r>
              <a:rPr lang="cs-CZ" sz="1600" dirty="0" smtClean="0"/>
              <a:t>Obr. 9</a:t>
            </a:r>
          </a:p>
          <a:p>
            <a:r>
              <a:rPr lang="cs-CZ" sz="1600" dirty="0">
                <a:hlinkClick r:id="rId11"/>
              </a:rPr>
              <a:t>http://</a:t>
            </a:r>
            <a:r>
              <a:rPr lang="cs-CZ" sz="1600" dirty="0" smtClean="0">
                <a:hlinkClick r:id="rId11"/>
              </a:rPr>
              <a:t>commons.wikimedia.org/wiki/File:SL3-117-2099.jpg</a:t>
            </a:r>
            <a:endParaRPr lang="cs-CZ" sz="1600" dirty="0" smtClean="0"/>
          </a:p>
          <a:p>
            <a:r>
              <a:rPr lang="cs-CZ" sz="1600" dirty="0" smtClean="0"/>
              <a:t>Obr. 10</a:t>
            </a:r>
          </a:p>
          <a:p>
            <a:r>
              <a:rPr lang="cs-CZ" sz="1600" dirty="0">
                <a:hlinkClick r:id="rId12"/>
              </a:rPr>
              <a:t>http://commons.wikimedia.org/wiki/File:Skylab_3_Close-Up_-_</a:t>
            </a:r>
            <a:r>
              <a:rPr lang="cs-CZ" sz="1600" dirty="0" smtClean="0">
                <a:hlinkClick r:id="rId12"/>
              </a:rPr>
              <a:t>GPN-2000-001711.jpg</a:t>
            </a:r>
            <a:endParaRPr lang="cs-CZ" sz="1600" dirty="0" smtClean="0"/>
          </a:p>
          <a:p>
            <a:endParaRPr lang="cs-CZ" sz="1400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-177005" y="6021288"/>
            <a:ext cx="9145016" cy="1257825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101619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395536" y="751344"/>
            <a:ext cx="83529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cs-CZ" dirty="0"/>
          </a:p>
          <a:p>
            <a:r>
              <a:rPr lang="cs-CZ" b="1" dirty="0"/>
              <a:t>Název: Učíme se o vesmíru - Slunce</a:t>
            </a:r>
            <a:endParaRPr lang="cs-CZ" dirty="0"/>
          </a:p>
          <a:p>
            <a:r>
              <a:rPr lang="cs-CZ" b="1" dirty="0"/>
              <a:t>Autor: Mgr. Jana Sedláková</a:t>
            </a:r>
            <a:endParaRPr lang="cs-CZ" dirty="0"/>
          </a:p>
          <a:p>
            <a:r>
              <a:rPr lang="cs-CZ" b="1" dirty="0"/>
              <a:t>Stručná anotace: Tato prezentace slouží k upevnění učiva o Slunci, k pochopení souvislostí a upřesnění pojmů.</a:t>
            </a:r>
          </a:p>
          <a:p>
            <a:r>
              <a:rPr lang="cs-CZ" b="1" dirty="0"/>
              <a:t>Metodické zhodnocení: Prezentace byla </a:t>
            </a:r>
            <a:r>
              <a:rPr lang="cs-CZ" b="1" dirty="0" err="1"/>
              <a:t>odpilotována</a:t>
            </a:r>
            <a:r>
              <a:rPr lang="cs-CZ" b="1" dirty="0"/>
              <a:t> 24.11. 2011 v 5.A ZŠ Studánka v hodině ČJS</a:t>
            </a:r>
            <a:r>
              <a:rPr lang="cs-CZ" b="1" dirty="0" smtClean="0"/>
              <a:t>. Žáci získali základní informace o Slunci.</a:t>
            </a:r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0" y="5877272"/>
            <a:ext cx="9756576" cy="1512168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37639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5400" dirty="0" smtClean="0"/>
              <a:t>Učíme se o vesmíru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5400" dirty="0" smtClean="0"/>
              <a:t>SLUNCE</a:t>
            </a:r>
            <a:endParaRPr lang="cs-CZ" sz="5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251520" y="5949281"/>
            <a:ext cx="8892480" cy="1152128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41056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32657"/>
            <a:ext cx="7128792" cy="720079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Překvapivé objevy: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7992888" cy="1584176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Zhruba před 500 lety, kdy většina lidí věřila, že Země je středem vesmíru, astronom </a:t>
            </a:r>
            <a:r>
              <a:rPr lang="cs-CZ" dirty="0" err="1" smtClean="0">
                <a:solidFill>
                  <a:srgbClr val="FF0000"/>
                </a:solidFill>
              </a:rPr>
              <a:t>Miluláš</a:t>
            </a:r>
            <a:r>
              <a:rPr lang="cs-CZ" dirty="0" smtClean="0">
                <a:solidFill>
                  <a:srgbClr val="FF0000"/>
                </a:solidFill>
              </a:rPr>
              <a:t> Koperník</a:t>
            </a:r>
            <a:r>
              <a:rPr lang="cs-CZ" dirty="0" smtClean="0"/>
              <a:t> (1473-1543) řekl, že Slunce je středem kosmu a že Země je planeta, která kolem něj obíhá.</a:t>
            </a: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46243"/>
            <a:ext cx="2592288" cy="3561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780928"/>
            <a:ext cx="5112568" cy="369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0" y="6472983"/>
            <a:ext cx="9505056" cy="1124743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410441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0470" y="476672"/>
            <a:ext cx="7931224" cy="792088"/>
          </a:xfrm>
        </p:spPr>
        <p:txBody>
          <a:bodyPr/>
          <a:lstStyle/>
          <a:p>
            <a:pPr algn="ctr"/>
            <a:r>
              <a:rPr lang="cs-CZ" dirty="0" smtClean="0"/>
              <a:t>Další badatel</a:t>
            </a:r>
            <a:endParaRPr lang="cs-CZ" dirty="0"/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395536" y="1412776"/>
            <a:ext cx="3672408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cs-CZ" b="1" dirty="0" smtClean="0"/>
              <a:t>Ital, který si doma vyrobil dalekohled a pozoroval nebe, se jmenoval </a:t>
            </a:r>
            <a:r>
              <a:rPr lang="cs-CZ" b="1" dirty="0" smtClean="0">
                <a:solidFill>
                  <a:srgbClr val="FF0000"/>
                </a:solidFill>
              </a:rPr>
              <a:t>Galileo Galilei </a:t>
            </a:r>
            <a:r>
              <a:rPr lang="cs-CZ" b="1" dirty="0" smtClean="0"/>
              <a:t>(1564-1642). Zjistil, že Země opravdu obíhá po oběžné dráze kolem Slunce, stejně i další planety. Důkazem bylo, že spatřil čtyři malé měsíce obíhající Jupiter. To prokázalo, že ne všechno obíhá Zemi.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cs-CZ" dirty="0" smtClean="0"/>
              <a:t>Ve sporu s katolickou církví </a:t>
            </a:r>
            <a:r>
              <a:rPr lang="cs-CZ" smtClean="0"/>
              <a:t>prý vyřkl: „ A přece se točí!“</a:t>
            </a:r>
            <a:endParaRPr lang="cs-CZ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772816"/>
            <a:ext cx="3472105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59024" y="6309320"/>
            <a:ext cx="8784976" cy="1412775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98262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5791200" cy="828010"/>
          </a:xfrm>
        </p:spPr>
        <p:txBody>
          <a:bodyPr/>
          <a:lstStyle/>
          <a:p>
            <a:pPr algn="ctr"/>
            <a:r>
              <a:rPr lang="cs-CZ" dirty="0" smtClean="0"/>
              <a:t>Slunce je hvězda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124744"/>
            <a:ext cx="3528391" cy="482453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Hvězdy jsou tvořeny hlavně dvěma plyny : vodíkem a héliem.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Barva hvězdy vypovídá o tom, jak je hvězda horká.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Naše Slunce je žluto-bílá hvězda. Má střední teplotu – jeho povrch má asi 6 000°C.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Oranžové nebo rudé hvězdy jsou chladnější než Slunce, zatímco modré jsou mnohem žhavější.</a:t>
            </a:r>
          </a:p>
          <a:p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25884"/>
            <a:ext cx="2880320" cy="2233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149080"/>
            <a:ext cx="3002697" cy="2252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-588377" y="6401103"/>
            <a:ext cx="9756576" cy="1268759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65150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3648" y="0"/>
            <a:ext cx="5791200" cy="1371600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Naše Slunce, nejbližší hvězda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2096852"/>
            <a:ext cx="2736304" cy="3312368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Slunce je obří svítící koule žhavých plynů.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cs-CZ" dirty="0" smtClean="0"/>
              <a:t>Slunce je tvořené převážně vodíkem. Proměnou vodíku na hélium vyrábí teplo a světlo.</a:t>
            </a:r>
            <a:endParaRPr lang="cs-CZ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354" y="1772816"/>
            <a:ext cx="5470511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1547664" y="6165304"/>
            <a:ext cx="6516216" cy="908719"/>
          </a:xfrm>
        </p:spPr>
        <p:txBody>
          <a:bodyPr/>
          <a:lstStyle/>
          <a:p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6132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95536" y="1781147"/>
            <a:ext cx="23762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cs-CZ" sz="2000" b="1" dirty="0" smtClean="0"/>
              <a:t>Slunce poskytuje Zemi teplo a světlo, pohání počasí naší planety a umožňuje tak existenci života.</a:t>
            </a:r>
            <a:endParaRPr lang="cs-CZ" sz="2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81147"/>
            <a:ext cx="5106144" cy="3829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1403648" y="528044"/>
            <a:ext cx="6153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C00000"/>
                </a:solidFill>
                <a:latin typeface="+mj-lt"/>
              </a:rPr>
              <a:t>SLUNCE DÁVÁ ŽIVOT</a:t>
            </a:r>
            <a:endParaRPr lang="cs-CZ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39924" y="6165304"/>
            <a:ext cx="8280920" cy="980727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392505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3" y="109888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cs-CZ" b="1" dirty="0"/>
              <a:t>P</a:t>
            </a:r>
            <a:r>
              <a:rPr lang="cs-CZ" b="1" dirty="0" smtClean="0"/>
              <a:t>o misích Apollo se americký kosmický výzkum soustředil na výzkum Slunce.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0340" y="1745219"/>
            <a:ext cx="5616624" cy="441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467543" y="398571"/>
            <a:ext cx="7522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rgbClr val="C00000"/>
                </a:solidFill>
                <a:latin typeface="+mj-lt"/>
              </a:rPr>
              <a:t>Výzkum Slunce</a:t>
            </a:r>
            <a:endParaRPr lang="cs-CZ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-1" y="6161962"/>
            <a:ext cx="8388423" cy="696037"/>
          </a:xfrm>
        </p:spPr>
        <p:txBody>
          <a:bodyPr/>
          <a:lstStyle/>
          <a:p>
            <a:pPr algn="ctr"/>
            <a:r>
              <a:rPr lang="cs-CZ" sz="1200" dirty="0" smtClean="0"/>
              <a:t>Autorem materiálu a všech jeho částí, není-li uvedeno jinak, je Mgr. Jana Sedláková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xmlns="" val="427792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Vlastní 1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99</TotalTime>
  <Words>621</Words>
  <Application>Microsoft Office PowerPoint</Application>
  <PresentationFormat>Předvádění na obrazovce (4:3)</PresentationFormat>
  <Paragraphs>84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Základní</vt:lpstr>
      <vt:lpstr>Snímek 1</vt:lpstr>
      <vt:lpstr>Snímek 2</vt:lpstr>
      <vt:lpstr>Učíme se o vesmíru</vt:lpstr>
      <vt:lpstr>Překvapivé objevy:</vt:lpstr>
      <vt:lpstr>Další badatel</vt:lpstr>
      <vt:lpstr>Slunce je hvězda</vt:lpstr>
      <vt:lpstr>Naše Slunce, nejbližší hvězda</vt:lpstr>
      <vt:lpstr>Snímek 8</vt:lpstr>
      <vt:lpstr>Snímek 9</vt:lpstr>
      <vt:lpstr>Snímek 10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Učíme se o vesmíru</dc:title>
  <dc:creator>ucitel</dc:creator>
  <cp:lastModifiedBy>Iva9889</cp:lastModifiedBy>
  <cp:revision>18</cp:revision>
  <dcterms:created xsi:type="dcterms:W3CDTF">2011-11-11T10:31:53Z</dcterms:created>
  <dcterms:modified xsi:type="dcterms:W3CDTF">2012-05-06T17:17:08Z</dcterms:modified>
</cp:coreProperties>
</file>