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5" r:id="rId3"/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729" autoAdjust="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EC8DC-6F08-4A7E-878A-9B8E9E21BD34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D0C5E-0F7D-4394-9461-BAFFC27583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8865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mtClean="0">
                <a:solidFill>
                  <a:prstClr val="black"/>
                </a:solidFill>
              </a:rPr>
              <a:t>EU Peníze školám	                                       Inovace ve vzdělávání na naší škole ZŠ Studánka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8DC710-E4D3-4D09-9B42-B8E52CAAC892}" type="datetime1">
              <a:rPr lang="cs-CZ" smtClean="0">
                <a:solidFill>
                  <a:prstClr val="black"/>
                </a:solidFill>
              </a:rPr>
              <a:pPr eaLnBrk="1" hangingPunct="1"/>
              <a:t>6.5.2012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mtClean="0">
                <a:solidFill>
                  <a:prstClr val="black"/>
                </a:solidFill>
              </a:rPr>
              <a:t>Autorem materiálu a všech jeho částí, není-li uvedeno jinak, je</a:t>
            </a:r>
          </a:p>
        </p:txBody>
      </p:sp>
      <p:sp>
        <p:nvSpPr>
          <p:cNvPr id="5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387E12-CE8A-4188-B623-CFA9722C4644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0C3F9F-6EB6-49C6-B1F4-00C92C06F5E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4683-D25B-4218-9B83-557716CA92AF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3F9F-6EB6-49C6-B1F4-00C92C06F5E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6F8-1217-446F-9B2B-256766CEECC7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3F9F-6EB6-49C6-B1F4-00C92C06F5E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85AF-B2B8-49C4-87CE-F619C008DA2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6.5.2012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Autorem materiálu a všech jeho částí, není-li uvedeno  jinak, je Mgr. Blanka Kafková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6CDF-5583-4373-8880-C67F82FC5CA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300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3262-B7FC-4F9C-ACC9-F6CA175926E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6.5.2012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Autorem materiálu a všech jeho částí, není-li uvedeno  jinak, je Mgr. Blanka Kafková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6CDF-5583-4373-8880-C67F82FC5CA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6087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0A1A-D1FB-4E95-B298-3CEFE0C8A0F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6.5.2012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Autorem materiálu a všech jeho částí, není-li uvedeno  jinak, je Mgr. Blanka Kafková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6CDF-5583-4373-8880-C67F82FC5CA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589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ABD5-B2C7-48D0-B365-E9B0B196912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6.5.2012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Autorem materiálu a všech jeho částí, není-li uvedeno  jinak, je Mgr. Blanka Kafková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6CDF-5583-4373-8880-C67F82FC5CA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580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EF40-2914-44F4-AF85-CB4089D8D60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6.5.2012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Autorem materiálu a všech jeho částí, není-li uvedeno  jinak, je Mgr. Blanka Kafková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6CDF-5583-4373-8880-C67F82FC5CA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516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FD3-8D4C-4DFB-A70F-E2C6EBE7C8E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6.5.2012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Autorem materiálu a všech jeho částí, není-li uvedeno  jinak, je Mgr. Blanka Kafková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6CDF-5583-4373-8880-C67F82FC5CA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373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4106-7B8A-4E46-B04E-A9E0293B840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6.5.2012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Autorem materiálu a všech jeho částí, není-li uvedeno  jinak, je Mgr. Blanka Kafková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6CDF-5583-4373-8880-C67F82FC5CA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295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954F-4C34-455A-9D4F-637038E1413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6.5.2012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Autorem materiálu a všech jeho částí, není-li uvedeno  jinak, je Mgr. Blanka Kafková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6CDF-5583-4373-8880-C67F82FC5CA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28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69B-4F31-4034-BA03-EB4F2F604CBB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3F9F-6EB6-49C6-B1F4-00C92C06F5E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1B2B-EE85-43B6-8EA1-67FA78D1387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6.5.2012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Autorem materiálu a všech jeho částí, není-li uvedeno  jinak, je Mgr. Blanka Kafková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6CDF-5583-4373-8880-C67F82FC5CA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470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1505-9BDE-4DD6-B091-0C1E129EC2B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6.5.2012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Autorem materiálu a všech jeho částí, není-li uvedeno  jinak, je Mgr. Blanka Kafková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6CDF-5583-4373-8880-C67F82FC5CA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022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FB3F-2EA1-41E0-AAD3-2686967475B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6.5.2012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Autorem materiálu a všech jeho částí, není-li uvedeno  jinak, je Mgr. Blanka Kafková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6CDF-5583-4373-8880-C67F82FC5CA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82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87CC-887F-42FF-9ABE-3F5A3BAA1898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3F9F-6EB6-49C6-B1F4-00C92C06F5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E16C-0348-4303-9080-DB7BD3B6E6FA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3F9F-6EB6-49C6-B1F4-00C92C06F5E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706A-F2DB-4E5E-B604-108180349D81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3F9F-6EB6-49C6-B1F4-00C92C06F5E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CB0E-9074-46E8-978B-5DCB6B59B0A6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3F9F-6EB6-49C6-B1F4-00C92C06F5E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AF98-7BC1-47E7-88B8-FB7B2475831F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3F9F-6EB6-49C6-B1F4-00C92C06F5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5162-E621-48FE-9953-CE3493979A87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3F9F-6EB6-49C6-B1F4-00C92C06F5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D57D-A44E-49FA-912A-0A6FAD1D3167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3F9F-6EB6-49C6-B1F4-00C92C06F5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F8C5F82-97F7-442C-938C-12566DABC022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30C3F9F-6EB6-49C6-B1F4-00C92C06F5E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34288-E91D-4288-AD1A-FDCA637C2D2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6.5.2012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Autorem materiálu a všech jeho částí, není-li uvedeno  jinak, je Mgr. Blanka Kafková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96CDF-5583-4373-8880-C67F82FC5CA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69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Janua_Linguarum.jpg" TargetMode="External"/><Relationship Id="rId2" Type="http://schemas.openxmlformats.org/officeDocument/2006/relationships/hyperlink" Target="http://upload.wikimedia.org/wikipedia/commons/c/ce/Johan_amos_comenius_1592-167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Opera_didactica.jpg" TargetMode="External"/><Relationship Id="rId5" Type="http://schemas.openxmlformats.org/officeDocument/2006/relationships/hyperlink" Target="http://commons.wikimedia.org/wiki/File:Krom%C4%9B%C5%99%C3%AD%C5%BE,_Oct%C3%A1rna,_Max_%C5%A0vabinsk%C3%BD-Jan_Amos_Komensk%C3%BD_se_lou%C4%8D%C3%AD_s_vlast%C3%AD.jpg" TargetMode="External"/><Relationship Id="rId4" Type="http://schemas.openxmlformats.org/officeDocument/2006/relationships/hyperlink" Target="http://commons.wikimedia.org/wiki/File:Jan_Amos_Komensk%C3%BD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59113" y="6229350"/>
            <a:ext cx="3960812" cy="492125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400" dirty="0" smtClean="0">
                <a:solidFill>
                  <a:prstClr val="black"/>
                </a:solidFill>
              </a:rPr>
              <a:t>Autorem materiálu a všech jeho částí, není-li uvedeno  jinak, je Mgr. Blanka Kafková</a:t>
            </a:r>
          </a:p>
        </p:txBody>
      </p:sp>
      <p:pic>
        <p:nvPicPr>
          <p:cNvPr id="2051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053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>
              <a:solidFill>
                <a:prstClr val="black"/>
              </a:solidFill>
            </a:endParaRPr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2055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>
                <a:solidFill>
                  <a:prstClr val="black"/>
                </a:solidFill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05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Rectangle 116"/>
          <p:cNvSpPr>
            <a:spLocks noChangeArrowheads="1"/>
          </p:cNvSpPr>
          <p:nvPr/>
        </p:nvSpPr>
        <p:spPr bwMode="auto">
          <a:xfrm>
            <a:off x="395288" y="1912172"/>
            <a:ext cx="84978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b="1" dirty="0">
              <a:solidFill>
                <a:prstClr val="black"/>
              </a:solidFill>
            </a:endParaRPr>
          </a:p>
          <a:p>
            <a:pPr algn="ctr"/>
            <a:endParaRPr lang="cs-CZ" b="1" dirty="0">
              <a:solidFill>
                <a:prstClr val="black"/>
              </a:solidFill>
            </a:endParaRPr>
          </a:p>
          <a:p>
            <a:pPr algn="ctr"/>
            <a:endParaRPr lang="cs-CZ" b="1" dirty="0">
              <a:solidFill>
                <a:prstClr val="black"/>
              </a:solidFill>
            </a:endParaRPr>
          </a:p>
          <a:p>
            <a:pPr algn="ctr"/>
            <a:endParaRPr lang="cs-CZ" b="1" dirty="0">
              <a:solidFill>
                <a:prstClr val="black"/>
              </a:solidFill>
            </a:endParaRPr>
          </a:p>
          <a:p>
            <a:pPr algn="ctr"/>
            <a:endParaRPr lang="cs-CZ" b="1" dirty="0">
              <a:solidFill>
                <a:prstClr val="black"/>
              </a:solidFill>
            </a:endParaRPr>
          </a:p>
          <a:p>
            <a:pPr algn="ctr"/>
            <a:r>
              <a:rPr lang="cs-CZ" b="1" dirty="0" smtClean="0"/>
              <a:t>Sada č. XXI</a:t>
            </a:r>
            <a:endParaRPr lang="cs-CZ" dirty="0" smtClean="0"/>
          </a:p>
          <a:p>
            <a:pPr algn="ctr"/>
            <a:r>
              <a:rPr lang="cs-CZ" b="1" dirty="0" smtClean="0"/>
              <a:t>Identifikátor sady: VY_32_INOVACE_Sada XXI_ ČJS, </a:t>
            </a:r>
            <a:r>
              <a:rPr lang="cs-CZ" b="1" smtClean="0"/>
              <a:t>DUM </a:t>
            </a:r>
            <a:r>
              <a:rPr lang="cs-CZ" b="1" smtClean="0"/>
              <a:t>5</a:t>
            </a:r>
            <a:endParaRPr lang="cs-CZ" dirty="0" smtClean="0"/>
          </a:p>
          <a:p>
            <a:pPr algn="ctr"/>
            <a:r>
              <a:rPr lang="cs-CZ" b="1" dirty="0" smtClean="0"/>
              <a:t>Vzdělávací oblast: Člověk a jeho svět</a:t>
            </a:r>
            <a:endParaRPr lang="cs-CZ" dirty="0" smtClean="0"/>
          </a:p>
          <a:p>
            <a:pPr algn="ctr"/>
            <a:r>
              <a:rPr lang="cs-CZ" b="1" dirty="0" smtClean="0"/>
              <a:t>Vzdělávací obor: Člověk a jeho svět</a:t>
            </a:r>
            <a:endParaRPr lang="cs-CZ" dirty="0">
              <a:solidFill>
                <a:prstClr val="black"/>
              </a:solidFill>
            </a:endParaRPr>
          </a:p>
          <a:p>
            <a:endParaRPr lang="cs-CZ" b="1" dirty="0">
              <a:solidFill>
                <a:prstClr val="black"/>
              </a:solidFill>
            </a:endParaRPr>
          </a:p>
          <a:p>
            <a:endParaRPr lang="cs-CZ" b="1" dirty="0">
              <a:solidFill>
                <a:prstClr val="black"/>
              </a:solidFill>
            </a:endParaRPr>
          </a:p>
          <a:p>
            <a:endParaRPr lang="cs-CZ" b="1" dirty="0">
              <a:solidFill>
                <a:prstClr val="black"/>
              </a:solidFill>
            </a:endParaRPr>
          </a:p>
          <a:p>
            <a:endParaRPr lang="cs-CZ" b="1" dirty="0">
              <a:solidFill>
                <a:prstClr val="black"/>
              </a:solidFill>
            </a:endParaRPr>
          </a:p>
          <a:p>
            <a:endParaRPr lang="cs-CZ" b="1" dirty="0">
              <a:solidFill>
                <a:prstClr val="black"/>
              </a:solidFill>
            </a:endParaRPr>
          </a:p>
          <a:p>
            <a:endParaRPr lang="cs-CZ" b="1" dirty="0">
              <a:solidFill>
                <a:prstClr val="black"/>
              </a:solidFill>
            </a:endParaRPr>
          </a:p>
          <a:p>
            <a:endParaRPr lang="cs-CZ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51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3680048" cy="361263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838" y="692696"/>
            <a:ext cx="78488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Zdroje: [cit. 2012-03-18]</a:t>
            </a:r>
            <a:endParaRPr lang="cs-CZ" dirty="0"/>
          </a:p>
          <a:p>
            <a:r>
              <a:rPr lang="cs-CZ" u="sng" dirty="0">
                <a:hlinkClick r:id="rId2"/>
              </a:rPr>
              <a:t>http://</a:t>
            </a:r>
            <a:r>
              <a:rPr lang="cs-CZ" u="sng" dirty="0" smtClean="0">
                <a:hlinkClick r:id="rId2"/>
              </a:rPr>
              <a:t>upload.wikimedia.org/wikipedia/commons/c/ce/Johan_amos_comenius_1592-1671.jpg</a:t>
            </a:r>
            <a:endParaRPr lang="cs-CZ" u="sng" dirty="0" smtClean="0"/>
          </a:p>
          <a:p>
            <a:endParaRPr lang="cs-CZ" u="sng" dirty="0"/>
          </a:p>
          <a:p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commons.wikimedia.org/wiki/File:Janua_Linguarum.jpg</a:t>
            </a:r>
            <a:endParaRPr lang="cs-CZ" u="sng" dirty="0" smtClean="0"/>
          </a:p>
          <a:p>
            <a:endParaRPr lang="cs-CZ" u="sng" dirty="0"/>
          </a:p>
          <a:p>
            <a:r>
              <a:rPr lang="cs-CZ" u="sng" dirty="0">
                <a:hlinkClick r:id="rId4"/>
              </a:rPr>
              <a:t>http://</a:t>
            </a:r>
            <a:r>
              <a:rPr lang="cs-CZ" u="sng" dirty="0" smtClean="0">
                <a:hlinkClick r:id="rId4"/>
              </a:rPr>
              <a:t>commons.wikimedia.org/wiki/File:Jan_Amos_Komensk%C3%BD.jpg</a:t>
            </a:r>
            <a:endParaRPr lang="cs-CZ" u="sng" dirty="0" smtClean="0"/>
          </a:p>
          <a:p>
            <a:endParaRPr lang="cs-CZ" u="sng" dirty="0"/>
          </a:p>
          <a:p>
            <a:r>
              <a:rPr lang="cs-CZ" u="sng" dirty="0">
                <a:hlinkClick r:id="rId5"/>
              </a:rPr>
              <a:t>http://commons.wikimedia.org/wiki/File:Krom%C4%9B%C5%99%C3%AD%C5%BE,_Oct%C3%A1rna,_Max_%</a:t>
            </a:r>
            <a:r>
              <a:rPr lang="cs-CZ" u="sng" dirty="0" smtClean="0">
                <a:hlinkClick r:id="rId5"/>
              </a:rPr>
              <a:t>C5%A0vabinsk%C3%BD-Jan_Amos_Komensk%C3%BD_se_lou%C4%8D%C3%AD_s_vlast%C3%AD.jpg</a:t>
            </a:r>
            <a:endParaRPr lang="cs-CZ" u="sng" dirty="0" smtClean="0"/>
          </a:p>
          <a:p>
            <a:endParaRPr lang="cs-CZ" u="sng" dirty="0"/>
          </a:p>
          <a:p>
            <a:r>
              <a:rPr lang="cs-CZ" u="sng" dirty="0">
                <a:hlinkClick r:id="rId6"/>
              </a:rPr>
              <a:t>http://</a:t>
            </a:r>
            <a:r>
              <a:rPr lang="cs-CZ" u="sng" dirty="0" smtClean="0">
                <a:hlinkClick r:id="rId6"/>
              </a:rPr>
              <a:t>commons.wikimedia.org/wiki/File:Opera_didactica.jpg</a:t>
            </a:r>
            <a:endParaRPr lang="cs-CZ" u="sng" dirty="0" smtClean="0"/>
          </a:p>
          <a:p>
            <a:endParaRPr lang="cs-CZ" u="sng" dirty="0"/>
          </a:p>
          <a:p>
            <a:endParaRPr lang="cs-CZ" dirty="0"/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Kliparty: [cit.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2012-03-16</a:t>
            </a:r>
            <a:r>
              <a:rPr lang="cs-CZ" dirty="0">
                <a:latin typeface="Arial" pitchFamily="34" charset="0"/>
                <a:cs typeface="Arial" pitchFamily="34" charset="0"/>
              </a:rPr>
              <a:t>]. Dostupné na http://office.microsoft.com</a:t>
            </a:r>
          </a:p>
          <a:p>
            <a:endParaRPr lang="cs-CZ" u="sng" dirty="0" smtClean="0"/>
          </a:p>
          <a:p>
            <a:endParaRPr lang="cs-CZ" u="sng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83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Název: </a:t>
            </a:r>
            <a:r>
              <a:rPr lang="cs-CZ" sz="1600" b="1" dirty="0" smtClean="0"/>
              <a:t>Jan Amos Komenský – učitel národů</a:t>
            </a:r>
          </a:p>
          <a:p>
            <a:pPr marL="0" indent="0">
              <a:buNone/>
            </a:pPr>
            <a:r>
              <a:rPr lang="cs-CZ" sz="1600" b="1" dirty="0" smtClean="0"/>
              <a:t>Autor</a:t>
            </a:r>
            <a:r>
              <a:rPr lang="cs-CZ" sz="1600" b="1" dirty="0"/>
              <a:t>: Mgr. Blanka </a:t>
            </a:r>
            <a:r>
              <a:rPr lang="cs-CZ" sz="1600" b="1" dirty="0" smtClean="0"/>
              <a:t>Kafková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Stručná anotace: Prezentace </a:t>
            </a:r>
            <a:r>
              <a:rPr lang="cs-CZ" sz="1600" b="1" dirty="0" smtClean="0"/>
              <a:t>slouží  k  seznámení se životem a dílem Jana Amose Komenského.</a:t>
            </a:r>
          </a:p>
          <a:p>
            <a:pPr marL="0" indent="0">
              <a:buNone/>
            </a:pPr>
            <a:r>
              <a:rPr lang="cs-CZ" sz="1600" b="1" dirty="0" smtClean="0"/>
              <a:t>Metodické zhodnocení: V prezentaci se žáci seznámili se základními údaji ze života J. A. Komenského. </a:t>
            </a:r>
          </a:p>
          <a:p>
            <a:pPr marL="0" indent="0">
              <a:buNone/>
            </a:pPr>
            <a:r>
              <a:rPr lang="cs-CZ" sz="1600" b="1" dirty="0" smtClean="0"/>
              <a:t>Závěrečná kreativní část je určena k sebehodnocení žáků a diskusi o povolání učitele.</a:t>
            </a:r>
          </a:p>
          <a:p>
            <a:pPr marL="0" indent="0">
              <a:buNone/>
            </a:pPr>
            <a:r>
              <a:rPr lang="cs-CZ" sz="1600" b="1" dirty="0" smtClean="0"/>
              <a:t>Hodina </a:t>
            </a:r>
            <a:r>
              <a:rPr lang="cs-CZ" sz="1600" b="1" dirty="0"/>
              <a:t>byla </a:t>
            </a:r>
            <a:r>
              <a:rPr lang="cs-CZ" sz="1600" b="1" dirty="0" err="1" smtClean="0"/>
              <a:t>odpilotována</a:t>
            </a:r>
            <a:r>
              <a:rPr lang="cs-CZ" sz="1600" b="1" dirty="0"/>
              <a:t> </a:t>
            </a:r>
            <a:r>
              <a:rPr lang="cs-CZ" sz="1600" b="1" dirty="0" smtClean="0"/>
              <a:t>dne 28. 3. 2012  ve </a:t>
            </a:r>
            <a:r>
              <a:rPr lang="cs-CZ" sz="1600" b="1" dirty="0"/>
              <a:t>třídě 5.B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endParaRPr lang="cs-CZ" sz="160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Autorem materiálu a všech jeho částí, není-li uvedeno  jinak, je Mgr. Blanka Kafková</a:t>
            </a:r>
          </a:p>
        </p:txBody>
      </p:sp>
    </p:spTree>
    <p:extLst>
      <p:ext uri="{BB962C8B-B14F-4D97-AF65-F5344CB8AC3E}">
        <p14:creationId xmlns="" xmlns:p14="http://schemas.microsoft.com/office/powerpoint/2010/main" val="2007880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JAN AMOS KOMENSKÝ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UČITEL NÁRODŮ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021288"/>
            <a:ext cx="3752056" cy="505279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345071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71600" y="1171575"/>
            <a:ext cx="6320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Jan </a:t>
            </a:r>
            <a:r>
              <a:rPr lang="cs-CZ" dirty="0"/>
              <a:t>A</a:t>
            </a:r>
            <a:r>
              <a:rPr lang="cs-CZ" dirty="0" smtClean="0"/>
              <a:t>mos </a:t>
            </a:r>
            <a:r>
              <a:rPr lang="cs-CZ" dirty="0"/>
              <a:t>K</a:t>
            </a:r>
            <a:r>
              <a:rPr lang="cs-CZ" dirty="0" smtClean="0"/>
              <a:t>omenský se narodil 28. března 1592 na Moravě.</a:t>
            </a:r>
          </a:p>
          <a:p>
            <a:r>
              <a:rPr lang="cs-CZ" dirty="0" smtClean="0"/>
              <a:t>Přesné místo není známé. Uvádí se Uherský Brod, Nivnice, Komňa.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20" y="2636912"/>
            <a:ext cx="2695667" cy="30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3443288" cy="361263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13433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4024" y="1093912"/>
            <a:ext cx="52596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Ve 12 letech osiřel, vychovávala ho teta ve Strážnici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Do školy chodil v Přerově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Studoval na univerzitách v Německu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Dlouho žil a pracoval v polském městě Lešně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Působil v Uhrách, Anglii, Švédsku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Poslední léta prožil v Nizozemí</a:t>
            </a:r>
          </a:p>
          <a:p>
            <a:pPr marL="285750" indent="-285750">
              <a:buFont typeface="Wingdings" pitchFamily="2" charset="2"/>
              <a:buChar char="v"/>
            </a:pP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2968399" cy="222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5294662"/>
            <a:ext cx="7490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 bitvě na Bílé hoře se nějakou dobu skrýval, nakonec musel odejít ze země.</a:t>
            </a:r>
          </a:p>
          <a:p>
            <a:r>
              <a:rPr lang="cs-CZ" dirty="0" smtClean="0"/>
              <a:t>Na obrázku od Maxe Švabinského je zobrazeno loučení Komenského </a:t>
            </a:r>
          </a:p>
          <a:p>
            <a:r>
              <a:rPr lang="cs-CZ" dirty="0" smtClean="0"/>
              <a:t>s vlastí.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03846" y="6192688"/>
            <a:ext cx="3456386" cy="692696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92860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68479" y="205816"/>
            <a:ext cx="799854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J. A. Komenský  byl vynikajícím učitelem. Proslavil se svými návrhy na změny ve škole.</a:t>
            </a:r>
          </a:p>
          <a:p>
            <a:endParaRPr lang="cs-CZ" dirty="0"/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Děti se měly do školy těšit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Škola se měla stát zábavou a hrou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V učebnicích mělo být hodně názorných obrázků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Učitelé neměli používat tělesné tresty ani rákosku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NEJZNÁMĚJŠÍ KNIHY:</a:t>
            </a:r>
          </a:p>
          <a:p>
            <a:endParaRPr lang="cs-CZ" dirty="0"/>
          </a:p>
          <a:p>
            <a:r>
              <a:rPr lang="cs-CZ" dirty="0" smtClean="0"/>
              <a:t>Orbis pictus – Svět v obrazech</a:t>
            </a:r>
          </a:p>
          <a:p>
            <a:r>
              <a:rPr lang="cs-CZ" dirty="0" smtClean="0"/>
              <a:t>Brána jazyků otevřená</a:t>
            </a:r>
          </a:p>
          <a:p>
            <a:r>
              <a:rPr lang="cs-CZ" dirty="0" smtClean="0"/>
              <a:t>Labyrint světa a ráj srdce</a:t>
            </a:r>
          </a:p>
          <a:p>
            <a:r>
              <a:rPr lang="cs-CZ" dirty="0" smtClean="0"/>
              <a:t>Cesta světla</a:t>
            </a:r>
          </a:p>
          <a:p>
            <a:r>
              <a:rPr lang="cs-CZ" dirty="0" smtClean="0"/>
              <a:t>Kšaft umírající matky Jednoty bratské</a:t>
            </a:r>
          </a:p>
          <a:p>
            <a:pPr marL="285750" indent="-285750">
              <a:buFont typeface="Wingdings" pitchFamily="2" charset="2"/>
              <a:buChar char="v"/>
            </a:pPr>
            <a:endParaRPr lang="cs-CZ" dirty="0" smtClean="0"/>
          </a:p>
          <a:p>
            <a:pPr marL="285750" indent="-285750">
              <a:buFont typeface="Wingdings" pitchFamily="2" charset="2"/>
              <a:buChar char="v"/>
            </a:pPr>
            <a:endParaRPr lang="cs-CZ" dirty="0"/>
          </a:p>
          <a:p>
            <a:r>
              <a:rPr lang="cs-CZ" dirty="0" smtClean="0"/>
              <a:t>Na obrázcích je titulní strana didaktických spisů a knihy Labyrint světa </a:t>
            </a:r>
          </a:p>
          <a:p>
            <a:r>
              <a:rPr lang="cs-CZ" dirty="0" smtClean="0"/>
              <a:t>a ráj srdce.</a:t>
            </a:r>
          </a:p>
          <a:p>
            <a:pPr marL="285750" indent="-285750">
              <a:buFont typeface="Wingdings" pitchFamily="2" charset="2"/>
              <a:buChar char="v"/>
            </a:pPr>
            <a:endParaRPr lang="cs-CZ" dirty="0"/>
          </a:p>
          <a:p>
            <a:pPr marL="285750" indent="-285750">
              <a:buFont typeface="Wingdings" pitchFamily="2" charset="2"/>
              <a:buChar char="v"/>
            </a:pPr>
            <a:endParaRPr lang="cs-CZ" dirty="0" smtClean="0"/>
          </a:p>
          <a:p>
            <a:pPr marL="285750" indent="-285750">
              <a:buFont typeface="Wingdings" pitchFamily="2" charset="2"/>
              <a:buChar char="v"/>
            </a:pPr>
            <a:endParaRPr lang="cs-CZ" dirty="0"/>
          </a:p>
          <a:p>
            <a:pPr marL="285750" indent="-285750">
              <a:buFont typeface="Wingdings" pitchFamily="2" charset="2"/>
              <a:buChar char="v"/>
            </a:pPr>
            <a:endParaRPr lang="cs-CZ" dirty="0" smtClean="0"/>
          </a:p>
          <a:p>
            <a:pPr marL="285750" indent="-285750">
              <a:buFont typeface="Wingdings" pitchFamily="2" charset="2"/>
              <a:buChar char="v"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04" y="2646204"/>
            <a:ext cx="1526817" cy="24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citel\Desktop\488px-Labyrint_svě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37" y="2686753"/>
            <a:ext cx="1936138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-2628800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2050" name="Picture 2" descr="C:\Users\ucitel\AppData\Local\Microsoft\Windows\Temporary Internet Files\Content.IE5\FY3DPW1U\MC90019903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93" y="834614"/>
            <a:ext cx="1923719" cy="1463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199" y="6093296"/>
            <a:ext cx="3536393" cy="433271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96877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1052736"/>
            <a:ext cx="607890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Jan Amos Komenský je nazýván UČITELEM NÁRODŮ. </a:t>
            </a:r>
          </a:p>
          <a:p>
            <a:r>
              <a:rPr lang="cs-CZ" dirty="0" smtClean="0"/>
              <a:t>Stal se na dlouhou dobu vzorem po celé Evropě. </a:t>
            </a:r>
          </a:p>
          <a:p>
            <a:r>
              <a:rPr lang="cs-CZ" dirty="0" smtClean="0"/>
              <a:t>Jeho sen, že se vrátí do své vlasti se bohužel neuskutečnil.</a:t>
            </a:r>
          </a:p>
          <a:p>
            <a:endParaRPr lang="cs-CZ" dirty="0" smtClean="0"/>
          </a:p>
          <a:p>
            <a:r>
              <a:rPr lang="cs-CZ" dirty="0" smtClean="0"/>
              <a:t>Zemřel roku 1670 v Nizozemí. Pochován  je v Naardenu.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 descr="C:\Users\ucitel\Desktop\519px-Jan_Amos_Komensk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56" y="3068960"/>
            <a:ext cx="2420813" cy="2793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131050"/>
            <a:ext cx="3464024" cy="395518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99967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1556792"/>
            <a:ext cx="67687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Nemilovat knihy znamená nemilovat moudrost. Nemilovat moudrost však znamená stávat se hlupákem.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3608" y="836712"/>
            <a:ext cx="6798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Pod obrázkem se skrývá moudrá myšlenka  J.A. Komenského.</a:t>
            </a:r>
          </a:p>
          <a:p>
            <a:r>
              <a:rPr lang="cs-CZ" dirty="0" smtClean="0"/>
              <a:t>	Uměl bys vysvětlit její obsah?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307449" y="1556792"/>
            <a:ext cx="2246947" cy="1807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Datum narození</a:t>
            </a:r>
          </a:p>
          <a:p>
            <a:pPr algn="ctr"/>
            <a:r>
              <a:rPr lang="cs-CZ" dirty="0" smtClean="0"/>
              <a:t>J. A. Komenského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55993" y="1568548"/>
            <a:ext cx="2246947" cy="1807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 které zemi </a:t>
            </a:r>
          </a:p>
          <a:p>
            <a:pPr algn="ctr"/>
            <a:r>
              <a:rPr lang="cs-CZ" dirty="0" smtClean="0"/>
              <a:t>je </a:t>
            </a:r>
            <a:r>
              <a:rPr lang="cs-CZ" dirty="0"/>
              <a:t> </a:t>
            </a:r>
            <a:r>
              <a:rPr lang="cs-CZ" dirty="0" smtClean="0"/>
              <a:t>Lešno?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309046" y="3376243"/>
            <a:ext cx="2246947" cy="1807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Kdo je to kantor?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544161" y="3376244"/>
            <a:ext cx="2246947" cy="1807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Víš, co je</a:t>
            </a:r>
          </a:p>
          <a:p>
            <a:pPr algn="ctr"/>
            <a:r>
              <a:rPr lang="cs-CZ" dirty="0" smtClean="0"/>
              <a:t>Orbis pictus?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774412" y="1568549"/>
            <a:ext cx="2246947" cy="1807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 je to rákoska?</a:t>
            </a:r>
          </a:p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774413" y="3376244"/>
            <a:ext cx="2246947" cy="1807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Kde je  J.A. Komenský </a:t>
            </a:r>
          </a:p>
          <a:p>
            <a:pPr algn="ctr"/>
            <a:r>
              <a:rPr lang="cs-CZ" dirty="0"/>
              <a:t>p</a:t>
            </a:r>
            <a:r>
              <a:rPr lang="cs-CZ" dirty="0" smtClean="0"/>
              <a:t>ochován?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>
          <a:xfrm>
            <a:off x="2987824" y="6093296"/>
            <a:ext cx="4176464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</a:t>
            </a:r>
          </a:p>
          <a:p>
            <a:r>
              <a:rPr lang="cs-CZ" dirty="0" smtClean="0"/>
              <a:t>uvedeno  jinak, je Mgr. Blanka Kafková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41697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rot="10800000" flipV="1">
            <a:off x="647054" y="-4099908"/>
            <a:ext cx="8245426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b="1" dirty="0" smtClean="0">
              <a:solidFill>
                <a:srgbClr val="E46C0A"/>
              </a:solidFill>
            </a:endParaRPr>
          </a:p>
          <a:p>
            <a:endParaRPr lang="cs-CZ" sz="2000" b="1" dirty="0" smtClean="0">
              <a:solidFill>
                <a:srgbClr val="E46C0A"/>
              </a:solidFill>
            </a:endParaRPr>
          </a:p>
          <a:p>
            <a:endParaRPr lang="cs-CZ" sz="2000" b="1" dirty="0">
              <a:solidFill>
                <a:srgbClr val="E46C0A"/>
              </a:solidFill>
            </a:endParaRPr>
          </a:p>
          <a:p>
            <a:endParaRPr lang="cs-CZ" sz="2000" b="1" dirty="0" smtClean="0">
              <a:solidFill>
                <a:srgbClr val="E46C0A"/>
              </a:solidFill>
            </a:endParaRPr>
          </a:p>
          <a:p>
            <a:endParaRPr lang="cs-CZ" sz="2000" b="1" dirty="0">
              <a:solidFill>
                <a:srgbClr val="E46C0A"/>
              </a:solidFill>
            </a:endParaRPr>
          </a:p>
          <a:p>
            <a:endParaRPr lang="cs-CZ" sz="2000" b="1" dirty="0" smtClean="0">
              <a:solidFill>
                <a:srgbClr val="E46C0A"/>
              </a:solidFill>
            </a:endParaRPr>
          </a:p>
          <a:p>
            <a:endParaRPr lang="cs-CZ" sz="2000" b="1" dirty="0">
              <a:solidFill>
                <a:srgbClr val="E46C0A"/>
              </a:solidFill>
            </a:endParaRPr>
          </a:p>
          <a:p>
            <a:endParaRPr lang="cs-CZ" sz="2000" b="1" dirty="0" smtClean="0">
              <a:solidFill>
                <a:srgbClr val="E46C0A"/>
              </a:solidFill>
            </a:endParaRPr>
          </a:p>
          <a:p>
            <a:endParaRPr lang="cs-CZ" sz="2000" b="1" dirty="0">
              <a:solidFill>
                <a:srgbClr val="E46C0A"/>
              </a:solidFill>
            </a:endParaRPr>
          </a:p>
          <a:p>
            <a:endParaRPr lang="cs-CZ" sz="2000" b="1" dirty="0" smtClean="0">
              <a:solidFill>
                <a:srgbClr val="E46C0A"/>
              </a:solidFill>
            </a:endParaRPr>
          </a:p>
          <a:p>
            <a:endParaRPr lang="cs-CZ" sz="2000" b="1" dirty="0">
              <a:solidFill>
                <a:srgbClr val="E46C0A"/>
              </a:solidFill>
            </a:endParaRPr>
          </a:p>
          <a:p>
            <a:endParaRPr lang="cs-CZ" sz="2000" b="1" dirty="0" smtClean="0">
              <a:solidFill>
                <a:srgbClr val="E46C0A"/>
              </a:solidFill>
            </a:endParaRPr>
          </a:p>
          <a:p>
            <a:endParaRPr lang="cs-CZ" sz="2000" b="1" dirty="0" smtClean="0">
              <a:solidFill>
                <a:srgbClr val="E46C0A"/>
              </a:solidFill>
            </a:endParaRPr>
          </a:p>
          <a:p>
            <a:endParaRPr lang="cs-CZ" sz="2000" b="1" dirty="0">
              <a:solidFill>
                <a:srgbClr val="E46C0A"/>
              </a:solidFill>
            </a:endParaRPr>
          </a:p>
          <a:p>
            <a:endParaRPr lang="cs-CZ" sz="2000" b="1" dirty="0" smtClean="0">
              <a:solidFill>
                <a:srgbClr val="E46C0A"/>
              </a:solidFill>
            </a:endParaRPr>
          </a:p>
          <a:p>
            <a:r>
              <a:rPr lang="cs-CZ" sz="2000" b="1" dirty="0" smtClean="0">
                <a:solidFill>
                  <a:srgbClr val="E46C0A"/>
                </a:solidFill>
              </a:rPr>
              <a:t>Přečti </a:t>
            </a:r>
            <a:r>
              <a:rPr lang="cs-CZ" sz="2000" b="1" dirty="0">
                <a:solidFill>
                  <a:srgbClr val="E46C0A"/>
                </a:solidFill>
              </a:rPr>
              <a:t>si, jak J. A. Komenský dělil děti podle </a:t>
            </a:r>
            <a:r>
              <a:rPr lang="cs-CZ" sz="2000" b="1" dirty="0" smtClean="0">
                <a:solidFill>
                  <a:srgbClr val="E46C0A"/>
                </a:solidFill>
              </a:rPr>
              <a:t>nadání</a:t>
            </a:r>
            <a:r>
              <a:rPr lang="cs-CZ" sz="2000" b="1" dirty="0">
                <a:solidFill>
                  <a:srgbClr val="E46C0A"/>
                </a:solidFill>
              </a:rPr>
              <a:t>.</a:t>
            </a:r>
            <a:r>
              <a:rPr lang="cs-CZ" sz="2000" b="1" dirty="0" smtClean="0">
                <a:solidFill>
                  <a:srgbClr val="E46C0A"/>
                </a:solidFill>
              </a:rPr>
              <a:t> </a:t>
            </a:r>
          </a:p>
          <a:p>
            <a:r>
              <a:rPr lang="cs-CZ" sz="2000" b="1" dirty="0" smtClean="0">
                <a:solidFill>
                  <a:srgbClr val="E46C0A"/>
                </a:solidFill>
              </a:rPr>
              <a:t>Řekni</a:t>
            </a:r>
            <a:r>
              <a:rPr lang="cs-CZ" sz="2000" b="1" dirty="0">
                <a:solidFill>
                  <a:srgbClr val="E46C0A"/>
                </a:solidFill>
              </a:rPr>
              <a:t>, jak </a:t>
            </a:r>
            <a:r>
              <a:rPr lang="cs-CZ" sz="2000" b="1" dirty="0" smtClean="0">
                <a:solidFill>
                  <a:srgbClr val="E46C0A"/>
                </a:solidFill>
              </a:rPr>
              <a:t>bys </a:t>
            </a:r>
            <a:r>
              <a:rPr lang="cs-CZ" sz="2000" b="1" dirty="0">
                <a:solidFill>
                  <a:srgbClr val="E46C0A"/>
                </a:solidFill>
              </a:rPr>
              <a:t>je rozdělil ty</a:t>
            </a:r>
            <a:r>
              <a:rPr lang="cs-CZ" sz="2000" b="1" dirty="0" smtClean="0">
                <a:solidFill>
                  <a:srgbClr val="E46C0A"/>
                </a:solidFill>
              </a:rPr>
              <a:t>:</a:t>
            </a:r>
          </a:p>
          <a:p>
            <a:endParaRPr lang="cs-CZ" sz="2000" b="1" dirty="0">
              <a:solidFill>
                <a:srgbClr val="E46C0A"/>
              </a:solidFill>
            </a:endParaRPr>
          </a:p>
          <a:p>
            <a:pPr>
              <a:buFont typeface="Arial" charset="0"/>
              <a:buAutoNum type="arabicPeriod"/>
            </a:pPr>
            <a:r>
              <a:rPr lang="cs-CZ" sz="2000" dirty="0" smtClean="0">
                <a:solidFill>
                  <a:srgbClr val="984807"/>
                </a:solidFill>
              </a:rPr>
              <a:t> Bystré</a:t>
            </a:r>
            <a:r>
              <a:rPr lang="cs-CZ" sz="2000" dirty="0">
                <a:solidFill>
                  <a:srgbClr val="984807"/>
                </a:solidFill>
              </a:rPr>
              <a:t>, dělají radost		</a:t>
            </a:r>
            <a:endParaRPr lang="cs-CZ" sz="2000" dirty="0" smtClean="0">
              <a:solidFill>
                <a:srgbClr val="984807"/>
              </a:solidFill>
            </a:endParaRPr>
          </a:p>
          <a:p>
            <a:pPr>
              <a:buFont typeface="Arial" charset="0"/>
              <a:buAutoNum type="arabicPeriod"/>
            </a:pPr>
            <a:r>
              <a:rPr lang="cs-CZ" sz="2000" dirty="0" smtClean="0">
                <a:solidFill>
                  <a:srgbClr val="984807"/>
                </a:solidFill>
              </a:rPr>
              <a:t> Bystré a </a:t>
            </a:r>
            <a:r>
              <a:rPr lang="cs-CZ" sz="2000" dirty="0">
                <a:solidFill>
                  <a:srgbClr val="984807"/>
                </a:solidFill>
              </a:rPr>
              <a:t>líné			</a:t>
            </a:r>
            <a:endParaRPr lang="cs-CZ" sz="2000" dirty="0" smtClean="0">
              <a:solidFill>
                <a:srgbClr val="984807"/>
              </a:solidFill>
            </a:endParaRPr>
          </a:p>
          <a:p>
            <a:pPr>
              <a:buFont typeface="Arial" charset="0"/>
              <a:buAutoNum type="arabicPeriod"/>
            </a:pPr>
            <a:r>
              <a:rPr lang="cs-CZ" sz="2000" dirty="0" smtClean="0">
                <a:solidFill>
                  <a:srgbClr val="984807"/>
                </a:solidFill>
              </a:rPr>
              <a:t> Bystré</a:t>
            </a:r>
            <a:r>
              <a:rPr lang="cs-CZ" sz="2000" dirty="0">
                <a:solidFill>
                  <a:srgbClr val="984807"/>
                </a:solidFill>
              </a:rPr>
              <a:t>, vzpurné	</a:t>
            </a:r>
          </a:p>
          <a:p>
            <a:pPr>
              <a:buFont typeface="Arial" charset="0"/>
              <a:buAutoNum type="arabicPeriod"/>
            </a:pPr>
            <a:r>
              <a:rPr lang="cs-CZ" sz="2000" dirty="0" smtClean="0">
                <a:solidFill>
                  <a:srgbClr val="984807"/>
                </a:solidFill>
              </a:rPr>
              <a:t> S </a:t>
            </a:r>
            <a:r>
              <a:rPr lang="cs-CZ" sz="2000" dirty="0">
                <a:solidFill>
                  <a:srgbClr val="984807"/>
                </a:solidFill>
              </a:rPr>
              <a:t>nedostatkem bystré </a:t>
            </a:r>
            <a:r>
              <a:rPr lang="cs-CZ" sz="2000" dirty="0" smtClean="0">
                <a:solidFill>
                  <a:srgbClr val="984807"/>
                </a:solidFill>
              </a:rPr>
              <a:t>mysli</a:t>
            </a:r>
          </a:p>
          <a:p>
            <a:pPr>
              <a:buFont typeface="Arial" charset="0"/>
              <a:buAutoNum type="arabicPeriod"/>
            </a:pPr>
            <a:r>
              <a:rPr lang="cs-CZ" sz="2000" dirty="0" smtClean="0">
                <a:solidFill>
                  <a:srgbClr val="984807"/>
                </a:solidFill>
              </a:rPr>
              <a:t> S nedostatkem bystré mysli, líné</a:t>
            </a:r>
          </a:p>
          <a:p>
            <a:pPr>
              <a:buFont typeface="Arial" charset="0"/>
              <a:buAutoNum type="arabicPeriod"/>
            </a:pPr>
            <a:r>
              <a:rPr lang="cs-CZ" sz="2000" dirty="0" smtClean="0">
                <a:solidFill>
                  <a:srgbClr val="984807"/>
                </a:solidFill>
              </a:rPr>
              <a:t> S nedostatkem bystré mysli, vzpurné</a:t>
            </a:r>
            <a:endParaRPr lang="cs-CZ" sz="2000" dirty="0" smtClean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 smtClean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Diskuse:</a:t>
            </a: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Jaké vlastnosti má mít učitel? Čeho si na učitelích nejvíce ceníš?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Kdo je podle tebe dobrý učitel?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Mají se žáci trestat? </a:t>
            </a:r>
          </a:p>
          <a:p>
            <a:endParaRPr lang="cs-CZ" sz="2000" dirty="0" smtClean="0">
              <a:solidFill>
                <a:srgbClr val="984807"/>
              </a:solidFill>
            </a:endParaRPr>
          </a:p>
          <a:p>
            <a:endParaRPr lang="cs-CZ" sz="2000" dirty="0">
              <a:solidFill>
                <a:srgbClr val="984807"/>
              </a:solidFill>
            </a:endParaRPr>
          </a:p>
        </p:txBody>
      </p:sp>
      <p:pic>
        <p:nvPicPr>
          <p:cNvPr id="3074" name="Picture 2" descr="C:\Users\ucitel\AppData\Local\Microsoft\Windows\Temporary Internet Files\Content.IE5\WDPNXR3W\MC9002170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96" y="1628800"/>
            <a:ext cx="2689488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149052"/>
            <a:ext cx="3392016" cy="37751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3143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263</TotalTime>
  <Words>587</Words>
  <Application>Microsoft Office PowerPoint</Application>
  <PresentationFormat>Předvádění na obrazovce (4:3)</PresentationFormat>
  <Paragraphs>157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Tvrdý obal</vt:lpstr>
      <vt:lpstr>Motiv systému Office</vt:lpstr>
      <vt:lpstr>Snímek 1</vt:lpstr>
      <vt:lpstr>Snímek 2</vt:lpstr>
      <vt:lpstr>JAN AMOS KOMENSKÝ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AMOS KOMENSKÝ</dc:title>
  <dc:creator>ucitel</dc:creator>
  <cp:lastModifiedBy>Iva9889</cp:lastModifiedBy>
  <cp:revision>29</cp:revision>
  <dcterms:created xsi:type="dcterms:W3CDTF">2012-03-21T20:57:32Z</dcterms:created>
  <dcterms:modified xsi:type="dcterms:W3CDTF">2012-05-06T17:32:42Z</dcterms:modified>
</cp:coreProperties>
</file>