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  <p:sldMasterId id="2147484105" r:id="rId2"/>
    <p:sldMasterId id="2147484117" r:id="rId3"/>
  </p:sldMasterIdLst>
  <p:notesMasterIdLst>
    <p:notesMasterId r:id="rId13"/>
  </p:notesMasterIdLst>
  <p:handoutMasterIdLst>
    <p:handoutMasterId r:id="rId14"/>
  </p:handoutMasterIdLst>
  <p:sldIdLst>
    <p:sldId id="262" r:id="rId4"/>
    <p:sldId id="263" r:id="rId5"/>
    <p:sldId id="256" r:id="rId6"/>
    <p:sldId id="257" r:id="rId7"/>
    <p:sldId id="258" r:id="rId8"/>
    <p:sldId id="259" r:id="rId9"/>
    <p:sldId id="260" r:id="rId10"/>
    <p:sldId id="264" r:id="rId11"/>
    <p:sldId id="261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7097E-86D9-43A8-8EF8-14C309A31E7B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60142-44CE-4102-B7E3-BAC5BC5459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4766881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F54DA0-FF8B-488B-98E5-4EF77850E5A7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545E6-53AC-41AF-B966-0C89912EDA3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3407859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08DC710-E4D3-4D09-9B42-B8E52CAAC892}" type="datetime1">
              <a:rPr lang="cs-CZ" smtClean="0">
                <a:solidFill>
                  <a:prstClr val="black"/>
                </a:solidFill>
              </a:rPr>
              <a:pPr eaLnBrk="1" hangingPunct="1"/>
              <a:t>6.5.2012</a:t>
            </a:fld>
            <a:endParaRPr lang="cs-CZ" smtClean="0">
              <a:solidFill>
                <a:prstClr val="black"/>
              </a:solidFill>
            </a:endParaRPr>
          </a:p>
        </p:txBody>
      </p:sp>
      <p:sp>
        <p:nvSpPr>
          <p:cNvPr id="51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5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545E6-53AC-41AF-B966-0C89912EDA33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02049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cs-CZ" altLang="ja-JP" smtClean="0"/>
              <a:t>Kliknutím lze upravit styl předlohy.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9FDB6CDF-A518-40D2-AF6F-481C44A1569D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19AF7FBB-59E4-4E2D-8D4A-37EFA07C66E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cs-CZ" altLang="ja-JP" smtClean="0"/>
              <a:t>Kliknutím lze upravit styl.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210033C2-7EA8-49EF-9ED4-124346937256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cs-CZ" altLang="ja-JP" smtClean="0"/>
              <a:t>Kliknutím lze upravit styl předlohy.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10E1-2975-4315-8492-6E5F5F7BC5A5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3B531-6E17-4E59-BA9B-7B7CB0318EA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8734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BA77-A562-46AE-B892-66027A600B2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2511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7A2E-8821-4E60-AC8D-992E86F85E6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1701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DE5F-1915-449F-ACAF-CCA78B7E2B9B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9794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892D-8C38-49BF-8130-B3D3671ABEFB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94290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321C5-C8BA-4082-9D92-21FF6E46474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83845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AD07-DA49-4114-8D3A-E2ECFC5D746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747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2166-5C37-4248-AD41-5111A54F11D0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BA89-4AD0-4A8F-9A36-4A3C955AB68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600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20D5-79E7-4426-9B4D-5E5E69877A26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55472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FF4E-5AA3-4B96-9DAB-CE1DDB2E9A76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78094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1CFC-B2A7-488F-B9F7-AF8B5E107F3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6009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8C10-4513-4CBE-845D-5E431EFB477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5671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93E7-69A0-40CB-95A6-ACC6034CF0D7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7358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EB9F0-D450-430C-AD2B-1C9AF97FD64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3069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37C94-6DE6-4AD8-B591-6AA16645E68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5253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823F8-6AC6-450F-A2F8-0127B6620107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4213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3C023-DC43-48E0-961A-0668A8C2A620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894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65EA6754-10F4-410C-AE1C-0BF2AEB4B7F2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3C30-8243-437C-BE01-D4508DCA203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7800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ADDC-28C8-4FB2-8637-0F30D4AB378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119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F432-281A-4D58-A760-089A4F976C3C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7008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51F2-EAC4-4480-8E40-98D8A7D348FC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678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FBC3-FBE4-4D2F-A29D-A0C569BDEEB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4678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2FBC929D-2E25-487F-85BA-7E28E1BB0DA5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F5A925B-C3E1-40E9-9819-E77140AAD626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E63E-DCB0-42DA-BA62-2F5FE709F6CD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F88B-6AB5-4050-AF7D-8E0C6A069B50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420A3543-D9F6-4FF7-8170-23DFF50D1ACB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1973553-1BC3-4494-B625-5F2E302D6DBB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cs-CZ" altLang="ja-JP" smtClean="0"/>
              <a:t>Kliknutím lze upravit styl.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cs-CZ" altLang="ja-JP" smtClean="0"/>
              <a:t>Kliknutím na ikonu přidáte obrázek.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5DF04E39-98BA-45C8-BC25-74D83C5A46C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94B0398B-9BA1-44DA-B2F6-E150A2AAD12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  <p:sldLayoutId id="2147484104" r:id="rId12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B86DF-DD7A-411C-97A5-D2192ACA76B5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253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6" r:id="rId1"/>
    <p:sldLayoutId id="2147484107" r:id="rId2"/>
    <p:sldLayoutId id="2147484108" r:id="rId3"/>
    <p:sldLayoutId id="2147484109" r:id="rId4"/>
    <p:sldLayoutId id="2147484110" r:id="rId5"/>
    <p:sldLayoutId id="2147484111" r:id="rId6"/>
    <p:sldLayoutId id="2147484112" r:id="rId7"/>
    <p:sldLayoutId id="2147484113" r:id="rId8"/>
    <p:sldLayoutId id="2147484114" r:id="rId9"/>
    <p:sldLayoutId id="2147484115" r:id="rId10"/>
    <p:sldLayoutId id="2147484116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FF11B-F9B5-4EE6-95C6-85ACC676196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6.5.2012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925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  <p:sldLayoutId id="2147484125" r:id="rId8"/>
    <p:sldLayoutId id="2147484126" r:id="rId9"/>
    <p:sldLayoutId id="2147484127" r:id="rId10"/>
    <p:sldLayoutId id="2147484128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office.microsoft.com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59113" y="6229350"/>
            <a:ext cx="3960812" cy="492125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400" dirty="0" smtClean="0">
                <a:solidFill>
                  <a:prstClr val="black"/>
                </a:solidFill>
              </a:rPr>
              <a:t>Autorem materiálu a všech jeho částí, není-li uvedeno  jinak, je Mgr. Blanka Kafková</a:t>
            </a:r>
          </a:p>
        </p:txBody>
      </p:sp>
      <p:pic>
        <p:nvPicPr>
          <p:cNvPr id="205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black"/>
              </a:solidFill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>
              <a:solidFill>
                <a:prstClr val="black"/>
              </a:solidFill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black"/>
              </a:solidFill>
            </a:endParaRPr>
          </a:p>
        </p:txBody>
      </p:sp>
      <p:pic>
        <p:nvPicPr>
          <p:cNvPr id="205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solidFill>
                  <a:prstClr val="black"/>
                </a:solidFill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5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0" y="1639888"/>
            <a:ext cx="8956675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r>
              <a:rPr lang="cs-CZ" b="1" dirty="0" smtClean="0"/>
              <a:t>Sada č. XXI</a:t>
            </a:r>
            <a:endParaRPr lang="cs-CZ" dirty="0" smtClean="0"/>
          </a:p>
          <a:p>
            <a:pPr algn="ctr"/>
            <a:r>
              <a:rPr lang="cs-CZ" b="1" dirty="0" smtClean="0"/>
              <a:t>Identifikátor sady: VY_32_INOVACE_Sada XXI_ </a:t>
            </a:r>
            <a:r>
              <a:rPr lang="cs-CZ" b="1" dirty="0" smtClean="0"/>
              <a:t>ČJS, DUM 9</a:t>
            </a:r>
            <a:endParaRPr lang="cs-CZ" dirty="0" smtClean="0"/>
          </a:p>
          <a:p>
            <a:pPr algn="ctr"/>
            <a:r>
              <a:rPr lang="cs-CZ" b="1" dirty="0" smtClean="0"/>
              <a:t>Vzdělávací oblast: Člověk a jeho svět</a:t>
            </a:r>
            <a:endParaRPr lang="cs-CZ" dirty="0" smtClean="0"/>
          </a:p>
          <a:p>
            <a:pPr algn="ctr"/>
            <a:r>
              <a:rPr lang="cs-CZ" b="1" dirty="0" smtClean="0"/>
              <a:t>Vzdělávací </a:t>
            </a:r>
            <a:r>
              <a:rPr lang="cs-CZ" b="1" dirty="0" smtClean="0"/>
              <a:t>obor: Člověk a jeho svět</a:t>
            </a:r>
            <a:endParaRPr lang="cs-CZ" dirty="0" smtClean="0"/>
          </a:p>
          <a:p>
            <a:pPr algn="ctr"/>
            <a:endParaRPr lang="cs-CZ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856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103984" cy="340147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813924" y="620688"/>
            <a:ext cx="74168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prstClr val="black"/>
                </a:solidFill>
              </a:rPr>
              <a:t> </a:t>
            </a:r>
            <a:endParaRPr lang="cs-CZ" dirty="0">
              <a:solidFill>
                <a:prstClr val="black"/>
              </a:solidFill>
            </a:endParaRPr>
          </a:p>
          <a:p>
            <a:r>
              <a:rPr lang="cs-CZ" b="1" dirty="0">
                <a:solidFill>
                  <a:prstClr val="black"/>
                </a:solidFill>
              </a:rPr>
              <a:t>Název: </a:t>
            </a:r>
            <a:r>
              <a:rPr lang="cs-CZ" b="1" dirty="0" smtClean="0">
                <a:solidFill>
                  <a:prstClr val="black"/>
                </a:solidFill>
              </a:rPr>
              <a:t>Lidské tělo</a:t>
            </a:r>
            <a:endParaRPr lang="cs-CZ" b="1" dirty="0">
              <a:solidFill>
                <a:prstClr val="black"/>
              </a:solidFill>
            </a:endParaRPr>
          </a:p>
          <a:p>
            <a:r>
              <a:rPr lang="cs-CZ" b="1" dirty="0">
                <a:solidFill>
                  <a:prstClr val="black"/>
                </a:solidFill>
              </a:rPr>
              <a:t>Autor: Mgr. Blanka Kafková</a:t>
            </a:r>
          </a:p>
          <a:p>
            <a:endParaRPr lang="cs-CZ" dirty="0">
              <a:solidFill>
                <a:prstClr val="black"/>
              </a:solidFill>
            </a:endParaRPr>
          </a:p>
          <a:p>
            <a:r>
              <a:rPr lang="cs-CZ" b="1" dirty="0">
                <a:solidFill>
                  <a:prstClr val="black"/>
                </a:solidFill>
              </a:rPr>
              <a:t>Stručná anotace: Prezentace slouží  k  </a:t>
            </a:r>
            <a:r>
              <a:rPr lang="cs-CZ" b="1" dirty="0" smtClean="0">
                <a:solidFill>
                  <a:prstClr val="black"/>
                </a:solidFill>
              </a:rPr>
              <a:t>upevnění poznatků </a:t>
            </a:r>
            <a:r>
              <a:rPr lang="cs-CZ" b="1" dirty="0">
                <a:solidFill>
                  <a:prstClr val="black"/>
                </a:solidFill>
              </a:rPr>
              <a:t>o </a:t>
            </a:r>
            <a:r>
              <a:rPr lang="cs-CZ" b="1" dirty="0" smtClean="0">
                <a:solidFill>
                  <a:prstClr val="black"/>
                </a:solidFill>
              </a:rPr>
              <a:t>lidském těle.</a:t>
            </a:r>
            <a:endParaRPr lang="cs-CZ" b="1" dirty="0">
              <a:solidFill>
                <a:prstClr val="black"/>
              </a:solidFill>
            </a:endParaRPr>
          </a:p>
          <a:p>
            <a:r>
              <a:rPr lang="cs-CZ" b="1" dirty="0">
                <a:solidFill>
                  <a:prstClr val="black"/>
                </a:solidFill>
              </a:rPr>
              <a:t>Metodické zhodnocení</a:t>
            </a:r>
            <a:r>
              <a:rPr lang="cs-CZ" b="1" dirty="0" smtClean="0">
                <a:solidFill>
                  <a:prstClr val="black"/>
                </a:solidFill>
              </a:rPr>
              <a:t>: Hodina byla zaměřena na aktivizaci učiva o kostře </a:t>
            </a:r>
          </a:p>
          <a:p>
            <a:r>
              <a:rPr lang="cs-CZ" b="1" dirty="0" smtClean="0">
                <a:solidFill>
                  <a:prstClr val="black"/>
                </a:solidFill>
              </a:rPr>
              <a:t>a svalech. </a:t>
            </a:r>
            <a:r>
              <a:rPr lang="cs-CZ" b="1" dirty="0">
                <a:solidFill>
                  <a:prstClr val="black"/>
                </a:solidFill>
              </a:rPr>
              <a:t>P</a:t>
            </a:r>
            <a:r>
              <a:rPr lang="cs-CZ" b="1" dirty="0" smtClean="0">
                <a:solidFill>
                  <a:prstClr val="black"/>
                </a:solidFill>
              </a:rPr>
              <a:t>omocí testu a hry ANO – NE  žáci získali další vědomosti a zároveň si zopakovali  probrané učivo. </a:t>
            </a:r>
          </a:p>
          <a:p>
            <a:r>
              <a:rPr lang="cs-CZ" b="1" dirty="0" smtClean="0">
                <a:solidFill>
                  <a:prstClr val="black"/>
                </a:solidFill>
              </a:rPr>
              <a:t>   </a:t>
            </a:r>
            <a:endParaRPr lang="cs-CZ" b="1" dirty="0">
              <a:solidFill>
                <a:prstClr val="black"/>
              </a:solidFill>
            </a:endParaRPr>
          </a:p>
          <a:p>
            <a:r>
              <a:rPr lang="cs-CZ" b="1" dirty="0">
                <a:solidFill>
                  <a:prstClr val="black"/>
                </a:solidFill>
              </a:rPr>
              <a:t>Hodina byly </a:t>
            </a:r>
            <a:r>
              <a:rPr lang="cs-CZ" b="1" dirty="0" smtClean="0">
                <a:solidFill>
                  <a:prstClr val="black"/>
                </a:solidFill>
              </a:rPr>
              <a:t>odučena dne 24. </a:t>
            </a:r>
            <a:r>
              <a:rPr lang="cs-CZ" b="1" dirty="0">
                <a:solidFill>
                  <a:prstClr val="black"/>
                </a:solidFill>
              </a:rPr>
              <a:t>4. 2012 ve třídě 5.B</a:t>
            </a: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dirty="0">
              <a:solidFill>
                <a:prstClr val="black"/>
              </a:solidFill>
            </a:endParaRPr>
          </a:p>
          <a:p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104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LIDSKÉ TĚLO 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K</a:t>
            </a:r>
            <a:r>
              <a:rPr lang="cs-CZ" dirty="0" smtClean="0"/>
              <a:t>ostra, svaly.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5. ROČNÍK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339752" y="6132119"/>
            <a:ext cx="5328592" cy="692697"/>
          </a:xfrm>
        </p:spPr>
        <p:txBody>
          <a:bodyPr/>
          <a:lstStyle/>
          <a:p>
            <a:r>
              <a:rPr lang="cs-CZ" dirty="0" smtClean="0"/>
              <a:t>Autorem materiálu a všech jeho částí, není-li</a:t>
            </a:r>
          </a:p>
          <a:p>
            <a:r>
              <a:rPr lang="cs-CZ" dirty="0" smtClean="0"/>
              <a:t>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998734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73843" y="645022"/>
            <a:ext cx="50062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DOPLŇ NÁSLEDUJÍCI VĚTY.</a:t>
            </a:r>
          </a:p>
          <a:p>
            <a:r>
              <a:rPr lang="cs-CZ" dirty="0" smtClean="0"/>
              <a:t>Člověk je součástí živé přírody, patří mezi  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63983" y="645021"/>
            <a:ext cx="1476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</a:t>
            </a:r>
            <a:endParaRPr lang="cs-CZ" b="1" dirty="0" smtClean="0"/>
          </a:p>
          <a:p>
            <a:r>
              <a:rPr lang="cs-CZ" dirty="0">
                <a:solidFill>
                  <a:srgbClr val="FF0000"/>
                </a:solidFill>
              </a:rPr>
              <a:t>ž</a:t>
            </a:r>
            <a:r>
              <a:rPr lang="cs-CZ" dirty="0" smtClean="0">
                <a:solidFill>
                  <a:srgbClr val="FF0000"/>
                </a:solidFill>
              </a:rPr>
              <a:t>ivočichy.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16684" y="1191263"/>
            <a:ext cx="3902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 </a:t>
            </a:r>
            <a:r>
              <a:rPr lang="cs-CZ" dirty="0" smtClean="0"/>
              <a:t>Má v těle páteř složenou z obratlů, je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4200225" y="1191262"/>
            <a:ext cx="1390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obratlovec.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39554" y="1560594"/>
            <a:ext cx="5328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Rodí živá mláďata, která se živí mateřským mlékem. </a:t>
            </a:r>
          </a:p>
          <a:p>
            <a:r>
              <a:rPr lang="cs-CZ" dirty="0" smtClean="0"/>
              <a:t>Proto  ho řadíme mezi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2848459" y="1837593"/>
            <a:ext cx="2414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savce.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51510" y="2211829"/>
            <a:ext cx="79169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NAPIŠ 5 ZNAKŮ, KTERÉ ČLOVĚKA ŘADÍ MEZI ŽIVOČICHY. Můžeš využít obrázků.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1027" name="Picture 3" descr="C:\Users\ucitel\AppData\Local\Microsoft\Windows\Temporary Internet Files\Content.IE5\FY3DPW1U\MC90043874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844" y="2924944"/>
            <a:ext cx="1463824" cy="1097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citel\AppData\Local\Microsoft\Windows\Temporary Internet Files\Content.IE5\FY3DPW1U\MC90042633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98753" y="2888431"/>
            <a:ext cx="1419970" cy="1170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citel\AppData\Local\Microsoft\Windows\Temporary Internet Files\Content.IE5\FY3DPW1U\MC90042616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71520" y="2960939"/>
            <a:ext cx="850007" cy="1318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citel\AppData\Local\Microsoft\Windows\Temporary Internet Files\Content.IE5\WDPNXR3W\MC90041217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98148" y="2891780"/>
            <a:ext cx="1151954" cy="130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ucitel\AppData\Local\Microsoft\Windows\Temporary Internet Files\Content.IE5\WDPNXR3W\MC900055216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5471" y="4437112"/>
            <a:ext cx="1444213" cy="1449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ucitel\AppData\Local\Microsoft\Windows\Temporary Internet Files\Content.IE5\RSCRDNUA\MC900345383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41593" y="4608362"/>
            <a:ext cx="664258" cy="661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>
          <a:xfrm>
            <a:off x="2076080" y="6381303"/>
            <a:ext cx="5744374" cy="476697"/>
          </a:xfrm>
        </p:spPr>
        <p:txBody>
          <a:bodyPr/>
          <a:lstStyle/>
          <a:p>
            <a:r>
              <a:rPr lang="cs-CZ" dirty="0" smtClean="0"/>
              <a:t>Autorem materiálu a všech jeho částí, není-li</a:t>
            </a:r>
          </a:p>
          <a:p>
            <a:r>
              <a:rPr lang="cs-CZ" dirty="0" smtClean="0"/>
              <a:t>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3992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76682" y="380648"/>
            <a:ext cx="8136904" cy="1172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KOSTRA	</a:t>
            </a:r>
          </a:p>
          <a:p>
            <a:endParaRPr lang="cs-CZ" dirty="0" smtClean="0"/>
          </a:p>
          <a:p>
            <a:r>
              <a:rPr lang="cs-CZ" dirty="0" smtClean="0"/>
              <a:t>1. Kostra dospělého člověka je tvořena :</a:t>
            </a:r>
          </a:p>
          <a:p>
            <a:pPr marL="342900" indent="-342900">
              <a:buAutoNum type="alphaLcParenR"/>
            </a:pPr>
            <a:r>
              <a:rPr lang="cs-CZ" dirty="0" smtClean="0"/>
              <a:t>133 kostmi</a:t>
            </a:r>
          </a:p>
          <a:p>
            <a:pPr marL="342900" indent="-342900">
              <a:buAutoNum type="alphaLcParenR"/>
            </a:pPr>
            <a:r>
              <a:rPr lang="cs-CZ" dirty="0" smtClean="0"/>
              <a:t>233 kostmi</a:t>
            </a:r>
          </a:p>
          <a:p>
            <a:pPr marL="342900" indent="-342900">
              <a:buAutoNum type="alphaLcParenR"/>
            </a:pPr>
            <a:r>
              <a:rPr lang="cs-CZ" dirty="0" smtClean="0"/>
              <a:t>333 kostmi</a:t>
            </a:r>
          </a:p>
          <a:p>
            <a:pPr marL="342900" indent="-342900">
              <a:buAutoNum type="alphaLcParenR"/>
            </a:pPr>
            <a:endParaRPr lang="cs-CZ" dirty="0"/>
          </a:p>
          <a:p>
            <a:r>
              <a:rPr lang="cs-CZ" dirty="0" smtClean="0"/>
              <a:t>2. Pohyblivé spojení kostí se nazývá:</a:t>
            </a:r>
          </a:p>
          <a:p>
            <a:pPr marL="342900" indent="-342900">
              <a:buAutoNum type="alphaLcParenR"/>
            </a:pPr>
            <a:r>
              <a:rPr lang="cs-CZ" dirty="0"/>
              <a:t>š</a:t>
            </a:r>
            <a:r>
              <a:rPr lang="cs-CZ" dirty="0" smtClean="0"/>
              <a:t>ev</a:t>
            </a:r>
          </a:p>
          <a:p>
            <a:pPr marL="342900" indent="-342900">
              <a:buAutoNum type="alphaLcParenR"/>
            </a:pPr>
            <a:r>
              <a:rPr lang="cs-CZ" dirty="0" smtClean="0"/>
              <a:t>kloub</a:t>
            </a:r>
          </a:p>
          <a:p>
            <a:pPr marL="342900" indent="-342900">
              <a:buAutoNum type="alphaLcParenR"/>
            </a:pPr>
            <a:r>
              <a:rPr lang="cs-CZ" dirty="0"/>
              <a:t>s</a:t>
            </a:r>
            <a:r>
              <a:rPr lang="cs-CZ" dirty="0" smtClean="0"/>
              <a:t>val</a:t>
            </a:r>
          </a:p>
          <a:p>
            <a:endParaRPr lang="cs-CZ" dirty="0" smtClean="0"/>
          </a:p>
          <a:p>
            <a:r>
              <a:rPr lang="cs-CZ" dirty="0" smtClean="0"/>
              <a:t>3. Jakou funkci má kostra?</a:t>
            </a:r>
          </a:p>
          <a:p>
            <a:pPr marL="342900" indent="-342900">
              <a:buAutoNum type="alphaLcParenR"/>
            </a:pPr>
            <a:r>
              <a:rPr lang="cs-CZ" dirty="0"/>
              <a:t>P</a:t>
            </a:r>
            <a:r>
              <a:rPr lang="cs-CZ" dirty="0" smtClean="0"/>
              <a:t>ohání tok krve v těle.</a:t>
            </a:r>
          </a:p>
          <a:p>
            <a:pPr marL="342900" indent="-342900">
              <a:buAutoNum type="alphaLcParenR"/>
            </a:pPr>
            <a:r>
              <a:rPr lang="cs-CZ" dirty="0" smtClean="0"/>
              <a:t>Chrání tělo před pronikáním škodlivých látek. </a:t>
            </a:r>
          </a:p>
          <a:p>
            <a:pPr marL="342900" indent="-342900">
              <a:buAutoNum type="alphaLcParenR"/>
            </a:pPr>
            <a:r>
              <a:rPr lang="cs-CZ" dirty="0" smtClean="0"/>
              <a:t>Je oporou těla, chrání tělesné orgány.</a:t>
            </a:r>
          </a:p>
          <a:p>
            <a:endParaRPr lang="cs-CZ" dirty="0"/>
          </a:p>
          <a:p>
            <a:r>
              <a:rPr lang="cs-CZ" dirty="0" smtClean="0"/>
              <a:t>4. Kterou kost v lidském těle nenajdeme?</a:t>
            </a:r>
          </a:p>
          <a:p>
            <a:pPr marL="342900" indent="-342900">
              <a:buAutoNum type="alphaLcParenR"/>
            </a:pPr>
            <a:r>
              <a:rPr lang="cs-CZ" dirty="0" smtClean="0"/>
              <a:t>kost vřetenní</a:t>
            </a:r>
          </a:p>
          <a:p>
            <a:pPr marL="342900" indent="-342900">
              <a:buAutoNum type="alphaLcParenR"/>
            </a:pPr>
            <a:r>
              <a:rPr lang="cs-CZ" dirty="0"/>
              <a:t>k</a:t>
            </a:r>
            <a:r>
              <a:rPr lang="cs-CZ" dirty="0" smtClean="0"/>
              <a:t>ost klíční</a:t>
            </a:r>
          </a:p>
          <a:p>
            <a:pPr marL="342900" indent="-342900">
              <a:buAutoNum type="alphaLcParenR"/>
            </a:pPr>
            <a:r>
              <a:rPr lang="cs-CZ" dirty="0"/>
              <a:t>k</a:t>
            </a:r>
            <a:r>
              <a:rPr lang="cs-CZ" dirty="0" smtClean="0"/>
              <a:t>ost </a:t>
            </a:r>
            <a:r>
              <a:rPr lang="cs-CZ" dirty="0" err="1" smtClean="0"/>
              <a:t>lopatní</a:t>
            </a:r>
            <a:endParaRPr lang="cs-CZ" dirty="0"/>
          </a:p>
          <a:p>
            <a:endParaRPr lang="cs-CZ" dirty="0" smtClean="0"/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AutoNum type="alphaLcParenR"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				</a:t>
            </a:r>
            <a:endParaRPr lang="cs-CZ" dirty="0"/>
          </a:p>
        </p:txBody>
      </p:sp>
      <p:pic>
        <p:nvPicPr>
          <p:cNvPr id="2053" name="Picture 5" descr="C:\Users\ucitel\AppData\Local\Microsoft\Windows\Temporary Internet Files\Content.IE5\FY3DPW1U\MC900416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257330"/>
            <a:ext cx="2120503" cy="408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987824" y="6309320"/>
            <a:ext cx="4320480" cy="548680"/>
          </a:xfrm>
        </p:spPr>
        <p:txBody>
          <a:bodyPr/>
          <a:lstStyle/>
          <a:p>
            <a:r>
              <a:rPr lang="cs-CZ" dirty="0" smtClean="0"/>
              <a:t>Autorem materiálu a všech jeho částí, není-li </a:t>
            </a:r>
          </a:p>
          <a:p>
            <a:r>
              <a:rPr lang="cs-CZ" dirty="0" smtClean="0"/>
              <a:t>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820762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5" y="404664"/>
            <a:ext cx="7369200" cy="1043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VYZNAČ KOSTI: horní končetiny </a:t>
            </a:r>
            <a:r>
              <a:rPr lang="cs-CZ" dirty="0" smtClean="0">
                <a:solidFill>
                  <a:srgbClr val="FF0000"/>
                </a:solidFill>
              </a:rPr>
              <a:t>červeně</a:t>
            </a:r>
            <a:r>
              <a:rPr lang="cs-CZ" dirty="0" smtClean="0"/>
              <a:t>, dolní končetiny </a:t>
            </a:r>
            <a:r>
              <a:rPr lang="cs-CZ" dirty="0" smtClean="0">
                <a:solidFill>
                  <a:srgbClr val="00B050"/>
                </a:solidFill>
              </a:rPr>
              <a:t>zeleně</a:t>
            </a:r>
            <a:r>
              <a:rPr lang="cs-CZ" dirty="0" smtClean="0"/>
              <a:t> a trup </a:t>
            </a:r>
            <a:r>
              <a:rPr lang="cs-CZ" dirty="0" smtClean="0">
                <a:solidFill>
                  <a:srgbClr val="0070C0"/>
                </a:solidFill>
              </a:rPr>
              <a:t>modře.</a:t>
            </a:r>
          </a:p>
          <a:p>
            <a:endParaRPr lang="cs-CZ" dirty="0" smtClean="0"/>
          </a:p>
          <a:p>
            <a:r>
              <a:rPr lang="cs-CZ" sz="3200" dirty="0" smtClean="0"/>
              <a:t>V   Ř  E   T   E   N   </a:t>
            </a:r>
            <a:r>
              <a:rPr lang="cs-CZ" sz="3200" dirty="0" err="1" smtClean="0"/>
              <a:t>N</a:t>
            </a:r>
            <a:r>
              <a:rPr lang="cs-CZ" sz="3200" dirty="0" smtClean="0"/>
              <a:t>   Í   N   Í    X</a:t>
            </a:r>
          </a:p>
          <a:p>
            <a:r>
              <a:rPr lang="cs-CZ" sz="3200" dirty="0" smtClean="0"/>
              <a:t>S    Í   L   Í   N   Ž    A   P   Á   N   Z</a:t>
            </a:r>
          </a:p>
          <a:p>
            <a:r>
              <a:rPr lang="cs-CZ" sz="3200" dirty="0" smtClean="0"/>
              <a:t>T   N  O   Ž   E  B   R   A   R   N  Á</a:t>
            </a:r>
          </a:p>
          <a:p>
            <a:r>
              <a:rPr lang="cs-CZ" sz="3200" dirty="0" smtClean="0"/>
              <a:t>E   T   P   V   E  N   Á   P   T   E   P</a:t>
            </a:r>
          </a:p>
          <a:p>
            <a:r>
              <a:rPr lang="cs-CZ" sz="3200" dirty="0" smtClean="0"/>
              <a:t>H   E  A  P    Á   T   E   Ř   N   L   Ě</a:t>
            </a:r>
          </a:p>
          <a:p>
            <a:r>
              <a:rPr lang="cs-CZ" sz="3200" dirty="0" smtClean="0"/>
              <a:t>E   K   T   K   L   Í    Č   N   Í    O   S</a:t>
            </a:r>
          </a:p>
          <a:p>
            <a:r>
              <a:rPr lang="cs-CZ" sz="3200" dirty="0" smtClean="0"/>
              <a:t>N  O   K   Í    N   D   U  R  H    </a:t>
            </a:r>
            <a:r>
              <a:rPr lang="cs-CZ" sz="3200" dirty="0" err="1" smtClean="0"/>
              <a:t>H</a:t>
            </a:r>
            <a:r>
              <a:rPr lang="cs-CZ" sz="3200" dirty="0" smtClean="0"/>
              <a:t>   T </a:t>
            </a:r>
          </a:p>
          <a:p>
            <a:r>
              <a:rPr lang="cs-CZ" sz="3200" dirty="0" smtClean="0"/>
              <a:t>N   L   A   Á  V   O   K  T   Ý    L    N</a:t>
            </a:r>
          </a:p>
          <a:p>
            <a:r>
              <a:rPr lang="cs-CZ" sz="3200" dirty="0" smtClean="0"/>
              <a:t>Í    Z   Á   N   Á   R   T   N   Í   X    Í    </a:t>
            </a:r>
          </a:p>
          <a:p>
            <a:endParaRPr lang="cs-CZ" sz="3200" dirty="0"/>
          </a:p>
          <a:p>
            <a:endParaRPr lang="cs-CZ" sz="3200" dirty="0" smtClean="0"/>
          </a:p>
          <a:p>
            <a:endParaRPr lang="cs-CZ" sz="3200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</p:txBody>
      </p:sp>
      <p:pic>
        <p:nvPicPr>
          <p:cNvPr id="3077" name="Picture 5" descr="C:\Users\ucitel\AppData\Local\Microsoft\Windows\Temporary Internet Files\Content.IE5\RSCRDNUA\MC90043879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556792"/>
            <a:ext cx="2322258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1946633" y="6309295"/>
            <a:ext cx="5888390" cy="548705"/>
          </a:xfrm>
        </p:spPr>
        <p:txBody>
          <a:bodyPr/>
          <a:lstStyle/>
          <a:p>
            <a:r>
              <a:rPr lang="cs-CZ" dirty="0" smtClean="0"/>
              <a:t>Autorem materiálu a všech jeho částí, není-li</a:t>
            </a:r>
          </a:p>
          <a:p>
            <a:r>
              <a:rPr lang="cs-CZ" dirty="0" smtClean="0"/>
              <a:t>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835756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836712"/>
            <a:ext cx="13111282" cy="9787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HRA    ANO – NE					ANO	NE							</a:t>
            </a:r>
          </a:p>
          <a:p>
            <a:endParaRPr lang="cs-CZ" dirty="0"/>
          </a:p>
          <a:p>
            <a:pPr marL="342900" indent="-342900">
              <a:buAutoNum type="arabicPeriod"/>
            </a:pPr>
            <a:r>
              <a:rPr lang="cs-CZ" dirty="0" smtClean="0"/>
              <a:t>Svaly umožňují pohyb				R	P</a:t>
            </a:r>
          </a:p>
          <a:p>
            <a:pPr marL="342900" indent="-342900">
              <a:buAutoNum type="arabicPeriod"/>
            </a:pPr>
            <a:r>
              <a:rPr lang="cs-CZ" dirty="0" smtClean="0"/>
              <a:t>Svaly se upínají ke kostem			E	Í</a:t>
            </a:r>
          </a:p>
          <a:p>
            <a:pPr marL="342900" indent="-342900">
              <a:buAutoNum type="arabicPeriod"/>
            </a:pPr>
            <a:r>
              <a:rPr lang="cs-CZ" dirty="0" smtClean="0"/>
              <a:t>Nejpohyblivější sval v těle je jazyk			H	K</a:t>
            </a:r>
          </a:p>
          <a:p>
            <a:pPr marL="342900" indent="-342900">
              <a:buAutoNum type="arabicPeriod"/>
            </a:pPr>
            <a:r>
              <a:rPr lang="cs-CZ" dirty="0" smtClean="0"/>
              <a:t>Svaly jsou spojeny klouby			U	A</a:t>
            </a:r>
          </a:p>
          <a:p>
            <a:pPr marL="342900" indent="-342900">
              <a:buAutoNum type="arabicPeriod"/>
            </a:pPr>
            <a:r>
              <a:rPr lang="cs-CZ" dirty="0" smtClean="0"/>
              <a:t>Nejmenší svaly jsou v uchu			B	M</a:t>
            </a:r>
          </a:p>
          <a:p>
            <a:pPr marL="342900" indent="-342900">
              <a:buAutoNum type="arabicPeriod"/>
            </a:pPr>
            <a:r>
              <a:rPr lang="cs-CZ" dirty="0" smtClean="0"/>
              <a:t>Ze svalů vyrůstají vlasy, nehty a chlupy		Y	I</a:t>
            </a:r>
          </a:p>
          <a:p>
            <a:pPr marL="342900" indent="-342900">
              <a:buAutoNum type="arabicPeriod"/>
            </a:pPr>
            <a:r>
              <a:rPr lang="cs-CZ" dirty="0" smtClean="0"/>
              <a:t>Srdce je sval					L	V</a:t>
            </a:r>
          </a:p>
          <a:p>
            <a:pPr marL="342900" indent="-342900">
              <a:buAutoNum type="arabicPeriod"/>
            </a:pPr>
            <a:r>
              <a:rPr lang="cs-CZ" dirty="0" smtClean="0"/>
              <a:t>Pohyb těla umožňuje kostra a svalová soustava	I	Á</a:t>
            </a:r>
          </a:p>
          <a:p>
            <a:pPr marL="342900" indent="-342900">
              <a:buAutoNum type="arabicPeriod"/>
            </a:pPr>
            <a:r>
              <a:rPr lang="cs-CZ" dirty="0" smtClean="0"/>
              <a:t>Biceps a triceps jsou svaly paží			T	Č</a:t>
            </a:r>
          </a:p>
          <a:p>
            <a:pPr marL="342900" indent="-342900">
              <a:buAutoNum type="arabicPeriod"/>
            </a:pPr>
            <a:r>
              <a:rPr lang="cs-CZ" dirty="0" smtClean="0"/>
              <a:t>Svaly regulují tělesnou teplotu			Ě	A</a:t>
            </a:r>
          </a:p>
          <a:p>
            <a:pPr marL="342900" indent="-342900">
              <a:buAutoNum type="arabicPeriod"/>
            </a:pPr>
            <a:r>
              <a:rPr lang="cs-CZ" dirty="0" smtClean="0"/>
              <a:t>Činnost některých svalů neovlivníme myslí		C	Ž</a:t>
            </a:r>
          </a:p>
          <a:p>
            <a:pPr marL="342900" indent="-342900">
              <a:buAutoNum type="arabicPeriod"/>
            </a:pPr>
            <a:r>
              <a:rPr lang="cs-CZ" dirty="0" smtClean="0"/>
              <a:t>Nejzdravější pro svaly je cvičení a plavání		I	E</a:t>
            </a:r>
          </a:p>
          <a:p>
            <a:pPr marL="342900" indent="-342900">
              <a:buAutoNum type="arabicPeriod"/>
            </a:pPr>
            <a:endParaRPr lang="cs-CZ" dirty="0"/>
          </a:p>
          <a:p>
            <a:r>
              <a:rPr lang="cs-CZ" dirty="0" smtClean="0"/>
              <a:t>Po úraze je sval ochablý, proto musíme chodit na 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12091" y="4941168"/>
            <a:ext cx="1642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REHABILITACI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ucitel\AppData\Local\Microsoft\Windows\Temporary Internet Files\Content.IE5\RSCRDNUA\MC9003890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06096" y="4941168"/>
            <a:ext cx="1875197" cy="1592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55304" y="6309296"/>
            <a:ext cx="5888390" cy="548704"/>
          </a:xfrm>
        </p:spPr>
        <p:txBody>
          <a:bodyPr/>
          <a:lstStyle/>
          <a:p>
            <a:r>
              <a:rPr lang="cs-CZ" dirty="0" smtClean="0"/>
              <a:t>Autorem materiálu a všech jeho částí, není-li </a:t>
            </a:r>
          </a:p>
          <a:p>
            <a:r>
              <a:rPr lang="cs-CZ" dirty="0" smtClean="0"/>
              <a:t>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774122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5" y="404664"/>
            <a:ext cx="7369200" cy="1043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prstClr val="black"/>
                </a:solidFill>
              </a:rPr>
              <a:t>VYZNAČ KOSTI: horní končetiny </a:t>
            </a:r>
            <a:r>
              <a:rPr lang="cs-CZ" dirty="0" smtClean="0">
                <a:solidFill>
                  <a:srgbClr val="FF0000"/>
                </a:solidFill>
              </a:rPr>
              <a:t>červeně</a:t>
            </a:r>
            <a:r>
              <a:rPr lang="cs-CZ" dirty="0" smtClean="0">
                <a:solidFill>
                  <a:prstClr val="black"/>
                </a:solidFill>
              </a:rPr>
              <a:t>, dolní končetiny </a:t>
            </a:r>
            <a:r>
              <a:rPr lang="cs-CZ" dirty="0" smtClean="0">
                <a:solidFill>
                  <a:srgbClr val="00B050"/>
                </a:solidFill>
              </a:rPr>
              <a:t>zeleně</a:t>
            </a:r>
            <a:r>
              <a:rPr lang="cs-CZ" dirty="0" smtClean="0">
                <a:solidFill>
                  <a:prstClr val="black"/>
                </a:solidFill>
              </a:rPr>
              <a:t> a trup </a:t>
            </a:r>
            <a:r>
              <a:rPr lang="cs-CZ" dirty="0" smtClean="0">
                <a:solidFill>
                  <a:srgbClr val="0070C0"/>
                </a:solidFill>
              </a:rPr>
              <a:t>modře.</a:t>
            </a:r>
          </a:p>
          <a:p>
            <a:endParaRPr lang="cs-CZ" dirty="0" smtClean="0">
              <a:solidFill>
                <a:prstClr val="black"/>
              </a:solidFill>
            </a:endParaRPr>
          </a:p>
          <a:p>
            <a:r>
              <a:rPr lang="cs-CZ" sz="3200" dirty="0" smtClean="0">
                <a:solidFill>
                  <a:prstClr val="black"/>
                </a:solidFill>
              </a:rPr>
              <a:t>V   Ř  E   T   E   N   </a:t>
            </a:r>
            <a:r>
              <a:rPr lang="cs-CZ" sz="3200" dirty="0" err="1" smtClean="0">
                <a:solidFill>
                  <a:prstClr val="black"/>
                </a:solidFill>
              </a:rPr>
              <a:t>N</a:t>
            </a:r>
            <a:r>
              <a:rPr lang="cs-CZ" sz="3200" dirty="0" smtClean="0">
                <a:solidFill>
                  <a:prstClr val="black"/>
                </a:solidFill>
              </a:rPr>
              <a:t>   Í   N   Í    X</a:t>
            </a:r>
          </a:p>
          <a:p>
            <a:r>
              <a:rPr lang="cs-CZ" sz="3200" dirty="0" smtClean="0">
                <a:solidFill>
                  <a:prstClr val="black"/>
                </a:solidFill>
              </a:rPr>
              <a:t>S    Í   L   Í   N   Ž    A   P   Á   N   Z</a:t>
            </a:r>
          </a:p>
          <a:p>
            <a:r>
              <a:rPr lang="cs-CZ" sz="3200" dirty="0" smtClean="0">
                <a:solidFill>
                  <a:prstClr val="black"/>
                </a:solidFill>
              </a:rPr>
              <a:t>T   N  O   Ž   E  B   R   A   R   N  Á</a:t>
            </a:r>
          </a:p>
          <a:p>
            <a:r>
              <a:rPr lang="cs-CZ" sz="3200" dirty="0" smtClean="0">
                <a:solidFill>
                  <a:prstClr val="black"/>
                </a:solidFill>
              </a:rPr>
              <a:t>E   T   P   V   E  N   Á   P   T   E   P</a:t>
            </a:r>
          </a:p>
          <a:p>
            <a:r>
              <a:rPr lang="cs-CZ" sz="3200" dirty="0" smtClean="0">
                <a:solidFill>
                  <a:prstClr val="black"/>
                </a:solidFill>
              </a:rPr>
              <a:t>H   E  A  P    Á   T   E   Ř   N   L   Ě</a:t>
            </a:r>
          </a:p>
          <a:p>
            <a:r>
              <a:rPr lang="cs-CZ" sz="3200" dirty="0" smtClean="0">
                <a:solidFill>
                  <a:prstClr val="black"/>
                </a:solidFill>
              </a:rPr>
              <a:t>E   K   T   K   L   Í    Č   N   Í    O   S</a:t>
            </a:r>
          </a:p>
          <a:p>
            <a:r>
              <a:rPr lang="cs-CZ" sz="3200" dirty="0" smtClean="0">
                <a:solidFill>
                  <a:prstClr val="black"/>
                </a:solidFill>
              </a:rPr>
              <a:t>N  O   K   Í    N   D   U  R  H    </a:t>
            </a:r>
            <a:r>
              <a:rPr lang="cs-CZ" sz="3200" dirty="0" err="1" smtClean="0">
                <a:solidFill>
                  <a:prstClr val="black"/>
                </a:solidFill>
              </a:rPr>
              <a:t>H</a:t>
            </a:r>
            <a:r>
              <a:rPr lang="cs-CZ" sz="3200" dirty="0" smtClean="0">
                <a:solidFill>
                  <a:prstClr val="black"/>
                </a:solidFill>
              </a:rPr>
              <a:t>   T </a:t>
            </a:r>
          </a:p>
          <a:p>
            <a:r>
              <a:rPr lang="cs-CZ" sz="3200" dirty="0" smtClean="0">
                <a:solidFill>
                  <a:prstClr val="black"/>
                </a:solidFill>
              </a:rPr>
              <a:t>N   L   A   Á  V   O   K  T   Ý    L    N</a:t>
            </a:r>
          </a:p>
          <a:p>
            <a:r>
              <a:rPr lang="cs-CZ" sz="3200" dirty="0" smtClean="0">
                <a:solidFill>
                  <a:prstClr val="black"/>
                </a:solidFill>
              </a:rPr>
              <a:t>Í    Z   Á   N   Á   R   T   N   Í   X    Í    </a:t>
            </a:r>
          </a:p>
          <a:p>
            <a:endParaRPr lang="cs-CZ" sz="3200" dirty="0">
              <a:solidFill>
                <a:prstClr val="black"/>
              </a:solidFill>
            </a:endParaRPr>
          </a:p>
          <a:p>
            <a:endParaRPr lang="cs-CZ" sz="3200" dirty="0" smtClean="0">
              <a:solidFill>
                <a:prstClr val="black"/>
              </a:solidFill>
            </a:endParaRPr>
          </a:p>
          <a:p>
            <a:endParaRPr lang="cs-CZ" sz="3200" dirty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  <a:p>
            <a:endParaRPr lang="cs-CZ" dirty="0">
              <a:solidFill>
                <a:prstClr val="black"/>
              </a:solidFill>
            </a:endParaRPr>
          </a:p>
          <a:p>
            <a:endParaRPr lang="cs-CZ" dirty="0" smtClean="0">
              <a:solidFill>
                <a:prstClr val="black"/>
              </a:solidFill>
            </a:endParaRPr>
          </a:p>
        </p:txBody>
      </p:sp>
      <p:pic>
        <p:nvPicPr>
          <p:cNvPr id="3077" name="Picture 5" descr="C:\Users\ucitel\AppData\Local\Microsoft\Windows\Temporary Internet Files\Content.IE5\RSCRDNUA\MC90043879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556792"/>
            <a:ext cx="2322258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1946633" y="6309295"/>
            <a:ext cx="5888390" cy="548705"/>
          </a:xfrm>
        </p:spPr>
        <p:txBody>
          <a:bodyPr/>
          <a:lstStyle/>
          <a:p>
            <a:r>
              <a:rPr lang="cs-CZ" dirty="0" smtClean="0"/>
              <a:t>Autorem materiálu a všech jeho částí, není-li</a:t>
            </a:r>
          </a:p>
          <a:p>
            <a:r>
              <a:rPr lang="cs-CZ" dirty="0" smtClean="0"/>
              <a:t> uvedeno  jinak, je Mgr. Blanka Kafková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576081" y="3533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u="sng" dirty="0" smtClean="0"/>
              <a:t>Řešení:</a:t>
            </a:r>
            <a:endParaRPr lang="cs-CZ" u="sng" dirty="0"/>
          </a:p>
        </p:txBody>
      </p:sp>
      <p:sp>
        <p:nvSpPr>
          <p:cNvPr id="5" name="Ovál 4"/>
          <p:cNvSpPr/>
          <p:nvPr/>
        </p:nvSpPr>
        <p:spPr>
          <a:xfrm>
            <a:off x="827585" y="1340768"/>
            <a:ext cx="3960439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2339752" y="2348880"/>
            <a:ext cx="2304256" cy="288032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2267744" y="3284984"/>
            <a:ext cx="2448272" cy="36004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2483768" y="3789040"/>
            <a:ext cx="2736304" cy="36004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2339752" y="4293096"/>
            <a:ext cx="2880320" cy="36004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1403648" y="5229200"/>
            <a:ext cx="3960440" cy="3922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5868144" y="1916832"/>
            <a:ext cx="504056" cy="37046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5220072" y="1340768"/>
            <a:ext cx="648072" cy="331236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4788024" y="1340768"/>
            <a:ext cx="432048" cy="176419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827585" y="1772816"/>
            <a:ext cx="360039" cy="384866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/>
          <p:cNvSpPr/>
          <p:nvPr/>
        </p:nvSpPr>
        <p:spPr>
          <a:xfrm>
            <a:off x="1835696" y="1772816"/>
            <a:ext cx="432048" cy="288032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2339752" y="2852936"/>
            <a:ext cx="2376264" cy="36004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2339752" y="1916832"/>
            <a:ext cx="237626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/>
          <p:cNvSpPr/>
          <p:nvPr/>
        </p:nvSpPr>
        <p:spPr>
          <a:xfrm>
            <a:off x="2483768" y="4797152"/>
            <a:ext cx="3240360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ál 19"/>
          <p:cNvSpPr/>
          <p:nvPr/>
        </p:nvSpPr>
        <p:spPr>
          <a:xfrm>
            <a:off x="1187624" y="1772816"/>
            <a:ext cx="648072" cy="32403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862943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332656"/>
            <a:ext cx="7848872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						</a:t>
            </a:r>
          </a:p>
          <a:p>
            <a:endParaRPr lang="cs-CZ" dirty="0"/>
          </a:p>
          <a:p>
            <a:r>
              <a:rPr lang="cs-CZ" dirty="0" smtClean="0"/>
              <a:t>Člověk  dýchá, přijímá potravu, vylučuje odpadní látky, rozmnožuje se, roste a vyvíjí se, pohybuje se. </a:t>
            </a:r>
          </a:p>
          <a:p>
            <a:endParaRPr lang="cs-CZ" dirty="0"/>
          </a:p>
          <a:p>
            <a:r>
              <a:rPr lang="cs-CZ" dirty="0" smtClean="0"/>
              <a:t>1. b</a:t>
            </a:r>
          </a:p>
          <a:p>
            <a:r>
              <a:rPr lang="cs-CZ" dirty="0" smtClean="0"/>
              <a:t>2. b</a:t>
            </a:r>
          </a:p>
          <a:p>
            <a:r>
              <a:rPr lang="cs-CZ" dirty="0" smtClean="0"/>
              <a:t>3. c</a:t>
            </a:r>
          </a:p>
          <a:p>
            <a:r>
              <a:rPr lang="cs-CZ" dirty="0" smtClean="0"/>
              <a:t>4. </a:t>
            </a:r>
            <a:r>
              <a:rPr lang="cs-CZ" dirty="0"/>
              <a:t>c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Zdroje: </a:t>
            </a:r>
          </a:p>
          <a:p>
            <a:endParaRPr lang="cs-CZ" dirty="0"/>
          </a:p>
          <a:p>
            <a:r>
              <a:rPr lang="cs-CZ" dirty="0" smtClean="0"/>
              <a:t>MATYÁŠEK, Jiří. Přírodověda 5 : člověk a jeho svět. 2. vyd. Brno : Nová škola, 2011. 67 s. ISBN 978-80-7289-313-3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Kliparty: [cit. 2012-04-20]. Dostupné na </a:t>
            </a:r>
            <a:r>
              <a:rPr lang="cs-CZ" dirty="0" smtClean="0">
                <a:latin typeface="Arial" pitchFamily="34" charset="0"/>
                <a:cs typeface="Arial" pitchFamily="34" charset="0"/>
                <a:hlinkClick r:id="rId2"/>
              </a:rPr>
              <a:t>http://office.microsoft.com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483768" y="6309320"/>
            <a:ext cx="5600358" cy="486644"/>
          </a:xfrm>
        </p:spPr>
        <p:txBody>
          <a:bodyPr/>
          <a:lstStyle/>
          <a:p>
            <a:r>
              <a:rPr lang="cs-CZ" dirty="0" smtClean="0"/>
              <a:t>Autorem materiálu a všech jeho částí, není-li</a:t>
            </a:r>
          </a:p>
          <a:p>
            <a:r>
              <a:rPr lang="cs-CZ" dirty="0" smtClean="0"/>
              <a:t>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05936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 potůčku</Template>
  <TotalTime>254</TotalTime>
  <Words>535</Words>
  <Application>Microsoft Office PowerPoint</Application>
  <PresentationFormat>Předvádění na obrazovce (4:3)</PresentationFormat>
  <Paragraphs>229</Paragraphs>
  <Slides>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Brooklet</vt:lpstr>
      <vt:lpstr>1_Motiv systému Office</vt:lpstr>
      <vt:lpstr>Motiv systému Office</vt:lpstr>
      <vt:lpstr>Snímek 1</vt:lpstr>
      <vt:lpstr>Snímek 2</vt:lpstr>
      <vt:lpstr>LIDSKÉ TĚLO  Kostra, svaly.</vt:lpstr>
      <vt:lpstr>Snímek 4</vt:lpstr>
      <vt:lpstr>Snímek 5</vt:lpstr>
      <vt:lpstr>Snímek 6</vt:lpstr>
      <vt:lpstr>Snímek 7</vt:lpstr>
      <vt:lpstr>Snímek 8</vt:lpstr>
      <vt:lpstr>Snímek 9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LIDSKÉ TĚLO</dc:title>
  <dc:creator>ucitel</dc:creator>
  <cp:lastModifiedBy>Iva9889</cp:lastModifiedBy>
  <cp:revision>28</cp:revision>
  <dcterms:created xsi:type="dcterms:W3CDTF">2012-04-22T14:15:39Z</dcterms:created>
  <dcterms:modified xsi:type="dcterms:W3CDTF">2012-05-06T17:48:19Z</dcterms:modified>
</cp:coreProperties>
</file>