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0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5745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843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0740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930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2135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3300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8554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44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83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4084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5270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B65F0-EF70-4702-9ACC-489BC35E9A63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F8FB-F800-40C8-A4C7-60CBA82064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2056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411760" y="6245225"/>
            <a:ext cx="4104456" cy="476250"/>
          </a:xfrm>
        </p:spPr>
        <p:txBody>
          <a:bodyPr/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9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11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395288" y="2927837"/>
            <a:ext cx="8497887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  <a:endParaRPr lang="cs-CZ" b="1" dirty="0"/>
          </a:p>
          <a:p>
            <a:pPr algn="ctr"/>
            <a:r>
              <a:rPr lang="cs-CZ" b="1" dirty="0"/>
              <a:t>Identifikátor: </a:t>
            </a:r>
            <a:r>
              <a:rPr lang="cs-CZ" b="1" smtClean="0"/>
              <a:t>VY_32_INOVACE_SADA </a:t>
            </a:r>
            <a:r>
              <a:rPr lang="cs-CZ" b="1" smtClean="0"/>
              <a:t>VIII_M</a:t>
            </a:r>
            <a:r>
              <a:rPr lang="cs-CZ" b="1" dirty="0" smtClean="0"/>
              <a:t>, DUM 18</a:t>
            </a:r>
            <a:endParaRPr lang="cs-CZ" b="1" dirty="0"/>
          </a:p>
          <a:p>
            <a:pPr algn="ctr"/>
            <a:r>
              <a:rPr lang="cs-CZ" b="1" dirty="0"/>
              <a:t>Vzdělávací oblast: </a:t>
            </a:r>
            <a:r>
              <a:rPr lang="cs-CZ" b="1" dirty="0" smtClean="0"/>
              <a:t>Matematika a její aplikace</a:t>
            </a:r>
            <a:endParaRPr lang="cs-CZ" b="1" dirty="0"/>
          </a:p>
          <a:p>
            <a:pPr algn="ctr"/>
            <a:r>
              <a:rPr lang="cs-CZ" b="1" dirty="0"/>
              <a:t>Vzdělávací obor: </a:t>
            </a:r>
            <a:r>
              <a:rPr lang="cs-CZ" b="1" dirty="0" smtClean="0"/>
              <a:t>Matematika</a:t>
            </a:r>
            <a:endParaRPr lang="cs-CZ" b="1" dirty="0"/>
          </a:p>
          <a:p>
            <a:pPr algn="ctr"/>
            <a:endParaRPr lang="cs-CZ" sz="1200" dirty="0"/>
          </a:p>
          <a:p>
            <a:endParaRPr lang="cs-CZ" sz="1200" b="1" dirty="0"/>
          </a:p>
          <a:p>
            <a:endParaRPr lang="cs-CZ" sz="1200" b="1" dirty="0"/>
          </a:p>
          <a:p>
            <a:endParaRPr lang="cs-CZ" sz="1200" b="1" dirty="0"/>
          </a:p>
          <a:p>
            <a:endParaRPr lang="cs-CZ" sz="1200" b="1" dirty="0"/>
          </a:p>
          <a:p>
            <a:endParaRPr lang="cs-CZ" sz="1200" b="1" dirty="0"/>
          </a:p>
          <a:p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xmlns="" val="37950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4. Vypočítej ceny oblečení (1ks)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5 x mikina	……….		2100 Kč</a:t>
            </a:r>
          </a:p>
          <a:p>
            <a:r>
              <a:rPr lang="cs-CZ" dirty="0" smtClean="0"/>
              <a:t>8 x tričko		……….		2160 Kč</a:t>
            </a:r>
          </a:p>
          <a:p>
            <a:r>
              <a:rPr lang="cs-CZ" dirty="0" smtClean="0"/>
              <a:t>4 x kraťasy	..........	1440 Kč</a:t>
            </a:r>
          </a:p>
          <a:p>
            <a:r>
              <a:rPr lang="cs-CZ" dirty="0" smtClean="0"/>
              <a:t>5 x kalhoty	……….		3400 Kč</a:t>
            </a:r>
          </a:p>
          <a:p>
            <a:endParaRPr lang="cs-CZ" dirty="0" smtClean="0"/>
          </a:p>
          <a:p>
            <a:r>
              <a:rPr lang="cs-CZ" dirty="0" smtClean="0"/>
              <a:t>mikina		……….		420	Kč</a:t>
            </a:r>
          </a:p>
          <a:p>
            <a:r>
              <a:rPr lang="cs-CZ" dirty="0" smtClean="0"/>
              <a:t>tričko		……….		270	Kč</a:t>
            </a:r>
          </a:p>
          <a:p>
            <a:r>
              <a:rPr lang="cs-CZ" dirty="0" smtClean="0"/>
              <a:t>kraťasy		……….		360	Kč</a:t>
            </a:r>
          </a:p>
          <a:p>
            <a:r>
              <a:rPr lang="cs-CZ" dirty="0" smtClean="0"/>
              <a:t>kalhoty		……….		680	Kč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2564904" y="6237312"/>
            <a:ext cx="401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5965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92589" y="652182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Použité zdroje:</a:t>
            </a:r>
          </a:p>
          <a:p>
            <a:endParaRPr lang="cs-CZ" dirty="0"/>
          </a:p>
          <a:p>
            <a:r>
              <a:rPr lang="cs-CZ" dirty="0"/>
              <a:t>JUSTOVÁ J., </a:t>
            </a:r>
            <a:r>
              <a:rPr lang="cs-CZ" i="1" dirty="0"/>
              <a:t>Matematika pro 5. ročník základních škol, </a:t>
            </a:r>
            <a:r>
              <a:rPr lang="cs-CZ" dirty="0"/>
              <a:t>4. vydání, Praha: Alter 2008. ISBN: 978-80-7245-170-8, str.  </a:t>
            </a:r>
            <a:r>
              <a:rPr lang="cs-CZ" smtClean="0"/>
              <a:t>11</a:t>
            </a:r>
            <a:endParaRPr lang="cs-CZ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9591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77459" y="652651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/>
          </a:p>
          <a:p>
            <a:r>
              <a:rPr lang="cs-CZ" b="1" dirty="0"/>
              <a:t>Název:	</a:t>
            </a:r>
            <a:r>
              <a:rPr lang="cs-CZ" b="1" dirty="0" smtClean="0"/>
              <a:t>		Sčítání, odčítání do 100 000</a:t>
            </a:r>
          </a:p>
          <a:p>
            <a:endParaRPr lang="cs-CZ" dirty="0"/>
          </a:p>
          <a:p>
            <a:r>
              <a:rPr lang="cs-CZ" b="1" dirty="0"/>
              <a:t>Autor:		</a:t>
            </a:r>
            <a:r>
              <a:rPr lang="cs-CZ" b="1" dirty="0" smtClean="0"/>
              <a:t>	Zuzana Štěpánková</a:t>
            </a:r>
          </a:p>
          <a:p>
            <a:endParaRPr lang="cs-CZ" dirty="0"/>
          </a:p>
          <a:p>
            <a:r>
              <a:rPr lang="cs-CZ" b="1" dirty="0"/>
              <a:t>Stručná anotace</a:t>
            </a:r>
            <a:r>
              <a:rPr lang="cs-CZ" b="1" dirty="0" smtClean="0"/>
              <a:t>:		Shrnutí učiva formou presentace. Objasnění pojmů: sčítanec, součet, menšenec, menšitel, rozdíl.</a:t>
            </a:r>
          </a:p>
          <a:p>
            <a:endParaRPr lang="cs-CZ" b="1" dirty="0"/>
          </a:p>
          <a:p>
            <a:r>
              <a:rPr lang="cs-CZ" b="1" dirty="0"/>
              <a:t>Metodické zhodnocení</a:t>
            </a:r>
            <a:r>
              <a:rPr lang="cs-CZ" b="1" dirty="0" smtClean="0"/>
              <a:t>:	Presentace byla provedena ve třídě 5.C dne 29.9. 2011.  Snažili jsme se pochopit výše uvedené pojmy, práci s nimi a vyhledávali jsme různé způsoby správného řešení.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</a:t>
            </a:r>
            <a:endParaRPr lang="cs-CZ" sz="1200" dirty="0" smtClean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algn="ctr"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jinak</a:t>
            </a: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6754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 smtClean="0"/>
              <a:t>1. Doplň tabulku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90315833"/>
              </p:ext>
            </p:extLst>
          </p:nvPr>
        </p:nvGraphicFramePr>
        <p:xfrm>
          <a:off x="467544" y="2348880"/>
          <a:ext cx="8229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sčítanec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130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620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890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sčítanec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480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1250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740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součet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3520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2050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627784" y="6165304"/>
            <a:ext cx="4158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04537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cs-CZ" dirty="0" smtClean="0"/>
              <a:t>2. Doplň tabulku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75779777"/>
              </p:ext>
            </p:extLst>
          </p:nvPr>
        </p:nvGraphicFramePr>
        <p:xfrm>
          <a:off x="467544" y="2420888"/>
          <a:ext cx="8229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4560"/>
                <a:gridCol w="1584176"/>
                <a:gridCol w="1584176"/>
                <a:gridCol w="1584176"/>
                <a:gridCol w="1522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menšenec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10 500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1320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menšitel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540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6 300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rozdíl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180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3860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890</a:t>
                      </a:r>
                      <a:endParaRPr lang="cs-CZ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483768" y="6237312"/>
            <a:ext cx="40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052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3. Vypočítejte příklady a vymyslete </a:t>
            </a:r>
            <a:br>
              <a:rPr lang="cs-CZ" dirty="0" smtClean="0"/>
            </a:br>
            <a:r>
              <a:rPr lang="cs-CZ" dirty="0" smtClean="0"/>
              <a:t>na ně slovní 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cs-CZ" dirty="0" smtClean="0"/>
              <a:t>( 28 + 24 ) + 16 = __________</a:t>
            </a:r>
          </a:p>
          <a:p>
            <a:pPr marL="0" indent="0">
              <a:buNone/>
            </a:pPr>
            <a:r>
              <a:rPr lang="cs-CZ" dirty="0" smtClean="0"/>
              <a:t>Zadání slovní úlohy: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B) ( 35 + 8 ) + ( 32 – 15 ) = __________</a:t>
            </a:r>
          </a:p>
          <a:p>
            <a:pPr marL="0" indent="0">
              <a:buNone/>
            </a:pPr>
            <a:r>
              <a:rPr lang="cs-CZ" dirty="0" smtClean="0"/>
              <a:t>Zadání slovní úlohy: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55776" y="6165304"/>
            <a:ext cx="40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89345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4. Vypočítej ceny oblečení (1ks)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5 x mikina	……….		2100 Kč</a:t>
            </a:r>
          </a:p>
          <a:p>
            <a:r>
              <a:rPr lang="cs-CZ" dirty="0" smtClean="0"/>
              <a:t>8 x tričko		……….		2160 Kč</a:t>
            </a:r>
          </a:p>
          <a:p>
            <a:r>
              <a:rPr lang="cs-CZ" dirty="0" smtClean="0"/>
              <a:t>4 x kraťasy</a:t>
            </a:r>
            <a:r>
              <a:rPr lang="cs-CZ" dirty="0"/>
              <a:t>	</a:t>
            </a:r>
            <a:r>
              <a:rPr lang="cs-CZ" dirty="0" smtClean="0"/>
              <a:t>..........	1440 Kč</a:t>
            </a:r>
          </a:p>
          <a:p>
            <a:r>
              <a:rPr lang="cs-CZ" dirty="0" smtClean="0"/>
              <a:t>5 x kalhoty	……….		3400 Kč</a:t>
            </a:r>
          </a:p>
          <a:p>
            <a:endParaRPr lang="cs-CZ" dirty="0"/>
          </a:p>
          <a:p>
            <a:r>
              <a:rPr lang="cs-CZ" dirty="0"/>
              <a:t>m</a:t>
            </a:r>
            <a:r>
              <a:rPr lang="cs-CZ" dirty="0" smtClean="0"/>
              <a:t>ikina		……….		_____Kč</a:t>
            </a:r>
          </a:p>
          <a:p>
            <a:r>
              <a:rPr lang="cs-CZ" dirty="0"/>
              <a:t>t</a:t>
            </a:r>
            <a:r>
              <a:rPr lang="cs-CZ" dirty="0" smtClean="0"/>
              <a:t>ričko		……….		_____Kč</a:t>
            </a:r>
          </a:p>
          <a:p>
            <a:r>
              <a:rPr lang="cs-CZ" dirty="0"/>
              <a:t>k</a:t>
            </a:r>
            <a:r>
              <a:rPr lang="cs-CZ" dirty="0" smtClean="0"/>
              <a:t>raťasy		……….		_____Kč</a:t>
            </a:r>
          </a:p>
          <a:p>
            <a:r>
              <a:rPr lang="cs-CZ" dirty="0"/>
              <a:t>k</a:t>
            </a:r>
            <a:r>
              <a:rPr lang="cs-CZ" dirty="0" smtClean="0"/>
              <a:t>alhoty		……….		_____Kč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699792" y="6165304"/>
            <a:ext cx="401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29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67544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1. Doplň tabulku</a:t>
            </a:r>
            <a:endParaRPr lang="cs-CZ" dirty="0"/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27052903"/>
              </p:ext>
            </p:extLst>
          </p:nvPr>
        </p:nvGraphicFramePr>
        <p:xfrm>
          <a:off x="467544" y="2348880"/>
          <a:ext cx="8229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sčítanec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130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620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800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890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sčítanec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3390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480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1250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740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součet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3520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1100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2050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1630</a:t>
                      </a:r>
                      <a:endParaRPr lang="cs-CZ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2627784" y="6237312"/>
            <a:ext cx="4158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88664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2. Doplň tabulku</a:t>
            </a:r>
            <a:endParaRPr lang="cs-CZ" dirty="0"/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44741329"/>
              </p:ext>
            </p:extLst>
          </p:nvPr>
        </p:nvGraphicFramePr>
        <p:xfrm>
          <a:off x="467544" y="2420888"/>
          <a:ext cx="8229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4560"/>
                <a:gridCol w="1584176"/>
                <a:gridCol w="1584176"/>
                <a:gridCol w="1584176"/>
                <a:gridCol w="1522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menšenec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3320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10 500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1320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menšitel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140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540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6 300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430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rozdíl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180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3860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4200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890</a:t>
                      </a:r>
                      <a:endParaRPr lang="cs-CZ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2575248" y="6237312"/>
            <a:ext cx="401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9528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3. Vypočítejte příklady a vymyslete </a:t>
            </a:r>
            <a:br>
              <a:rPr lang="cs-CZ" smtClean="0"/>
            </a:br>
            <a:r>
              <a:rPr lang="cs-CZ" smtClean="0"/>
              <a:t>na ně slovní úlohy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lphaUcParenR"/>
            </a:pPr>
            <a:r>
              <a:rPr lang="cs-CZ" sz="2400" dirty="0" smtClean="0"/>
              <a:t>( 28 + 24 ) + 16 = __________</a:t>
            </a:r>
          </a:p>
          <a:p>
            <a:pPr marL="0" indent="0">
              <a:buFont typeface="Arial" pitchFamily="34" charset="0"/>
              <a:buNone/>
            </a:pPr>
            <a:r>
              <a:rPr lang="cs-CZ" sz="2400" dirty="0" smtClean="0"/>
              <a:t>Zadání slovní úlohy:	Terezka měla 28 kuliček, Honzík měl 24 kuliček a Jindra měl o 16 kuliček více než Honzík s Terezkou dohromady. Kolik měl Jindra kuliček?</a:t>
            </a:r>
          </a:p>
          <a:p>
            <a:pPr marL="0" indent="0">
              <a:buFont typeface="Arial" pitchFamily="34" charset="0"/>
              <a:buNone/>
            </a:pPr>
            <a:endParaRPr lang="cs-CZ" sz="2400" dirty="0" smtClean="0"/>
          </a:p>
          <a:p>
            <a:pPr marL="0" indent="0">
              <a:buFont typeface="Arial" pitchFamily="34" charset="0"/>
              <a:buNone/>
            </a:pPr>
            <a:endParaRPr lang="cs-CZ" sz="2400" dirty="0" smtClean="0"/>
          </a:p>
          <a:p>
            <a:pPr marL="0" indent="0">
              <a:buFont typeface="Arial" pitchFamily="34" charset="0"/>
              <a:buNone/>
            </a:pPr>
            <a:r>
              <a:rPr lang="cs-CZ" sz="2400" dirty="0" smtClean="0"/>
              <a:t>B) ( 35 + 8 ) + ( 32 – 15 ) = __________</a:t>
            </a:r>
          </a:p>
          <a:p>
            <a:pPr marL="0" indent="0">
              <a:buFont typeface="Arial" pitchFamily="34" charset="0"/>
              <a:buNone/>
            </a:pPr>
            <a:r>
              <a:rPr lang="cs-CZ" sz="2400" dirty="0" smtClean="0"/>
              <a:t>Zadání slovní úlohy:	V prvním sadě se vysázelo 35 jabloní a 8 hrušní. Ve druhém sadě vysázeli 32 jabloní, ale 15 jich uhynulo. Kolik bylo dohromady v obou sadech ovocných stromů?</a:t>
            </a:r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2564904" y="6126163"/>
            <a:ext cx="401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4620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374</Words>
  <Application>Microsoft Office PowerPoint</Application>
  <PresentationFormat>Předvádění na obrazovce (4:3)</PresentationFormat>
  <Paragraphs>130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Snímek 1</vt:lpstr>
      <vt:lpstr>Snímek 2</vt:lpstr>
      <vt:lpstr>1. Doplň tabulku</vt:lpstr>
      <vt:lpstr>2. Doplň tabulku</vt:lpstr>
      <vt:lpstr>3. Vypočítejte příklady a vymyslete  na ně slovní úlohy</vt:lpstr>
      <vt:lpstr>4. Vypočítej ceny oblečení (1ks)</vt:lpstr>
      <vt:lpstr>Snímek 7</vt:lpstr>
      <vt:lpstr>Snímek 8</vt:lpstr>
      <vt:lpstr>Snímek 9</vt:lpstr>
      <vt:lpstr>Snímek 10</vt:lpstr>
      <vt:lpstr>Snímek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20</cp:revision>
  <dcterms:created xsi:type="dcterms:W3CDTF">2011-09-20T16:40:23Z</dcterms:created>
  <dcterms:modified xsi:type="dcterms:W3CDTF">2011-10-27T10:13:26Z</dcterms:modified>
</cp:coreProperties>
</file>