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61" r:id="rId2"/>
    <p:sldId id="262" r:id="rId3"/>
    <p:sldId id="256" r:id="rId4"/>
    <p:sldId id="257" r:id="rId5"/>
    <p:sldId id="259" r:id="rId6"/>
    <p:sldId id="258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782"/>
          </a:xfrm>
        </p:spPr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782"/>
          </a:xfrm>
        </p:spPr>
        <p:txBody>
          <a:bodyPr/>
          <a:lstStyle/>
          <a:p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782"/>
          </a:xfrm>
        </p:spPr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 anchor="ctr"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  <p:sp useBgFill="1">
        <p:nvSpPr>
          <p:cNvPr id="9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534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2F1F962-83E3-4148-9C62-A8A02C0F441C}" type="datetimeFigureOut">
              <a:rPr lang="cs-CZ" smtClean="0"/>
              <a:pPr/>
              <a:t>27.10.2011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0942"/>
            <a:ext cx="34290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4970DE2-64B0-43F3-ADBE-82F15D8D8CC6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76724" y="6229350"/>
            <a:ext cx="3608040" cy="476250"/>
          </a:xfrm>
        </p:spPr>
        <p:txBody>
          <a:bodyPr/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  <p:pic>
        <p:nvPicPr>
          <p:cNvPr id="5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9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11" name="Group 117"/>
          <p:cNvGraphicFramePr>
            <a:graphicFrameLocks noGrp="1"/>
          </p:cNvGraphicFramePr>
          <p:nvPr/>
        </p:nvGraphicFramePr>
        <p:xfrm>
          <a:off x="611188" y="1700213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6"/>
          <p:cNvSpPr>
            <a:spLocks noChangeArrowheads="1"/>
          </p:cNvSpPr>
          <p:nvPr/>
        </p:nvSpPr>
        <p:spPr bwMode="auto">
          <a:xfrm>
            <a:off x="395288" y="2881669"/>
            <a:ext cx="849788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b="1" dirty="0"/>
              <a:t>SADA č. </a:t>
            </a:r>
            <a:r>
              <a:rPr lang="cs-CZ" b="1" dirty="0" smtClean="0"/>
              <a:t>VIII</a:t>
            </a:r>
            <a:endParaRPr lang="cs-CZ" b="1" dirty="0"/>
          </a:p>
          <a:p>
            <a:pPr algn="ctr"/>
            <a:r>
              <a:rPr lang="cs-CZ" b="1" dirty="0"/>
              <a:t>Identifikátor: </a:t>
            </a:r>
            <a:r>
              <a:rPr lang="cs-CZ" b="1" smtClean="0"/>
              <a:t>VY_32_INOVACE_SADA </a:t>
            </a:r>
            <a:r>
              <a:rPr lang="cs-CZ" b="1" smtClean="0"/>
              <a:t>VIII_M</a:t>
            </a:r>
            <a:r>
              <a:rPr lang="cs-CZ" b="1" dirty="0" smtClean="0"/>
              <a:t>, DUM 19</a:t>
            </a:r>
            <a:endParaRPr lang="cs-CZ" b="1" dirty="0"/>
          </a:p>
          <a:p>
            <a:pPr algn="ctr"/>
            <a:r>
              <a:rPr lang="cs-CZ" b="1" dirty="0"/>
              <a:t>Vzdělávací oblast: </a:t>
            </a:r>
            <a:r>
              <a:rPr lang="cs-CZ" b="1" dirty="0" smtClean="0"/>
              <a:t>Matematika a její aplikace</a:t>
            </a:r>
            <a:endParaRPr lang="cs-CZ" b="1" dirty="0"/>
          </a:p>
          <a:p>
            <a:pPr algn="ctr"/>
            <a:r>
              <a:rPr lang="cs-CZ" b="1" dirty="0"/>
              <a:t>Vzdělávací obor: </a:t>
            </a:r>
            <a:r>
              <a:rPr lang="cs-CZ" b="1" dirty="0" smtClean="0"/>
              <a:t>Matematika a její aplikace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03667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cs-CZ" dirty="0" smtClean="0"/>
              <a:t>3) Doplň správné jednotky</a:t>
            </a:r>
            <a:endParaRPr lang="cs-CZ" dirty="0"/>
          </a:p>
        </p:txBody>
      </p:sp>
      <p:sp>
        <p:nvSpPr>
          <p:cNvPr id="9" name="Zástupný symbol pro obsah 3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5 m	=	500 cm</a:t>
            </a:r>
          </a:p>
          <a:p>
            <a:pPr marL="0" indent="0">
              <a:buNone/>
            </a:pPr>
            <a:r>
              <a:rPr lang="cs-CZ" dirty="0" smtClean="0"/>
              <a:t>8 dm	=	80 cm</a:t>
            </a:r>
          </a:p>
          <a:p>
            <a:pPr marL="0" indent="0">
              <a:buNone/>
            </a:pPr>
            <a:r>
              <a:rPr lang="cs-CZ" dirty="0" smtClean="0"/>
              <a:t>6 km	=	6000 </a:t>
            </a:r>
            <a:r>
              <a:rPr lang="cs-CZ" dirty="0"/>
              <a:t>m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7 cm 6 mm = 76 mm</a:t>
            </a:r>
          </a:p>
          <a:p>
            <a:pPr marL="0" indent="0">
              <a:buNone/>
            </a:pPr>
            <a:r>
              <a:rPr lang="cs-CZ" dirty="0" smtClean="0"/>
              <a:t>2 m16 cm   = 216 cm</a:t>
            </a:r>
          </a:p>
          <a:p>
            <a:pPr marL="0" indent="0">
              <a:buNone/>
            </a:pPr>
            <a:r>
              <a:rPr lang="cs-CZ" dirty="0" smtClean="0"/>
              <a:t>3 dm 7 cm  = 370 mm</a:t>
            </a:r>
            <a:endParaRPr lang="cs-CZ" dirty="0"/>
          </a:p>
        </p:txBody>
      </p:sp>
      <p:sp>
        <p:nvSpPr>
          <p:cNvPr id="10" name="Zástupný symbol pro obsah 4"/>
          <p:cNvSpPr txBox="1">
            <a:spLocks/>
          </p:cNvSpPr>
          <p:nvPr/>
        </p:nvSpPr>
        <p:spPr>
          <a:xfrm>
            <a:off x="4427984" y="1628800"/>
            <a:ext cx="4608512" cy="4754880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 2" pitchFamily="18" charset="2"/>
              <a:buChar char="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30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3736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94560" indent="-182880" algn="l" defTabSz="914400" rtl="0" eaLnBrk="1" latinLnBrk="0" hangingPunct="1">
              <a:spcBef>
                <a:spcPts val="310"/>
              </a:spcBef>
              <a:buClr>
                <a:schemeClr val="accent2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cs-CZ" dirty="0" smtClean="0"/>
              <a:t>5 m 8 dm	=	58 dm</a:t>
            </a:r>
          </a:p>
          <a:p>
            <a:pPr marL="0" indent="0">
              <a:buFont typeface="Wingdings 2" pitchFamily="18" charset="2"/>
              <a:buNone/>
            </a:pPr>
            <a:r>
              <a:rPr lang="cs-CZ" dirty="0" smtClean="0"/>
              <a:t>4 m 4 dm	=	440 cm</a:t>
            </a:r>
          </a:p>
          <a:p>
            <a:pPr marL="0" indent="0">
              <a:buFont typeface="Wingdings 2" pitchFamily="18" charset="2"/>
              <a:buNone/>
            </a:pPr>
            <a:r>
              <a:rPr lang="cs-CZ" dirty="0" smtClean="0"/>
              <a:t>2 m 79 cm	=	279 cm</a:t>
            </a:r>
          </a:p>
          <a:p>
            <a:pPr marL="0" indent="0">
              <a:buFont typeface="Wingdings 2" pitchFamily="18" charset="2"/>
              <a:buNone/>
            </a:pP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2308595" y="602128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14213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476672"/>
            <a:ext cx="8424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 smtClean="0"/>
              <a:t>Použité zdroje:</a:t>
            </a:r>
          </a:p>
          <a:p>
            <a:endParaRPr lang="cs-CZ" dirty="0"/>
          </a:p>
          <a:p>
            <a:r>
              <a:rPr lang="cs-CZ" u="sng" dirty="0" smtClean="0"/>
              <a:t>Učebnice:</a:t>
            </a:r>
          </a:p>
          <a:p>
            <a:endParaRPr lang="cs-CZ" dirty="0"/>
          </a:p>
          <a:p>
            <a:r>
              <a:rPr lang="cs-CZ" dirty="0"/>
              <a:t>JUSTOVÁ J., </a:t>
            </a:r>
            <a:r>
              <a:rPr lang="cs-CZ" i="1" dirty="0"/>
              <a:t>Matematika pro 5. ročník základních škol, </a:t>
            </a:r>
            <a:r>
              <a:rPr lang="cs-CZ" dirty="0"/>
              <a:t>4. vydání, Praha: Alter 2008. ISBN: 978-80-7245-170-8, str</a:t>
            </a:r>
            <a:r>
              <a:rPr lang="cs-CZ" dirty="0" smtClean="0"/>
              <a:t>. 19</a:t>
            </a:r>
            <a:endParaRPr lang="cs-CZ" dirty="0"/>
          </a:p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22004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34615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043608" y="1166843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/>
          </a:p>
          <a:p>
            <a:r>
              <a:rPr lang="cs-CZ" b="1" dirty="0"/>
              <a:t>Název</a:t>
            </a:r>
            <a:r>
              <a:rPr lang="cs-CZ" b="1" dirty="0" smtClean="0"/>
              <a:t>: 			Jednotky délky</a:t>
            </a:r>
          </a:p>
          <a:p>
            <a:endParaRPr lang="cs-CZ" dirty="0"/>
          </a:p>
          <a:p>
            <a:r>
              <a:rPr lang="cs-CZ" b="1" dirty="0"/>
              <a:t>Autor</a:t>
            </a:r>
            <a:r>
              <a:rPr lang="cs-CZ" b="1" dirty="0" smtClean="0"/>
              <a:t>:			Zuzana 	Štěpánková</a:t>
            </a:r>
          </a:p>
          <a:p>
            <a:endParaRPr lang="cs-CZ" dirty="0"/>
          </a:p>
          <a:p>
            <a:r>
              <a:rPr lang="cs-CZ" b="1" dirty="0"/>
              <a:t>Stručná anotace</a:t>
            </a:r>
            <a:r>
              <a:rPr lang="cs-CZ" b="1" dirty="0" smtClean="0"/>
              <a:t>:	Presentace je zaměřena na upevnění jednotek délky a jejich zopakování. Děti si hlavně všímají práce s nulami při převádění na větší či menší jednotky délky.</a:t>
            </a:r>
          </a:p>
          <a:p>
            <a:endParaRPr lang="cs-CZ" b="1" dirty="0"/>
          </a:p>
          <a:p>
            <a:r>
              <a:rPr lang="cs-CZ" b="1" dirty="0"/>
              <a:t>Metodické zhodnocení</a:t>
            </a:r>
            <a:r>
              <a:rPr lang="cs-CZ" b="1" dirty="0" smtClean="0"/>
              <a:t>:	Presentace byla využita 7.10. 2011 ve třídě 5.C. </a:t>
            </a:r>
            <a:r>
              <a:rPr lang="cs-CZ" b="1" dirty="0"/>
              <a:t>Hodina děti bavila, jsou zde i náročnější úkoly pro rychlejší žáky.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2555776" y="616530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7993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JEDNOTKY DÉLKY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2286000" y="580526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409345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JEDNOTKY DÉLKY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10000973"/>
              </p:ext>
            </p:extLst>
          </p:nvPr>
        </p:nvGraphicFramePr>
        <p:xfrm>
          <a:off x="251520" y="2708920"/>
          <a:ext cx="8568952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512168"/>
                <a:gridCol w="1656184"/>
                <a:gridCol w="1800200"/>
                <a:gridCol w="2016224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 m</a:t>
                      </a:r>
                      <a:r>
                        <a:rPr lang="cs-CZ" sz="2800" baseline="0" dirty="0" smtClean="0"/>
                        <a:t>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10 dm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100 cm</a:t>
                      </a:r>
                      <a:r>
                        <a:rPr lang="cs-CZ" sz="2800" baseline="0" dirty="0" smtClean="0"/>
                        <a:t>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1 000 mm</a:t>
                      </a:r>
                      <a:endParaRPr lang="cs-C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cs-CZ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 dm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10 cm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100 mm</a:t>
                      </a:r>
                      <a:endParaRPr lang="cs-C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cs-CZ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 cm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10 mm</a:t>
                      </a:r>
                      <a:endParaRPr lang="cs-CZ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 km =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800" dirty="0" smtClean="0"/>
                        <a:t>1 000 m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319714" y="594928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32605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1) Seřaď jednotky podle toho, jak jdou za sebou.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2018919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5 m</a:t>
            </a:r>
            <a:endParaRPr lang="cs-CZ" sz="3200" dirty="0"/>
          </a:p>
        </p:txBody>
      </p:sp>
      <p:sp>
        <p:nvSpPr>
          <p:cNvPr id="7" name="Obdélník 6"/>
          <p:cNvSpPr/>
          <p:nvPr/>
        </p:nvSpPr>
        <p:spPr>
          <a:xfrm>
            <a:off x="2088980" y="2638825"/>
            <a:ext cx="2233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50 000 mm</a:t>
            </a:r>
            <a:endParaRPr lang="cs-CZ" sz="3200" dirty="0"/>
          </a:p>
        </p:txBody>
      </p:sp>
      <p:sp>
        <p:nvSpPr>
          <p:cNvPr id="8" name="Obdélník 7"/>
          <p:cNvSpPr/>
          <p:nvPr/>
        </p:nvSpPr>
        <p:spPr>
          <a:xfrm>
            <a:off x="2987824" y="1820444"/>
            <a:ext cx="1550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500 dm</a:t>
            </a:r>
            <a:endParaRPr lang="cs-CZ" sz="3200" dirty="0"/>
          </a:p>
        </p:txBody>
      </p:sp>
      <p:sp>
        <p:nvSpPr>
          <p:cNvPr id="9" name="Obdélník 8"/>
          <p:cNvSpPr/>
          <p:nvPr/>
        </p:nvSpPr>
        <p:spPr>
          <a:xfrm>
            <a:off x="2963207" y="3844498"/>
            <a:ext cx="13227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40 dm</a:t>
            </a:r>
            <a:endParaRPr lang="cs-CZ" sz="3200" dirty="0"/>
          </a:p>
        </p:txBody>
      </p:sp>
      <p:sp>
        <p:nvSpPr>
          <p:cNvPr id="11" name="Obdélník 10"/>
          <p:cNvSpPr/>
          <p:nvPr/>
        </p:nvSpPr>
        <p:spPr>
          <a:xfrm>
            <a:off x="963540" y="4324336"/>
            <a:ext cx="1869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5 000 cm</a:t>
            </a:r>
            <a:endParaRPr lang="cs-CZ" sz="3200" dirty="0"/>
          </a:p>
        </p:txBody>
      </p:sp>
      <p:sp>
        <p:nvSpPr>
          <p:cNvPr id="12" name="Obdélník 11"/>
          <p:cNvSpPr/>
          <p:nvPr/>
        </p:nvSpPr>
        <p:spPr>
          <a:xfrm>
            <a:off x="7020272" y="3065578"/>
            <a:ext cx="1072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 km</a:t>
            </a:r>
            <a:endParaRPr lang="cs-CZ" sz="3200" dirty="0"/>
          </a:p>
        </p:txBody>
      </p:sp>
      <p:sp>
        <p:nvSpPr>
          <p:cNvPr id="13" name="Obdélník 12"/>
          <p:cNvSpPr/>
          <p:nvPr/>
        </p:nvSpPr>
        <p:spPr>
          <a:xfrm>
            <a:off x="7395364" y="2001220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 m</a:t>
            </a:r>
            <a:endParaRPr lang="cs-CZ" sz="3200" dirty="0"/>
          </a:p>
        </p:txBody>
      </p:sp>
      <p:sp>
        <p:nvSpPr>
          <p:cNvPr id="14" name="Obdélník 13"/>
          <p:cNvSpPr/>
          <p:nvPr/>
        </p:nvSpPr>
        <p:spPr>
          <a:xfrm>
            <a:off x="5379305" y="5772984"/>
            <a:ext cx="1527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400 cm</a:t>
            </a:r>
            <a:endParaRPr lang="cs-CZ" sz="3200" dirty="0"/>
          </a:p>
        </p:txBody>
      </p:sp>
      <p:sp>
        <p:nvSpPr>
          <p:cNvPr id="15" name="Obdélník 14"/>
          <p:cNvSpPr/>
          <p:nvPr/>
        </p:nvSpPr>
        <p:spPr>
          <a:xfrm>
            <a:off x="5724128" y="2405219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25 </a:t>
            </a:r>
            <a:r>
              <a:rPr lang="cs-CZ" sz="3200" dirty="0"/>
              <a:t>m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5447205" y="3844498"/>
            <a:ext cx="19481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4 000 m</a:t>
            </a:r>
            <a:endParaRPr lang="cs-CZ" sz="3200" dirty="0"/>
          </a:p>
        </p:txBody>
      </p:sp>
      <p:sp>
        <p:nvSpPr>
          <p:cNvPr id="17" name="Obdélník 16"/>
          <p:cNvSpPr/>
          <p:nvPr/>
        </p:nvSpPr>
        <p:spPr>
          <a:xfrm>
            <a:off x="2766022" y="5219954"/>
            <a:ext cx="8675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 m</a:t>
            </a:r>
            <a:endParaRPr lang="cs-CZ" sz="3200" dirty="0"/>
          </a:p>
        </p:txBody>
      </p:sp>
      <p:sp>
        <p:nvSpPr>
          <p:cNvPr id="18" name="Obdélník 17"/>
          <p:cNvSpPr/>
          <p:nvPr/>
        </p:nvSpPr>
        <p:spPr>
          <a:xfrm>
            <a:off x="612952" y="3357966"/>
            <a:ext cx="1869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2 500 cm</a:t>
            </a:r>
            <a:endParaRPr lang="cs-CZ" sz="3200" dirty="0"/>
          </a:p>
        </p:txBody>
      </p:sp>
      <p:sp>
        <p:nvSpPr>
          <p:cNvPr id="19" name="Obdélník 18"/>
          <p:cNvSpPr/>
          <p:nvPr/>
        </p:nvSpPr>
        <p:spPr>
          <a:xfrm>
            <a:off x="4067728" y="4708330"/>
            <a:ext cx="1527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500 cm</a:t>
            </a:r>
            <a:endParaRPr lang="cs-CZ" sz="3200" dirty="0"/>
          </a:p>
        </p:txBody>
      </p:sp>
      <p:sp>
        <p:nvSpPr>
          <p:cNvPr id="20" name="Obdélník 19"/>
          <p:cNvSpPr/>
          <p:nvPr/>
        </p:nvSpPr>
        <p:spPr>
          <a:xfrm>
            <a:off x="6392525" y="4759786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5 000 mm</a:t>
            </a:r>
            <a:endParaRPr lang="cs-CZ" sz="3200" dirty="0"/>
          </a:p>
        </p:txBody>
      </p:sp>
      <p:sp>
        <p:nvSpPr>
          <p:cNvPr id="21" name="Obdélník 20"/>
          <p:cNvSpPr/>
          <p:nvPr/>
        </p:nvSpPr>
        <p:spPr>
          <a:xfrm>
            <a:off x="949864" y="5493886"/>
            <a:ext cx="13227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 dm</a:t>
            </a:r>
            <a:endParaRPr lang="cs-CZ" sz="3200" dirty="0"/>
          </a:p>
        </p:txBody>
      </p:sp>
      <p:sp>
        <p:nvSpPr>
          <p:cNvPr id="3" name="Obdélník 2"/>
          <p:cNvSpPr/>
          <p:nvPr/>
        </p:nvSpPr>
        <p:spPr>
          <a:xfrm>
            <a:off x="196375" y="6065371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10603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</a:t>
            </a:r>
            <a:r>
              <a:rPr lang="cs-CZ" dirty="0" smtClean="0"/>
              <a:t>) Doplňte do tabulky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83735935"/>
              </p:ext>
            </p:extLst>
          </p:nvPr>
        </p:nvGraphicFramePr>
        <p:xfrm>
          <a:off x="323528" y="1988840"/>
          <a:ext cx="85344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1422400"/>
                <a:gridCol w="1422400"/>
                <a:gridCol w="1422400"/>
                <a:gridCol w="1422400"/>
                <a:gridCol w="142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cm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9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45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800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mm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700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50</a:t>
                      </a:r>
                      <a:endParaRPr lang="cs-CZ" sz="3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18586433"/>
              </p:ext>
            </p:extLst>
          </p:nvPr>
        </p:nvGraphicFramePr>
        <p:xfrm>
          <a:off x="323528" y="4581128"/>
          <a:ext cx="8496944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  <a:gridCol w="1368152"/>
                <a:gridCol w="1440160"/>
                <a:gridCol w="1296144"/>
                <a:gridCol w="15121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m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4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10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25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cm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700</a:t>
                      </a:r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1 600</a:t>
                      </a:r>
                      <a:endParaRPr lang="cs-CZ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256090" y="602128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114319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3) Doplň správné jednotky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5 m	=	500 ___</a:t>
            </a:r>
          </a:p>
          <a:p>
            <a:pPr marL="0" indent="0">
              <a:buNone/>
            </a:pPr>
            <a:r>
              <a:rPr lang="cs-CZ" dirty="0" smtClean="0"/>
              <a:t>8 dm	=	80 ___</a:t>
            </a:r>
          </a:p>
          <a:p>
            <a:pPr marL="0" indent="0">
              <a:buNone/>
            </a:pPr>
            <a:r>
              <a:rPr lang="cs-CZ" dirty="0" smtClean="0"/>
              <a:t>6 km	=	6000 ___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7 cm 6 mm = 76 ___</a:t>
            </a:r>
          </a:p>
          <a:p>
            <a:pPr marL="0" indent="0">
              <a:buNone/>
            </a:pPr>
            <a:r>
              <a:rPr lang="cs-CZ" dirty="0" smtClean="0"/>
              <a:t>2 m16 cm   = 216 ___</a:t>
            </a:r>
          </a:p>
          <a:p>
            <a:pPr marL="0" indent="0">
              <a:buNone/>
            </a:pPr>
            <a:r>
              <a:rPr lang="cs-CZ" dirty="0" smtClean="0"/>
              <a:t>3 dm 7 cm  = 370 ___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427984" y="1628800"/>
            <a:ext cx="4608512" cy="475488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5 m 8 dm	=	58 ___</a:t>
            </a:r>
          </a:p>
          <a:p>
            <a:pPr marL="0" indent="0">
              <a:buNone/>
            </a:pPr>
            <a:r>
              <a:rPr lang="cs-CZ" dirty="0" smtClean="0"/>
              <a:t>4 m 4 dm	=	440 ___</a:t>
            </a:r>
          </a:p>
          <a:p>
            <a:pPr marL="0" indent="0">
              <a:buNone/>
            </a:pPr>
            <a:r>
              <a:rPr lang="cs-CZ" dirty="0" smtClean="0"/>
              <a:t>2 m 79 cm	=	279 ___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308595" y="602128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358529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cs-CZ" dirty="0" smtClean="0"/>
              <a:t>1) Seřaď jednotky podle toho, jak jdou za sebou.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517816" y="1820444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5 m</a:t>
            </a:r>
            <a:endParaRPr lang="cs-CZ" sz="3200" dirty="0"/>
          </a:p>
        </p:txBody>
      </p:sp>
      <p:sp>
        <p:nvSpPr>
          <p:cNvPr id="18" name="Obdélník 17"/>
          <p:cNvSpPr/>
          <p:nvPr/>
        </p:nvSpPr>
        <p:spPr>
          <a:xfrm>
            <a:off x="5587637" y="2773190"/>
            <a:ext cx="2233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50 000 mm</a:t>
            </a:r>
            <a:endParaRPr lang="cs-CZ" sz="3200" dirty="0"/>
          </a:p>
        </p:txBody>
      </p:sp>
      <p:sp>
        <p:nvSpPr>
          <p:cNvPr id="19" name="Obdélník 18"/>
          <p:cNvSpPr/>
          <p:nvPr/>
        </p:nvSpPr>
        <p:spPr>
          <a:xfrm>
            <a:off x="1880757" y="2644988"/>
            <a:ext cx="1550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500 dm</a:t>
            </a:r>
            <a:endParaRPr lang="cs-CZ" sz="3200" dirty="0"/>
          </a:p>
        </p:txBody>
      </p:sp>
      <p:sp>
        <p:nvSpPr>
          <p:cNvPr id="20" name="Obdélník 19"/>
          <p:cNvSpPr/>
          <p:nvPr/>
        </p:nvSpPr>
        <p:spPr>
          <a:xfrm>
            <a:off x="1820976" y="5374353"/>
            <a:ext cx="13227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40 dm</a:t>
            </a:r>
            <a:endParaRPr lang="cs-CZ" sz="3200" dirty="0"/>
          </a:p>
        </p:txBody>
      </p:sp>
      <p:sp>
        <p:nvSpPr>
          <p:cNvPr id="21" name="Obdélník 20"/>
          <p:cNvSpPr/>
          <p:nvPr/>
        </p:nvSpPr>
        <p:spPr>
          <a:xfrm>
            <a:off x="3603536" y="2644987"/>
            <a:ext cx="1869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5 000 cm</a:t>
            </a:r>
            <a:endParaRPr lang="cs-CZ" sz="3200" dirty="0"/>
          </a:p>
        </p:txBody>
      </p:sp>
      <p:sp>
        <p:nvSpPr>
          <p:cNvPr id="22" name="Obdélník 21"/>
          <p:cNvSpPr/>
          <p:nvPr/>
        </p:nvSpPr>
        <p:spPr>
          <a:xfrm>
            <a:off x="413499" y="3650353"/>
            <a:ext cx="1072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 km</a:t>
            </a:r>
            <a:endParaRPr lang="cs-CZ" sz="3200" dirty="0"/>
          </a:p>
        </p:txBody>
      </p:sp>
      <p:sp>
        <p:nvSpPr>
          <p:cNvPr id="23" name="Obdélník 22"/>
          <p:cNvSpPr/>
          <p:nvPr/>
        </p:nvSpPr>
        <p:spPr>
          <a:xfrm>
            <a:off x="527804" y="2644988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 m</a:t>
            </a:r>
            <a:endParaRPr lang="cs-CZ" sz="3200" dirty="0"/>
          </a:p>
        </p:txBody>
      </p:sp>
      <p:sp>
        <p:nvSpPr>
          <p:cNvPr id="24" name="Obdélník 23"/>
          <p:cNvSpPr/>
          <p:nvPr/>
        </p:nvSpPr>
        <p:spPr>
          <a:xfrm>
            <a:off x="3803629" y="5373215"/>
            <a:ext cx="1527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400 cm</a:t>
            </a:r>
            <a:endParaRPr lang="cs-CZ" sz="3200" dirty="0"/>
          </a:p>
        </p:txBody>
      </p:sp>
      <p:sp>
        <p:nvSpPr>
          <p:cNvPr id="25" name="Obdélník 24"/>
          <p:cNvSpPr/>
          <p:nvPr/>
        </p:nvSpPr>
        <p:spPr>
          <a:xfrm>
            <a:off x="470209" y="4635179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25 </a:t>
            </a:r>
            <a:r>
              <a:rPr lang="cs-CZ" sz="3200" dirty="0"/>
              <a:t>m</a:t>
            </a:r>
          </a:p>
        </p:txBody>
      </p:sp>
      <p:sp>
        <p:nvSpPr>
          <p:cNvPr id="26" name="Obdélník 25"/>
          <p:cNvSpPr/>
          <p:nvPr/>
        </p:nvSpPr>
        <p:spPr>
          <a:xfrm>
            <a:off x="1880757" y="3684851"/>
            <a:ext cx="19481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4 000 m</a:t>
            </a:r>
            <a:endParaRPr lang="cs-CZ" sz="3200" dirty="0"/>
          </a:p>
        </p:txBody>
      </p:sp>
      <p:sp>
        <p:nvSpPr>
          <p:cNvPr id="27" name="Obdélník 26"/>
          <p:cNvSpPr/>
          <p:nvPr/>
        </p:nvSpPr>
        <p:spPr>
          <a:xfrm>
            <a:off x="584022" y="5373216"/>
            <a:ext cx="8675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4 m</a:t>
            </a:r>
            <a:endParaRPr lang="cs-CZ" sz="3200" dirty="0"/>
          </a:p>
        </p:txBody>
      </p:sp>
      <p:sp>
        <p:nvSpPr>
          <p:cNvPr id="28" name="Obdélník 27"/>
          <p:cNvSpPr/>
          <p:nvPr/>
        </p:nvSpPr>
        <p:spPr>
          <a:xfrm>
            <a:off x="1934206" y="4654199"/>
            <a:ext cx="18694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2 500 cm</a:t>
            </a:r>
            <a:endParaRPr lang="cs-CZ" sz="3200" dirty="0"/>
          </a:p>
        </p:txBody>
      </p:sp>
      <p:sp>
        <p:nvSpPr>
          <p:cNvPr id="29" name="Obdélník 28"/>
          <p:cNvSpPr/>
          <p:nvPr/>
        </p:nvSpPr>
        <p:spPr>
          <a:xfrm>
            <a:off x="3774257" y="1708832"/>
            <a:ext cx="15279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500 cm</a:t>
            </a:r>
            <a:endParaRPr lang="cs-CZ" sz="3200" dirty="0"/>
          </a:p>
        </p:txBody>
      </p:sp>
      <p:sp>
        <p:nvSpPr>
          <p:cNvPr id="30" name="Obdélník 29"/>
          <p:cNvSpPr/>
          <p:nvPr/>
        </p:nvSpPr>
        <p:spPr>
          <a:xfrm>
            <a:off x="5550960" y="1814074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5 000 mm</a:t>
            </a:r>
            <a:endParaRPr lang="cs-CZ" sz="3200" dirty="0"/>
          </a:p>
        </p:txBody>
      </p:sp>
      <p:sp>
        <p:nvSpPr>
          <p:cNvPr id="31" name="Obdélník 30"/>
          <p:cNvSpPr/>
          <p:nvPr/>
        </p:nvSpPr>
        <p:spPr>
          <a:xfrm>
            <a:off x="1934206" y="1814075"/>
            <a:ext cx="13227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smtClean="0"/>
              <a:t>50 dm</a:t>
            </a:r>
            <a:endParaRPr lang="cs-CZ" sz="3200" dirty="0"/>
          </a:p>
        </p:txBody>
      </p:sp>
      <p:sp>
        <p:nvSpPr>
          <p:cNvPr id="32" name="Obdélník 31"/>
          <p:cNvSpPr/>
          <p:nvPr/>
        </p:nvSpPr>
        <p:spPr>
          <a:xfrm>
            <a:off x="196375" y="6065371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34643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304800" y="274638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2) Doplňte do tabulky</a:t>
            </a:r>
            <a:endParaRPr lang="cs-CZ" dirty="0"/>
          </a:p>
        </p:txBody>
      </p:sp>
      <p:graphicFrame>
        <p:nvGraphicFramePr>
          <p:cNvPr id="5" name="Zástupný symbol pro obsah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27656179"/>
              </p:ext>
            </p:extLst>
          </p:nvPr>
        </p:nvGraphicFramePr>
        <p:xfrm>
          <a:off x="323528" y="1988840"/>
          <a:ext cx="85344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1422400"/>
                <a:gridCol w="1422400"/>
                <a:gridCol w="1422400"/>
                <a:gridCol w="1422400"/>
                <a:gridCol w="142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cm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9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45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70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800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5</a:t>
                      </a:r>
                      <a:endParaRPr lang="cs-CZ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mm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90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450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700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8 000</a:t>
                      </a:r>
                      <a:endParaRPr lang="cs-CZ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50</a:t>
                      </a:r>
                      <a:endParaRPr lang="cs-CZ" sz="3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37991807"/>
              </p:ext>
            </p:extLst>
          </p:nvPr>
        </p:nvGraphicFramePr>
        <p:xfrm>
          <a:off x="323528" y="4581128"/>
          <a:ext cx="8496944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440160"/>
                <a:gridCol w="1368152"/>
                <a:gridCol w="1440160"/>
                <a:gridCol w="1296144"/>
                <a:gridCol w="15121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m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7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4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25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16</a:t>
                      </a:r>
                      <a:endParaRPr lang="cs-CZ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cm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700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400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1 000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2 500</a:t>
                      </a:r>
                      <a:endParaRPr lang="cs-CZ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1 600</a:t>
                      </a:r>
                      <a:endParaRPr lang="cs-CZ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2256090" y="602128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120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Autorem materiálu a všech jeho částí, není-li uvedeno jinak, je Zuzana Štěpánková</a:t>
            </a:r>
          </a:p>
        </p:txBody>
      </p:sp>
    </p:spTree>
    <p:extLst>
      <p:ext uri="{BB962C8B-B14F-4D97-AF65-F5344CB8AC3E}">
        <p14:creationId xmlns="" xmlns:p14="http://schemas.microsoft.com/office/powerpoint/2010/main" val="203695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TC010205604[[fn=Konstrukční motiv]]</Template>
  <TotalTime>188</TotalTime>
  <Words>447</Words>
  <Application>Microsoft Office PowerPoint</Application>
  <PresentationFormat>Předvádění na obrazovce (4:3)</PresentationFormat>
  <Paragraphs>152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Prefab</vt:lpstr>
      <vt:lpstr>Snímek 1</vt:lpstr>
      <vt:lpstr>Snímek 2</vt:lpstr>
      <vt:lpstr>JEDNOTKY DÉLKY</vt:lpstr>
      <vt:lpstr>JEDNOTKY DÉLKY</vt:lpstr>
      <vt:lpstr>1) Seřaď jednotky podle toho, jak jdou za sebou.</vt:lpstr>
      <vt:lpstr>2) Doplňte do tabulky</vt:lpstr>
      <vt:lpstr>3) Doplň správné jednotky</vt:lpstr>
      <vt:lpstr>1) Seřaď jednotky podle toho, jak jdou za sebou.</vt:lpstr>
      <vt:lpstr>Snímek 9</vt:lpstr>
      <vt:lpstr>3) Doplň správné jednotky</vt:lpstr>
      <vt:lpstr>Snímek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JEDNOTKY DÉLKY</dc:title>
  <dc:creator>ucitel</dc:creator>
  <cp:lastModifiedBy>Iva9889</cp:lastModifiedBy>
  <cp:revision>10</cp:revision>
  <dcterms:created xsi:type="dcterms:W3CDTF">2011-10-05T10:45:10Z</dcterms:created>
  <dcterms:modified xsi:type="dcterms:W3CDTF">2011-10-27T10:14:15Z</dcterms:modified>
</cp:coreProperties>
</file>