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74" r:id="rId2"/>
    <p:sldId id="275" r:id="rId3"/>
    <p:sldId id="256" r:id="rId4"/>
    <p:sldId id="257" r:id="rId5"/>
    <p:sldId id="271" r:id="rId6"/>
    <p:sldId id="272" r:id="rId7"/>
    <p:sldId id="273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79" r:id="rId18"/>
    <p:sldId id="280" r:id="rId19"/>
    <p:sldId id="281" r:id="rId20"/>
    <p:sldId id="276" r:id="rId21"/>
    <p:sldId id="277" r:id="rId22"/>
    <p:sldId id="267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4512DDE-16F5-4843-AD6A-E7765150979A}" type="datetimeFigureOut">
              <a:rPr lang="cs-CZ" smtClean="0"/>
              <a:pPr/>
              <a:t>27.10.2011</a:t>
            </a:fld>
            <a:endParaRPr lang="cs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5259325-E918-42F1-926C-5A0FCC57D63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2DDE-16F5-4843-AD6A-E7765150979A}" type="datetimeFigureOut">
              <a:rPr lang="cs-CZ" smtClean="0"/>
              <a:pPr/>
              <a:t>27.10.2011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9325-E918-42F1-926C-5A0FCC57D63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2DDE-16F5-4843-AD6A-E7765150979A}" type="datetimeFigureOut">
              <a:rPr lang="cs-CZ" smtClean="0"/>
              <a:pPr/>
              <a:t>27.10.2011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5259325-E918-42F1-926C-5A0FCC57D63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2DDE-16F5-4843-AD6A-E7765150979A}" type="datetimeFigureOut">
              <a:rPr lang="cs-CZ" smtClean="0"/>
              <a:pPr/>
              <a:t>27.10.2011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9325-E918-42F1-926C-5A0FCC57D63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4512DDE-16F5-4843-AD6A-E7765150979A}" type="datetimeFigureOut">
              <a:rPr lang="cs-CZ" smtClean="0"/>
              <a:pPr/>
              <a:t>27.10.2011</a:t>
            </a:fld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5259325-E918-42F1-926C-5A0FCC57D63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2DDE-16F5-4843-AD6A-E7765150979A}" type="datetimeFigureOut">
              <a:rPr lang="cs-CZ" smtClean="0"/>
              <a:pPr/>
              <a:t>27.10.2011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9325-E918-42F1-926C-5A0FCC57D63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2DDE-16F5-4843-AD6A-E7765150979A}" type="datetimeFigureOut">
              <a:rPr lang="cs-CZ" smtClean="0"/>
              <a:pPr/>
              <a:t>27.10.2011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9325-E918-42F1-926C-5A0FCC57D63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2DDE-16F5-4843-AD6A-E7765150979A}" type="datetimeFigureOut">
              <a:rPr lang="cs-CZ" smtClean="0"/>
              <a:pPr/>
              <a:t>27.10.2011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9325-E918-42F1-926C-5A0FCC57D63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2DDE-16F5-4843-AD6A-E7765150979A}" type="datetimeFigureOut">
              <a:rPr lang="cs-CZ" smtClean="0"/>
              <a:pPr/>
              <a:t>27.10.2011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9325-E918-42F1-926C-5A0FCC57D63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2DDE-16F5-4843-AD6A-E7765150979A}" type="datetimeFigureOut">
              <a:rPr lang="cs-CZ" smtClean="0"/>
              <a:pPr/>
              <a:t>27.10.2011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5259325-E918-42F1-926C-5A0FCC57D63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2DDE-16F5-4843-AD6A-E7765150979A}" type="datetimeFigureOut">
              <a:rPr lang="cs-CZ" smtClean="0"/>
              <a:pPr/>
              <a:t>27.10.2011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9325-E918-42F1-926C-5A0FCC57D63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14512DDE-16F5-4843-AD6A-E7765150979A}" type="datetimeFigureOut">
              <a:rPr lang="cs-CZ" smtClean="0"/>
              <a:pPr/>
              <a:t>27.10.2011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C5259325-E918-42F1-926C-5A0FCC57D63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876724" y="6229350"/>
            <a:ext cx="3608040" cy="476250"/>
          </a:xfrm>
        </p:spPr>
        <p:txBody>
          <a:bodyPr/>
          <a:lstStyle/>
          <a:p>
            <a:pPr>
              <a:defRPr/>
            </a:pPr>
            <a:r>
              <a:rPr lang="cs-CZ" sz="12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Autorem materiálu a všech jeho částí, není-li uvedeno jinak, je Zuzana Štěpánková</a:t>
            </a:r>
          </a:p>
        </p:txBody>
      </p:sp>
      <p:pic>
        <p:nvPicPr>
          <p:cNvPr id="5" name="Obrázek 1" descr="logolinkII_bar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581525"/>
            <a:ext cx="576262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6699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7" name="Rectangle 58"/>
          <p:cNvSpPr>
            <a:spLocks noChangeArrowheads="1"/>
          </p:cNvSpPr>
          <p:nvPr/>
        </p:nvSpPr>
        <p:spPr bwMode="auto">
          <a:xfrm>
            <a:off x="468313" y="3011488"/>
            <a:ext cx="84248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cs-CZ" sz="1800"/>
          </a:p>
        </p:txBody>
      </p:sp>
      <p:sp>
        <p:nvSpPr>
          <p:cNvPr id="8" name="Rectangle 59"/>
          <p:cNvSpPr>
            <a:spLocks noChangeArrowheads="1"/>
          </p:cNvSpPr>
          <p:nvPr/>
        </p:nvSpPr>
        <p:spPr bwMode="auto">
          <a:xfrm>
            <a:off x="0" y="39719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cs-CZ" sz="1800"/>
          </a:p>
        </p:txBody>
      </p:sp>
      <p:pic>
        <p:nvPicPr>
          <p:cNvPr id="9" name="Picture 63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60350"/>
            <a:ext cx="658813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64"/>
          <p:cNvSpPr>
            <a:spLocks noChangeArrowheads="1"/>
          </p:cNvSpPr>
          <p:nvPr/>
        </p:nvSpPr>
        <p:spPr bwMode="auto">
          <a:xfrm>
            <a:off x="611188" y="1122363"/>
            <a:ext cx="69135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cs-CZ" sz="1400" b="1"/>
              <a:t>Tento materiál byl vytvořen v rámci projektu  Operačního programu Vzdělávání pro konkurenceschopnost.</a:t>
            </a:r>
          </a:p>
        </p:txBody>
      </p:sp>
      <p:graphicFrame>
        <p:nvGraphicFramePr>
          <p:cNvPr id="11" name="Group 117"/>
          <p:cNvGraphicFramePr>
            <a:graphicFrameLocks noGrp="1"/>
          </p:cNvGraphicFramePr>
          <p:nvPr/>
        </p:nvGraphicFramePr>
        <p:xfrm>
          <a:off x="611188" y="1700213"/>
          <a:ext cx="6837362" cy="1097176"/>
        </p:xfrm>
        <a:graphic>
          <a:graphicData uri="http://schemas.openxmlformats.org/drawingml/2006/table">
            <a:tbl>
              <a:tblPr/>
              <a:tblGrid>
                <a:gridCol w="2243137"/>
                <a:gridCol w="4594225"/>
              </a:tblGrid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Projekt MŠMT ČR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EU PENÍZE ŠKOLÁM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Číslo projektu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CZ.1.07/1.4.00/21.2146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Název projektu školy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Inovace ve vzdělávání na naší škole ZŠ Studánka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Šablona  III/2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Inovace a zkvalitnění výuky prostřednictvím ICT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Rectangle 116"/>
          <p:cNvSpPr>
            <a:spLocks noChangeArrowheads="1"/>
          </p:cNvSpPr>
          <p:nvPr/>
        </p:nvSpPr>
        <p:spPr bwMode="auto">
          <a:xfrm>
            <a:off x="395288" y="2881669"/>
            <a:ext cx="8497887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cs-CZ" b="1" dirty="0"/>
              <a:t>SADA č. </a:t>
            </a:r>
            <a:r>
              <a:rPr lang="cs-CZ" b="1" dirty="0" smtClean="0"/>
              <a:t>VIII</a:t>
            </a:r>
            <a:endParaRPr lang="cs-CZ" b="1" dirty="0"/>
          </a:p>
          <a:p>
            <a:pPr algn="ctr"/>
            <a:r>
              <a:rPr lang="cs-CZ" b="1" dirty="0"/>
              <a:t>Identifikátor: </a:t>
            </a:r>
            <a:r>
              <a:rPr lang="cs-CZ" b="1" smtClean="0"/>
              <a:t>VY_32_INOVACE_SADA </a:t>
            </a:r>
            <a:r>
              <a:rPr lang="cs-CZ" b="1" smtClean="0"/>
              <a:t>VIII_M</a:t>
            </a:r>
            <a:r>
              <a:rPr lang="cs-CZ" b="1" dirty="0" smtClean="0"/>
              <a:t>, DUM 20</a:t>
            </a:r>
            <a:endParaRPr lang="cs-CZ" b="1" dirty="0"/>
          </a:p>
          <a:p>
            <a:pPr algn="ctr"/>
            <a:r>
              <a:rPr lang="cs-CZ" b="1" dirty="0"/>
              <a:t>Vzdělávací oblast: </a:t>
            </a:r>
            <a:r>
              <a:rPr lang="cs-CZ" b="1" dirty="0" smtClean="0"/>
              <a:t>Matematika a její aplikace</a:t>
            </a:r>
            <a:endParaRPr lang="cs-CZ" b="1" dirty="0"/>
          </a:p>
          <a:p>
            <a:pPr algn="ctr"/>
            <a:r>
              <a:rPr lang="cs-CZ" b="1" dirty="0"/>
              <a:t>Vzdělávací obor: </a:t>
            </a:r>
            <a:r>
              <a:rPr lang="cs-CZ" b="1" dirty="0" smtClean="0"/>
              <a:t>Matematika a její aplikace</a:t>
            </a:r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</p:txBody>
      </p:sp>
    </p:spTree>
    <p:extLst>
      <p:ext uri="{BB962C8B-B14F-4D97-AF65-F5344CB8AC3E}">
        <p14:creationId xmlns="" xmlns:p14="http://schemas.microsoft.com/office/powerpoint/2010/main" val="390496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400" dirty="0" smtClean="0"/>
              <a:t>225 kg</a:t>
            </a:r>
            <a:endParaRPr lang="cs-CZ" sz="44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ZEBRA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2411760" y="602128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200" dirty="0">
                <a:solidFill>
                  <a:schemeClr val="bg2">
                    <a:lumMod val="20000"/>
                    <a:lumOff val="80000"/>
                  </a:schemeClr>
                </a:solidFill>
                <a:latin typeface="Arial" charset="0"/>
              </a:rPr>
              <a:t>Autorem materiálu a všech jeho částí, není-li uvedeno jinak, je Zuzana Štěpánková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460545"/>
            <a:ext cx="3383868" cy="22559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708920"/>
            <a:ext cx="3707904" cy="24719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65426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4400" dirty="0" smtClean="0"/>
              <a:t>4 kg</a:t>
            </a:r>
            <a:endParaRPr lang="cs-CZ" sz="44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PANDA ČERVENÁ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2411760" y="609329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200" dirty="0">
                <a:solidFill>
                  <a:schemeClr val="bg2">
                    <a:lumMod val="20000"/>
                    <a:lumOff val="80000"/>
                  </a:schemeClr>
                </a:solidFill>
                <a:latin typeface="Arial" charset="0"/>
              </a:rPr>
              <a:t>Autorem materiálu a všech jeho částí, není-li uvedeno jinak, je Zuzana Štěpánková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062740"/>
            <a:ext cx="2498642" cy="3747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223047"/>
            <a:ext cx="3932904" cy="26219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59212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4400" dirty="0" smtClean="0"/>
              <a:t>390 kg</a:t>
            </a:r>
            <a:endParaRPr lang="cs-CZ" sz="44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LACHTAN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2286000" y="609329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200" dirty="0">
                <a:solidFill>
                  <a:schemeClr val="bg2">
                    <a:lumMod val="20000"/>
                    <a:lumOff val="80000"/>
                  </a:schemeClr>
                </a:solidFill>
                <a:latin typeface="Arial" charset="0"/>
              </a:rPr>
              <a:t>Autorem materiálu a všech jeho částí, není-li uvedeno jinak, je Zuzana Štěpánková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985" y="1916832"/>
            <a:ext cx="2550029" cy="38250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76734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4400" dirty="0" smtClean="0"/>
              <a:t>300 kg</a:t>
            </a:r>
            <a:endParaRPr lang="cs-CZ" sz="44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BÍLÝ TYGR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2627784" y="602128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200" dirty="0">
                <a:solidFill>
                  <a:schemeClr val="bg2">
                    <a:lumMod val="20000"/>
                    <a:lumOff val="80000"/>
                  </a:schemeClr>
                </a:solidFill>
                <a:latin typeface="Arial" charset="0"/>
              </a:rPr>
              <a:t>Autorem materiálu a všech jeho částí, není-li uvedeno jinak, je Zuzana Štěpánková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157" y="1916832"/>
            <a:ext cx="2593141" cy="38897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20" y="3040591"/>
            <a:ext cx="4148928" cy="27659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80570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400" dirty="0" smtClean="0"/>
              <a:t>130 kg</a:t>
            </a:r>
            <a:endParaRPr lang="cs-CZ" sz="44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LEV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2411760" y="609329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200" dirty="0">
                <a:solidFill>
                  <a:schemeClr val="bg2">
                    <a:lumMod val="20000"/>
                    <a:lumOff val="80000"/>
                  </a:schemeClr>
                </a:solidFill>
                <a:latin typeface="Arial" charset="0"/>
              </a:rPr>
              <a:t>Autorem materiálu a všech jeho částí, není-li uvedeno jinak, je Zuzana Štěpánková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862420"/>
            <a:ext cx="3617640" cy="24117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874818"/>
            <a:ext cx="3641545" cy="24276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55962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400" dirty="0" smtClean="0"/>
              <a:t>450 kg</a:t>
            </a:r>
            <a:endParaRPr lang="cs-CZ" sz="44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VELBLOUD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2292183" y="602128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200" dirty="0">
                <a:solidFill>
                  <a:schemeClr val="bg2">
                    <a:lumMod val="20000"/>
                    <a:lumOff val="80000"/>
                  </a:schemeClr>
                </a:solidFill>
                <a:latin typeface="Arial" charset="0"/>
              </a:rPr>
              <a:t>Autorem materiálu a všech jeho částí, není-li uvedeno jinak, je Zuzana Štěpánková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732584"/>
            <a:ext cx="3672408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32584"/>
            <a:ext cx="3785896" cy="25239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87102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4400" dirty="0" smtClean="0"/>
              <a:t>6 kg</a:t>
            </a:r>
            <a:endParaRPr lang="cs-CZ" sz="44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LIŠKA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2411760" y="602128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200" dirty="0">
                <a:solidFill>
                  <a:schemeClr val="bg1"/>
                </a:solidFill>
              </a:rPr>
              <a:t>Autorem materiálu a všech jeho částí, není-li uvedeno jinak, je Zuzana Štěpánková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844824"/>
            <a:ext cx="2646040" cy="39690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98298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LABUŤ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cs-CZ" sz="4000" dirty="0" smtClean="0"/>
              <a:t>10 kg</a:t>
            </a:r>
            <a:endParaRPr lang="cs-CZ" sz="4000" dirty="0"/>
          </a:p>
        </p:txBody>
      </p:sp>
      <p:sp>
        <p:nvSpPr>
          <p:cNvPr id="7" name="Obdélník 6"/>
          <p:cNvSpPr/>
          <p:nvPr/>
        </p:nvSpPr>
        <p:spPr>
          <a:xfrm>
            <a:off x="2411760" y="616530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200" dirty="0">
                <a:solidFill>
                  <a:schemeClr val="bg2">
                    <a:lumMod val="20000"/>
                    <a:lumOff val="80000"/>
                  </a:schemeClr>
                </a:solidFill>
                <a:latin typeface="Arial" charset="0"/>
              </a:rPr>
              <a:t>Autorem materiálu a všech jeho částí, není-li uvedeno jinak, je Zuzana Štěpánková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829848"/>
            <a:ext cx="2814059" cy="42210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780928"/>
            <a:ext cx="4905012" cy="32700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25454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cs-CZ" sz="4400" dirty="0" smtClean="0"/>
              <a:t>1 kg</a:t>
            </a:r>
          </a:p>
          <a:p>
            <a:pPr marL="45720" indent="0">
              <a:buNone/>
            </a:pPr>
            <a:endParaRPr lang="cs-CZ" sz="4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SURIKATA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844824"/>
            <a:ext cx="2724032" cy="40860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040" y="2639904"/>
            <a:ext cx="2145973" cy="32189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Obdélník 5"/>
          <p:cNvSpPr/>
          <p:nvPr/>
        </p:nvSpPr>
        <p:spPr>
          <a:xfrm>
            <a:off x="2309258" y="614689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200" dirty="0">
                <a:solidFill>
                  <a:schemeClr val="bg2">
                    <a:lumMod val="20000"/>
                    <a:lumOff val="80000"/>
                  </a:schemeClr>
                </a:solidFill>
                <a:latin typeface="Arial" charset="0"/>
              </a:rPr>
              <a:t>Autorem materiálu a všech jeho částí, není-li uvedeno jinak, je Zuzana Štěpánková</a:t>
            </a:r>
          </a:p>
        </p:txBody>
      </p:sp>
    </p:spTree>
    <p:extLst>
      <p:ext uri="{BB962C8B-B14F-4D97-AF65-F5344CB8AC3E}">
        <p14:creationId xmlns="" xmlns:p14="http://schemas.microsoft.com/office/powerpoint/2010/main" val="292732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 smtClean="0"/>
          </a:p>
          <a:p>
            <a:endParaRPr lang="cs-CZ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 smtClean="0"/>
              <a:t>3) Seřaď zvířátka podle hmotnosti od nejtěžší po nejlehčí.</a:t>
            </a:r>
            <a:endParaRPr lang="cs-CZ" sz="2800" dirty="0"/>
          </a:p>
        </p:txBody>
      </p:sp>
      <p:sp>
        <p:nvSpPr>
          <p:cNvPr id="6" name="Obdélník 5"/>
          <p:cNvSpPr/>
          <p:nvPr/>
        </p:nvSpPr>
        <p:spPr>
          <a:xfrm>
            <a:off x="2286000" y="609329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200" dirty="0">
                <a:solidFill>
                  <a:schemeClr val="bg2">
                    <a:lumMod val="20000"/>
                    <a:lumOff val="80000"/>
                  </a:schemeClr>
                </a:solidFill>
                <a:latin typeface="Arial" charset="0"/>
              </a:rPr>
              <a:t>Autorem materiálu a všech jeho částí, není-li uvedeno jinak, je Zuzana Štěpánková</a:t>
            </a: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87643693"/>
              </p:ext>
            </p:extLst>
          </p:nvPr>
        </p:nvGraphicFramePr>
        <p:xfrm>
          <a:off x="1967510" y="1895854"/>
          <a:ext cx="5208240" cy="40538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9768"/>
                <a:gridCol w="2808312"/>
                <a:gridCol w="1440160"/>
              </a:tblGrid>
              <a:tr h="365761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pořadí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zvíře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hmotnost</a:t>
                      </a:r>
                      <a:endParaRPr lang="cs-CZ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2.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Žirafa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900 kg</a:t>
                      </a:r>
                      <a:endParaRPr lang="cs-CZ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1.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Slon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1</a:t>
                      </a:r>
                      <a:r>
                        <a:rPr lang="cs-CZ" sz="1600" baseline="0" dirty="0" smtClean="0"/>
                        <a:t> 000 kg</a:t>
                      </a:r>
                      <a:endParaRPr lang="cs-CZ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6.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Zebra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225 kg</a:t>
                      </a:r>
                      <a:endParaRPr lang="cs-CZ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10.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Panda červená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4 kg</a:t>
                      </a:r>
                      <a:endParaRPr lang="cs-CZ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4.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Lachtan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390 kg</a:t>
                      </a:r>
                      <a:endParaRPr lang="cs-CZ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5.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Tygr bílý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300 kg</a:t>
                      </a:r>
                      <a:endParaRPr lang="cs-CZ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7.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Lev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130 kg</a:t>
                      </a:r>
                      <a:endParaRPr lang="cs-CZ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3.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Velbloud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450 kg</a:t>
                      </a:r>
                      <a:endParaRPr lang="cs-CZ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9.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Liška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6 kg</a:t>
                      </a:r>
                      <a:endParaRPr lang="cs-CZ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8.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Labuť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10 kg</a:t>
                      </a:r>
                      <a:endParaRPr lang="cs-CZ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11.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err="1" smtClean="0"/>
                        <a:t>Surikata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1 kg</a:t>
                      </a:r>
                      <a:endParaRPr lang="cs-CZ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73991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683568" y="751344"/>
            <a:ext cx="756084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cs-CZ" dirty="0"/>
          </a:p>
          <a:p>
            <a:r>
              <a:rPr lang="cs-CZ" b="1" dirty="0"/>
              <a:t>Název: 			Jednotky </a:t>
            </a:r>
            <a:r>
              <a:rPr lang="cs-CZ" b="1" dirty="0" smtClean="0"/>
              <a:t>hmotnosti</a:t>
            </a:r>
          </a:p>
          <a:p>
            <a:endParaRPr lang="cs-CZ" dirty="0"/>
          </a:p>
          <a:p>
            <a:r>
              <a:rPr lang="cs-CZ" b="1" dirty="0"/>
              <a:t>Autor:			Zuzana 	</a:t>
            </a:r>
            <a:r>
              <a:rPr lang="cs-CZ" b="1" dirty="0" smtClean="0"/>
              <a:t>Štěpánková</a:t>
            </a:r>
          </a:p>
          <a:p>
            <a:endParaRPr lang="cs-CZ" dirty="0"/>
          </a:p>
          <a:p>
            <a:r>
              <a:rPr lang="cs-CZ" b="1" dirty="0"/>
              <a:t>Stručná anotace:	</a:t>
            </a:r>
            <a:r>
              <a:rPr lang="cs-CZ" b="1" dirty="0" smtClean="0"/>
              <a:t>	Presentace </a:t>
            </a:r>
            <a:r>
              <a:rPr lang="cs-CZ" b="1" dirty="0"/>
              <a:t>je zaměřena na upevnění jednotek </a:t>
            </a:r>
            <a:r>
              <a:rPr lang="cs-CZ" b="1" dirty="0" smtClean="0"/>
              <a:t>hmotnosti a </a:t>
            </a:r>
            <a:r>
              <a:rPr lang="cs-CZ" b="1" dirty="0"/>
              <a:t>jejich zopakování. Děti si hlavně všímají práce s nulami při převádění na větší či menší jednotky </a:t>
            </a:r>
            <a:r>
              <a:rPr lang="cs-CZ" b="1" dirty="0" smtClean="0"/>
              <a:t>hmotnosti. Dále je v presentaci zahrnuta práce s tabulkou a její rýsování.</a:t>
            </a:r>
          </a:p>
          <a:p>
            <a:endParaRPr lang="cs-CZ" b="1" dirty="0"/>
          </a:p>
          <a:p>
            <a:r>
              <a:rPr lang="cs-CZ" b="1" dirty="0"/>
              <a:t>Metodické zhodnocení:	Presentace byla využita </a:t>
            </a:r>
            <a:r>
              <a:rPr lang="cs-CZ" b="1" dirty="0" smtClean="0"/>
              <a:t>12.10</a:t>
            </a:r>
            <a:r>
              <a:rPr lang="cs-CZ" b="1" dirty="0"/>
              <a:t>. 2011 ve třídě 5.C. </a:t>
            </a:r>
            <a:r>
              <a:rPr lang="cs-CZ" b="1" dirty="0" smtClean="0"/>
              <a:t>Děti v hodině pochopily, jak s jednotkami hmotnosti pracovat.</a:t>
            </a:r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</p:txBody>
      </p:sp>
      <p:sp>
        <p:nvSpPr>
          <p:cNvPr id="5" name="Obdélník 4"/>
          <p:cNvSpPr/>
          <p:nvPr/>
        </p:nvSpPr>
        <p:spPr>
          <a:xfrm>
            <a:off x="2483768" y="609329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200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Autorem materiálu a všech jeho částí, není-li uvedeno jinak, je Zuzana Štěpánková</a:t>
            </a:r>
          </a:p>
        </p:txBody>
      </p:sp>
    </p:spTree>
    <p:extLst>
      <p:ext uri="{BB962C8B-B14F-4D97-AF65-F5344CB8AC3E}">
        <p14:creationId xmlns="" xmlns:p14="http://schemas.microsoft.com/office/powerpoint/2010/main" val="228674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342658076"/>
              </p:ext>
            </p:extLst>
          </p:nvPr>
        </p:nvGraphicFramePr>
        <p:xfrm>
          <a:off x="323528" y="2132856"/>
          <a:ext cx="85344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6880"/>
                <a:gridCol w="1480200"/>
                <a:gridCol w="1656184"/>
                <a:gridCol w="1656184"/>
                <a:gridCol w="20349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3600" dirty="0" smtClean="0"/>
                        <a:t>kg</a:t>
                      </a:r>
                      <a:endParaRPr lang="cs-CZ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dirty="0" smtClean="0"/>
                        <a:t>9</a:t>
                      </a:r>
                      <a:endParaRPr lang="cs-CZ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dirty="0" smtClean="0"/>
                        <a:t>7</a:t>
                      </a:r>
                      <a:endParaRPr lang="cs-CZ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dirty="0" smtClean="0"/>
                        <a:t>13</a:t>
                      </a:r>
                      <a:endParaRPr lang="cs-CZ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dirty="0" smtClean="0"/>
                        <a:t>5</a:t>
                      </a:r>
                      <a:endParaRPr lang="cs-CZ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3600" dirty="0" smtClean="0"/>
                        <a:t>g</a:t>
                      </a:r>
                      <a:endParaRPr lang="cs-CZ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dirty="0" smtClean="0"/>
                        <a:t>9 000</a:t>
                      </a:r>
                      <a:endParaRPr lang="cs-CZ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dirty="0" smtClean="0"/>
                        <a:t>7 000</a:t>
                      </a:r>
                      <a:endParaRPr lang="cs-CZ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dirty="0" smtClean="0"/>
                        <a:t>13 000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dirty="0" smtClean="0"/>
                        <a:t>5 000</a:t>
                      </a:r>
                      <a:endParaRPr lang="cs-CZ" sz="3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Nadpis 1"/>
          <p:cNvSpPr txBox="1">
            <a:spLocks/>
          </p:cNvSpPr>
          <p:nvPr/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1) Doplň správně tabulky.</a:t>
            </a:r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98162021"/>
              </p:ext>
            </p:extLst>
          </p:nvPr>
        </p:nvGraphicFramePr>
        <p:xfrm>
          <a:off x="323528" y="4509120"/>
          <a:ext cx="8496944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1440160"/>
                <a:gridCol w="1656184"/>
                <a:gridCol w="1728192"/>
                <a:gridCol w="19442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3600" dirty="0" smtClean="0"/>
                        <a:t>t</a:t>
                      </a:r>
                      <a:endParaRPr lang="cs-CZ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dirty="0" smtClean="0"/>
                        <a:t>6</a:t>
                      </a:r>
                      <a:endParaRPr lang="cs-CZ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dirty="0" smtClean="0"/>
                        <a:t>30</a:t>
                      </a:r>
                      <a:endParaRPr lang="cs-CZ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dirty="0" smtClean="0"/>
                        <a:t>4</a:t>
                      </a:r>
                      <a:endParaRPr lang="cs-CZ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dirty="0" smtClean="0"/>
                        <a:t>12</a:t>
                      </a:r>
                      <a:endParaRPr lang="cs-CZ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3600" dirty="0" smtClean="0"/>
                        <a:t>kg</a:t>
                      </a:r>
                      <a:endParaRPr lang="cs-CZ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dirty="0" smtClean="0"/>
                        <a:t>6 000</a:t>
                      </a:r>
                      <a:endParaRPr lang="cs-CZ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dirty="0" smtClean="0"/>
                        <a:t>30 000</a:t>
                      </a:r>
                      <a:endParaRPr lang="cs-CZ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dirty="0" smtClean="0"/>
                        <a:t>4 000</a:t>
                      </a:r>
                      <a:endParaRPr lang="cs-CZ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600" dirty="0" smtClean="0"/>
                        <a:t>12 000</a:t>
                      </a:r>
                      <a:endParaRPr lang="cs-CZ" sz="3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Obdélník 6"/>
          <p:cNvSpPr/>
          <p:nvPr/>
        </p:nvSpPr>
        <p:spPr>
          <a:xfrm>
            <a:off x="2280886" y="609329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200" dirty="0">
                <a:solidFill>
                  <a:schemeClr val="bg2">
                    <a:lumMod val="20000"/>
                    <a:lumOff val="80000"/>
                  </a:schemeClr>
                </a:solidFill>
                <a:latin typeface="Arial" charset="0"/>
              </a:rPr>
              <a:t>Autorem materiálu a všech jeho částí, není-li uvedeno jinak, je Zuzana Štěpánková</a:t>
            </a:r>
          </a:p>
        </p:txBody>
      </p:sp>
    </p:spTree>
    <p:extLst>
      <p:ext uri="{BB962C8B-B14F-4D97-AF65-F5344CB8AC3E}">
        <p14:creationId xmlns="" xmlns:p14="http://schemas.microsoft.com/office/powerpoint/2010/main" val="138915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cs-CZ" dirty="0" smtClean="0"/>
              <a:t>3 000 g	= 3 kg</a:t>
            </a:r>
          </a:p>
          <a:p>
            <a:pPr marL="0" indent="0">
              <a:buFont typeface="Wingdings 2" pitchFamily="18" charset="2"/>
              <a:buNone/>
            </a:pPr>
            <a:r>
              <a:rPr lang="cs-CZ" dirty="0" smtClean="0"/>
              <a:t>12 kg		= 12 000 g</a:t>
            </a:r>
          </a:p>
          <a:p>
            <a:pPr marL="0" indent="0">
              <a:buFont typeface="Wingdings 2" pitchFamily="18" charset="2"/>
              <a:buNone/>
            </a:pPr>
            <a:r>
              <a:rPr lang="cs-CZ" dirty="0" smtClean="0"/>
              <a:t>5 460 g	= 5 kg 460 g</a:t>
            </a:r>
          </a:p>
          <a:p>
            <a:pPr marL="0" indent="0">
              <a:buFont typeface="Wingdings 2" pitchFamily="18" charset="2"/>
              <a:buNone/>
            </a:pPr>
            <a:r>
              <a:rPr lang="cs-CZ" dirty="0" smtClean="0"/>
              <a:t>7 kg 20 g	= 7 020 g</a:t>
            </a:r>
          </a:p>
          <a:p>
            <a:pPr marL="0" indent="0">
              <a:buFont typeface="Wingdings 2" pitchFamily="18" charset="2"/>
              <a:buNone/>
            </a:pPr>
            <a:r>
              <a:rPr lang="cs-CZ" dirty="0" smtClean="0"/>
              <a:t>25 000 kg	= 25 t</a:t>
            </a:r>
          </a:p>
          <a:p>
            <a:pPr marL="0" indent="0">
              <a:buFont typeface="Wingdings 2" pitchFamily="18" charset="2"/>
              <a:buNone/>
            </a:pPr>
            <a:r>
              <a:rPr lang="cs-CZ" dirty="0" smtClean="0"/>
              <a:t>6 t 		= 6 000 kg</a:t>
            </a:r>
          </a:p>
          <a:p>
            <a:pPr marL="0" indent="0">
              <a:buFont typeface="Wingdings 2" pitchFamily="18" charset="2"/>
              <a:buNone/>
            </a:pPr>
            <a:r>
              <a:rPr lang="cs-CZ" dirty="0" smtClean="0"/>
              <a:t>3 040 kg	= 3 t 40 kg</a:t>
            </a:r>
          </a:p>
          <a:p>
            <a:pPr marL="0" indent="0">
              <a:buFont typeface="Wingdings 2" pitchFamily="18" charset="2"/>
              <a:buNone/>
            </a:pPr>
            <a:r>
              <a:rPr lang="cs-CZ" dirty="0" smtClean="0"/>
              <a:t>8 t 70 kg	= 8 070 kg</a:t>
            </a:r>
          </a:p>
          <a:p>
            <a:pPr marL="0" indent="0">
              <a:buFont typeface="Wingdings 2" pitchFamily="18" charset="2"/>
              <a:buNone/>
            </a:pPr>
            <a:r>
              <a:rPr lang="cs-CZ" dirty="0" smtClean="0"/>
              <a:t>300 g		= 3 000 dkg</a:t>
            </a:r>
          </a:p>
          <a:p>
            <a:pPr marL="0" indent="0">
              <a:buFont typeface="Wingdings 2" pitchFamily="18" charset="2"/>
              <a:buNone/>
            </a:pPr>
            <a:r>
              <a:rPr lang="cs-CZ" dirty="0" smtClean="0"/>
              <a:t>25 g 		= 250 dkg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smtClean="0"/>
              <a:t>2) Převáděj na dané jednotky a pověz, které zvíře může mít takovou hmotnost.</a:t>
            </a:r>
            <a:endParaRPr lang="cs-CZ" sz="2800" dirty="0"/>
          </a:p>
        </p:txBody>
      </p:sp>
      <p:sp>
        <p:nvSpPr>
          <p:cNvPr id="6" name="Obdélník 5"/>
          <p:cNvSpPr/>
          <p:nvPr/>
        </p:nvSpPr>
        <p:spPr>
          <a:xfrm>
            <a:off x="2286000" y="609329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200" dirty="0">
                <a:solidFill>
                  <a:schemeClr val="bg2">
                    <a:lumMod val="20000"/>
                    <a:lumOff val="80000"/>
                  </a:schemeClr>
                </a:solidFill>
                <a:latin typeface="Arial" charset="0"/>
              </a:rPr>
              <a:t>Autorem materiálu a všech jeho částí, není-li uvedeno jinak, je Zuzana Štěpánková</a:t>
            </a:r>
          </a:p>
        </p:txBody>
      </p:sp>
    </p:spTree>
    <p:extLst>
      <p:ext uri="{BB962C8B-B14F-4D97-AF65-F5344CB8AC3E}">
        <p14:creationId xmlns="" xmlns:p14="http://schemas.microsoft.com/office/powerpoint/2010/main" val="235076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39552" y="476672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u="sng" dirty="0" smtClean="0"/>
              <a:t>Použité zdroje:</a:t>
            </a:r>
          </a:p>
          <a:p>
            <a:endParaRPr lang="cs-CZ" u="sng" dirty="0"/>
          </a:p>
          <a:p>
            <a:r>
              <a:rPr lang="cs-CZ" u="sng" dirty="0" smtClean="0"/>
              <a:t>Učebnice:</a:t>
            </a:r>
          </a:p>
          <a:p>
            <a:r>
              <a:rPr lang="cs-CZ" dirty="0"/>
              <a:t>JUSTOVÁ J., </a:t>
            </a:r>
            <a:r>
              <a:rPr lang="cs-CZ" i="1" dirty="0"/>
              <a:t>Matematika pro 5. ročník základních škol, </a:t>
            </a:r>
            <a:r>
              <a:rPr lang="cs-CZ" dirty="0"/>
              <a:t>4. vydání, Praha: Alter 2008. ISBN: 978-80-7245-170-8, str. </a:t>
            </a:r>
            <a:r>
              <a:rPr lang="cs-CZ" dirty="0" smtClean="0"/>
              <a:t>24, 27</a:t>
            </a:r>
            <a:endParaRPr lang="cs-CZ" u="sng" dirty="0" smtClean="0"/>
          </a:p>
          <a:p>
            <a:endParaRPr lang="cs-CZ" u="sng" dirty="0"/>
          </a:p>
          <a:p>
            <a:r>
              <a:rPr lang="cs-CZ" u="sng" dirty="0" smtClean="0"/>
              <a:t>Fotografie:</a:t>
            </a:r>
          </a:p>
          <a:p>
            <a:r>
              <a:rPr lang="cs-CZ" dirty="0" smtClean="0"/>
              <a:t>Autorem všech fotografií je Zuzana Štěpánková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2483768" y="623731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20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Autorem materiálu a všech jeho částí, není-li uvedeno jinak, je Zuzana Štěpánková</a:t>
            </a:r>
          </a:p>
        </p:txBody>
      </p:sp>
    </p:spTree>
    <p:extLst>
      <p:ext uri="{BB962C8B-B14F-4D97-AF65-F5344CB8AC3E}">
        <p14:creationId xmlns="" xmlns:p14="http://schemas.microsoft.com/office/powerpoint/2010/main" val="407112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JEDNOTKY HMOTNOSTI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259632" y="609329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200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Autorem materiálu a všech jeho částí, není-li uvedeno jinak, je Zuzana Štěpánková</a:t>
            </a:r>
          </a:p>
        </p:txBody>
      </p:sp>
    </p:spTree>
    <p:extLst>
      <p:ext uri="{BB962C8B-B14F-4D97-AF65-F5344CB8AC3E}">
        <p14:creationId xmlns="" xmlns:p14="http://schemas.microsoft.com/office/powerpoint/2010/main" val="145539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386978374"/>
              </p:ext>
            </p:extLst>
          </p:nvPr>
        </p:nvGraphicFramePr>
        <p:xfrm>
          <a:off x="323528" y="2132856"/>
          <a:ext cx="85344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0"/>
                <a:gridCol w="4267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7200" dirty="0" smtClean="0"/>
                        <a:t>1 kg</a:t>
                      </a:r>
                      <a:endParaRPr lang="cs-CZ" sz="7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7200" dirty="0" smtClean="0"/>
                        <a:t>1000 g</a:t>
                      </a:r>
                      <a:endParaRPr lang="cs-CZ" sz="7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Jednotky hmotnosti</a:t>
            </a:r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27729450"/>
              </p:ext>
            </p:extLst>
          </p:nvPr>
        </p:nvGraphicFramePr>
        <p:xfrm>
          <a:off x="323528" y="4941168"/>
          <a:ext cx="8424935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/>
                <a:gridCol w="417646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7200" dirty="0" smtClean="0"/>
                        <a:t>1000 kg</a:t>
                      </a:r>
                      <a:endParaRPr lang="cs-CZ" sz="7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7200" dirty="0" smtClean="0"/>
                        <a:t>1 t</a:t>
                      </a:r>
                      <a:endParaRPr lang="cs-CZ" sz="7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6611545"/>
              </p:ext>
            </p:extLst>
          </p:nvPr>
        </p:nvGraphicFramePr>
        <p:xfrm>
          <a:off x="323528" y="3501008"/>
          <a:ext cx="8496944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/>
                <a:gridCol w="42484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7200" dirty="0" smtClean="0"/>
                        <a:t>1</a:t>
                      </a:r>
                      <a:r>
                        <a:rPr lang="cs-CZ" sz="7200" baseline="0" dirty="0" smtClean="0"/>
                        <a:t> dkg</a:t>
                      </a:r>
                      <a:endParaRPr lang="cs-CZ" sz="7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7200" smtClean="0"/>
                        <a:t>10 g</a:t>
                      </a:r>
                      <a:endParaRPr lang="cs-CZ" sz="7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Obdélník 2"/>
          <p:cNvSpPr/>
          <p:nvPr/>
        </p:nvSpPr>
        <p:spPr>
          <a:xfrm>
            <a:off x="2483768" y="616530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200" dirty="0">
                <a:solidFill>
                  <a:schemeClr val="bg2">
                    <a:lumMod val="20000"/>
                    <a:lumOff val="80000"/>
                  </a:schemeClr>
                </a:solidFill>
                <a:latin typeface="Arial" charset="0"/>
              </a:rPr>
              <a:t>Autorem materiálu a všech jeho částí, není-li uvedeno jinak, je Zuzana Štěpánková</a:t>
            </a:r>
          </a:p>
        </p:txBody>
      </p:sp>
    </p:spTree>
    <p:extLst>
      <p:ext uri="{BB962C8B-B14F-4D97-AF65-F5344CB8AC3E}">
        <p14:creationId xmlns="" xmlns:p14="http://schemas.microsoft.com/office/powerpoint/2010/main" val="370599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53367708"/>
              </p:ext>
            </p:extLst>
          </p:nvPr>
        </p:nvGraphicFramePr>
        <p:xfrm>
          <a:off x="323528" y="2132856"/>
          <a:ext cx="8534400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6880"/>
                <a:gridCol w="1480200"/>
                <a:gridCol w="1656184"/>
                <a:gridCol w="1656184"/>
                <a:gridCol w="20349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4000" dirty="0" smtClean="0"/>
                        <a:t>kg</a:t>
                      </a:r>
                      <a:endParaRPr lang="cs-CZ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000" dirty="0" smtClean="0"/>
                        <a:t>9</a:t>
                      </a:r>
                      <a:endParaRPr lang="cs-CZ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000" dirty="0" smtClean="0"/>
                        <a:t>13</a:t>
                      </a:r>
                      <a:endParaRPr lang="cs-CZ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40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4000" dirty="0" smtClean="0"/>
                        <a:t>g</a:t>
                      </a:r>
                      <a:endParaRPr lang="cs-CZ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000" dirty="0" smtClean="0"/>
                        <a:t>7 000</a:t>
                      </a:r>
                      <a:endParaRPr lang="cs-CZ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000" dirty="0" smtClean="0"/>
                        <a:t>5 000</a:t>
                      </a:r>
                      <a:endParaRPr lang="cs-CZ" sz="4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1) Doplň správně tabulky.</a:t>
            </a:r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75791470"/>
              </p:ext>
            </p:extLst>
          </p:nvPr>
        </p:nvGraphicFramePr>
        <p:xfrm>
          <a:off x="323528" y="4509120"/>
          <a:ext cx="8496944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1440160"/>
                <a:gridCol w="1656184"/>
                <a:gridCol w="1728192"/>
                <a:gridCol w="19442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4000" dirty="0" smtClean="0"/>
                        <a:t>t</a:t>
                      </a:r>
                      <a:endParaRPr lang="cs-CZ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000" dirty="0" smtClean="0"/>
                        <a:t>6</a:t>
                      </a:r>
                      <a:endParaRPr lang="cs-CZ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000" dirty="0" smtClean="0"/>
                        <a:t>30</a:t>
                      </a:r>
                      <a:endParaRPr lang="cs-CZ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40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4000" dirty="0" smtClean="0"/>
                        <a:t>kg</a:t>
                      </a:r>
                      <a:endParaRPr lang="cs-CZ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000" dirty="0" smtClean="0"/>
                        <a:t>4 000</a:t>
                      </a:r>
                      <a:endParaRPr lang="cs-CZ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000" dirty="0" smtClean="0"/>
                        <a:t>12 000</a:t>
                      </a:r>
                      <a:endParaRPr lang="cs-CZ" sz="4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Obdélník 2"/>
          <p:cNvSpPr/>
          <p:nvPr/>
        </p:nvSpPr>
        <p:spPr>
          <a:xfrm>
            <a:off x="2280886" y="609329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200" dirty="0">
                <a:solidFill>
                  <a:schemeClr val="bg2">
                    <a:lumMod val="20000"/>
                    <a:lumOff val="80000"/>
                  </a:schemeClr>
                </a:solidFill>
                <a:latin typeface="Arial" charset="0"/>
              </a:rPr>
              <a:t>Autorem materiálu a všech jeho částí, není-li uvedeno jinak, je Zuzana Štěpánková</a:t>
            </a:r>
          </a:p>
        </p:txBody>
      </p:sp>
    </p:spTree>
    <p:extLst>
      <p:ext uri="{BB962C8B-B14F-4D97-AF65-F5344CB8AC3E}">
        <p14:creationId xmlns="" xmlns:p14="http://schemas.microsoft.com/office/powerpoint/2010/main" val="364959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3 000 g	= ______ kg</a:t>
            </a:r>
          </a:p>
          <a:p>
            <a:pPr marL="0" indent="0">
              <a:buNone/>
            </a:pPr>
            <a:r>
              <a:rPr lang="cs-CZ" dirty="0" smtClean="0"/>
              <a:t>12 kg		= ______ g</a:t>
            </a:r>
          </a:p>
          <a:p>
            <a:pPr marL="0" indent="0">
              <a:buNone/>
            </a:pPr>
            <a:r>
              <a:rPr lang="cs-CZ" dirty="0" smtClean="0"/>
              <a:t>5 460 g	= ______ kg ___ g</a:t>
            </a:r>
          </a:p>
          <a:p>
            <a:pPr marL="0" indent="0">
              <a:buNone/>
            </a:pPr>
            <a:r>
              <a:rPr lang="cs-CZ" dirty="0" smtClean="0"/>
              <a:t>7 kg 20 g	= ______ g</a:t>
            </a:r>
          </a:p>
          <a:p>
            <a:pPr marL="0" indent="0">
              <a:buNone/>
            </a:pPr>
            <a:r>
              <a:rPr lang="cs-CZ" dirty="0" smtClean="0"/>
              <a:t>25 000 kg	= ______ t</a:t>
            </a:r>
          </a:p>
          <a:p>
            <a:pPr marL="0" indent="0">
              <a:buNone/>
            </a:pPr>
            <a:r>
              <a:rPr lang="cs-CZ" dirty="0" smtClean="0"/>
              <a:t>6 t 		= ______ kg</a:t>
            </a:r>
          </a:p>
          <a:p>
            <a:pPr marL="0" indent="0">
              <a:buNone/>
            </a:pPr>
            <a:r>
              <a:rPr lang="cs-CZ" dirty="0" smtClean="0"/>
              <a:t>3 040 kg	= ______ t ___ kg</a:t>
            </a:r>
          </a:p>
          <a:p>
            <a:pPr marL="0" indent="0">
              <a:buNone/>
            </a:pPr>
            <a:r>
              <a:rPr lang="cs-CZ" dirty="0" smtClean="0"/>
              <a:t>8 t 70 kg	= ______ kg</a:t>
            </a:r>
          </a:p>
          <a:p>
            <a:pPr marL="0" indent="0">
              <a:buNone/>
            </a:pPr>
            <a:r>
              <a:rPr lang="cs-CZ" dirty="0" smtClean="0"/>
              <a:t>300 g		= ______ dkg</a:t>
            </a:r>
          </a:p>
          <a:p>
            <a:pPr marL="0" indent="0">
              <a:buNone/>
            </a:pPr>
            <a:r>
              <a:rPr lang="cs-CZ" dirty="0" smtClean="0"/>
              <a:t>25 g 		= ______ dkg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2) Převáděj na dané jednotky a pověz, které zvíře může mít takovou hmotnost.</a:t>
            </a:r>
            <a:endParaRPr lang="cs-CZ" sz="2800" dirty="0"/>
          </a:p>
        </p:txBody>
      </p:sp>
      <p:sp>
        <p:nvSpPr>
          <p:cNvPr id="4" name="Obdélník 3"/>
          <p:cNvSpPr/>
          <p:nvPr/>
        </p:nvSpPr>
        <p:spPr>
          <a:xfrm>
            <a:off x="2286000" y="609329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200" dirty="0">
                <a:solidFill>
                  <a:schemeClr val="bg2">
                    <a:lumMod val="20000"/>
                    <a:lumOff val="80000"/>
                  </a:schemeClr>
                </a:solidFill>
                <a:latin typeface="Arial" charset="0"/>
              </a:rPr>
              <a:t>Autorem materiálu a všech jeho částí, není-li uvedeno jinak, je Zuzana Štěpánková</a:t>
            </a:r>
          </a:p>
        </p:txBody>
      </p:sp>
    </p:spTree>
    <p:extLst>
      <p:ext uri="{BB962C8B-B14F-4D97-AF65-F5344CB8AC3E}">
        <p14:creationId xmlns="" xmlns:p14="http://schemas.microsoft.com/office/powerpoint/2010/main" val="20277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Jako pomoc si společně narýsujeme tabulku.</a:t>
            </a:r>
          </a:p>
          <a:p>
            <a:r>
              <a:rPr lang="cs-CZ" dirty="0" smtClean="0"/>
              <a:t>Co do tabulky zaznamenat?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3) Seřaď zvířátka podle hmotnosti od nejtěžší po nejlehčí.</a:t>
            </a:r>
            <a:endParaRPr lang="cs-CZ" sz="2800" dirty="0"/>
          </a:p>
        </p:txBody>
      </p:sp>
      <p:sp>
        <p:nvSpPr>
          <p:cNvPr id="4" name="Obdélník 3"/>
          <p:cNvSpPr/>
          <p:nvPr/>
        </p:nvSpPr>
        <p:spPr>
          <a:xfrm>
            <a:off x="2286000" y="609329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200" dirty="0">
                <a:solidFill>
                  <a:schemeClr val="bg2">
                    <a:lumMod val="20000"/>
                    <a:lumOff val="80000"/>
                  </a:schemeClr>
                </a:solidFill>
                <a:latin typeface="Arial" charset="0"/>
              </a:rPr>
              <a:t>Autorem materiálu a všech jeho částí, není-li uvedeno jinak, je Zuzana Štěpánková</a:t>
            </a: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77375284"/>
              </p:ext>
            </p:extLst>
          </p:nvPr>
        </p:nvGraphicFramePr>
        <p:xfrm>
          <a:off x="1967880" y="2636912"/>
          <a:ext cx="520824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9768"/>
                <a:gridCol w="2808312"/>
                <a:gridCol w="1440160"/>
              </a:tblGrid>
              <a:tr h="0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pořadí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zvíře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hmotnost</a:t>
                      </a:r>
                      <a:endParaRPr lang="cs-CZ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cs-CZ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cs-CZ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cs-CZ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cs-CZ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cs-CZ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cs-CZ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cs-CZ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cs-CZ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cs-CZ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cs-CZ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cs-CZ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0333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4400" dirty="0" smtClean="0"/>
              <a:t>900 kg</a:t>
            </a:r>
            <a:endParaRPr lang="cs-CZ" sz="44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ŽIRAFA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2302946" y="609329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200" dirty="0">
                <a:solidFill>
                  <a:schemeClr val="bg2">
                    <a:lumMod val="20000"/>
                    <a:lumOff val="80000"/>
                  </a:schemeClr>
                </a:solidFill>
                <a:latin typeface="Arial" charset="0"/>
              </a:rPr>
              <a:t>Autorem materiálu a všech jeho částí, není-li uvedeno jinak, je Zuzana Štěpánková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096" y="1813279"/>
            <a:ext cx="2766053" cy="41490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18" y="3068960"/>
            <a:ext cx="4148928" cy="27659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75466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400" dirty="0" smtClean="0"/>
              <a:t>1 000 kg</a:t>
            </a:r>
            <a:endParaRPr lang="cs-CZ" sz="44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SLON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2411760" y="609329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200" dirty="0">
                <a:solidFill>
                  <a:schemeClr val="bg2">
                    <a:lumMod val="20000"/>
                    <a:lumOff val="80000"/>
                  </a:schemeClr>
                </a:solidFill>
                <a:latin typeface="Arial" charset="0"/>
              </a:rPr>
              <a:t>Autorem materiálu a všech jeho částí, není-li uvedeno jinak, je Zuzana Štěpánková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740" y="2564904"/>
            <a:ext cx="4932040" cy="32880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61839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řížka">
  <a:themeElements>
    <a:clrScheme name="Mřížka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Mřížka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Mřížka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104</TotalTime>
  <Words>650</Words>
  <Application>Microsoft Office PowerPoint</Application>
  <PresentationFormat>Předvádění na obrazovce (4:3)</PresentationFormat>
  <Paragraphs>186</Paragraphs>
  <Slides>22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Mřížka</vt:lpstr>
      <vt:lpstr>Snímek 1</vt:lpstr>
      <vt:lpstr>Snímek 2</vt:lpstr>
      <vt:lpstr>JEDNOTKY HMOTNOSTI</vt:lpstr>
      <vt:lpstr>Jednotky hmotnosti</vt:lpstr>
      <vt:lpstr>1) Doplň správně tabulky.</vt:lpstr>
      <vt:lpstr>2) Převáděj na dané jednotky a pověz, které zvíře může mít takovou hmotnost.</vt:lpstr>
      <vt:lpstr>3) Seřaď zvířátka podle hmotnosti od nejtěžší po nejlehčí.</vt:lpstr>
      <vt:lpstr>ŽIRAFA</vt:lpstr>
      <vt:lpstr>SLON</vt:lpstr>
      <vt:lpstr>ZEBRA</vt:lpstr>
      <vt:lpstr>PANDA ČERVENÁ</vt:lpstr>
      <vt:lpstr>LACHTAN</vt:lpstr>
      <vt:lpstr>BÍLÝ TYGR</vt:lpstr>
      <vt:lpstr>LEV</vt:lpstr>
      <vt:lpstr>VELBLOUD</vt:lpstr>
      <vt:lpstr>LIŠKA</vt:lpstr>
      <vt:lpstr>LABUŤ</vt:lpstr>
      <vt:lpstr>SURIKATA</vt:lpstr>
      <vt:lpstr>Snímek 19</vt:lpstr>
      <vt:lpstr>Snímek 20</vt:lpstr>
      <vt:lpstr>Snímek 21</vt:lpstr>
      <vt:lpstr>Snímek 22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JEDNOTKY HMOTNOSTI</dc:title>
  <dc:creator>Your User Name</dc:creator>
  <cp:lastModifiedBy>Iva9889</cp:lastModifiedBy>
  <cp:revision>18</cp:revision>
  <dcterms:created xsi:type="dcterms:W3CDTF">2011-10-11T08:15:22Z</dcterms:created>
  <dcterms:modified xsi:type="dcterms:W3CDTF">2011-10-27T10:14:31Z</dcterms:modified>
</cp:coreProperties>
</file>