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8EC8A-C5DE-4838-84BC-2F1BC709F06C}" type="datetimeFigureOut">
              <a:rPr lang="cs-CZ" smtClean="0"/>
              <a:pPr/>
              <a:t>6.5.2012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AC5E6-94CA-4A9A-8379-F27F2718A30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3925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cs-CZ" smtClean="0">
                <a:solidFill>
                  <a:prstClr val="black"/>
                </a:solidFill>
              </a:rPr>
              <a:t>EU Peníze školám	                                       Inovace ve vzdělávání na naší škole ZŠ Studánka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08DC710-E4D3-4D09-9B42-B8E52CAAC892}" type="datetime1">
              <a:rPr lang="cs-CZ" smtClean="0">
                <a:solidFill>
                  <a:prstClr val="black"/>
                </a:solidFill>
              </a:rPr>
              <a:pPr eaLnBrk="1" hangingPunct="1"/>
              <a:t>6.5.2012</a:t>
            </a:fld>
            <a:endParaRPr lang="cs-CZ" smtClean="0">
              <a:solidFill>
                <a:prstClr val="black"/>
              </a:solidFill>
            </a:endParaRP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cs-CZ" smtClean="0">
                <a:solidFill>
                  <a:prstClr val="black"/>
                </a:solidFill>
              </a:rPr>
              <a:t>Autorem materiálu a všech jeho částí, není-li uvedeno jinak, je</a:t>
            </a:r>
          </a:p>
        </p:txBody>
      </p:sp>
      <p:sp>
        <p:nvSpPr>
          <p:cNvPr id="51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C707-B135-46B2-8518-380D0B4512A3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829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80911-A202-4B2C-9F7E-0BBDDAC01FB2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3867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5445-FF78-4FC0-A206-44269ED21C7E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243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D8811-50D0-4E08-8CBF-7230A2BC497C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558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8C4-89AB-4B04-9CB3-8383695A74CE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7847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AF0F-9D2A-4161-B259-E78C1ADB571A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46045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874-EE53-41B1-974D-EE811CB63A62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618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CA41-A60C-48E5-9D3B-57D1C937912E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5640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E2141-ACB4-4A3E-B158-2983A039C5DA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5361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C8F9-89D3-47FA-98A3-F8E98DAF3D46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5385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68-E754-4AFA-AA49-18969A8A7BE5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60901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35045F16-E7F6-42F9-8E3D-899191C72E4F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06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E792-46A0-4BB6-A8E9-D7F829CC83B8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6665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9F8FFFD3-AF81-493A-B8C0-89EE6460F84D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579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27FC-A42D-4415-BD15-13A35A68602B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926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30F7-FD8F-4727-81C9-F14E6EFA7771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376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56A1-47A8-4445-8185-ADC035F43CB6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545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6D2FE-9243-4CE8-9348-2B593AD7737D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657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414-CD58-46F7-ACC5-F9881A96B4CC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000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cs-CZ" sz="2000" smtClean="0"/>
              <a:t>Kliknutím na ikonu přidáte obrázek.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416A-5C50-45AE-919A-3760FE28915A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020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4E1F0-D16E-49B3-8395-EF435CA057BC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154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3A2A-AC6A-4DD2-BA4F-230C35E2AAAC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01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D1A3A-168E-433B-B0A1-B4CFDF65CD35}" type="datetime1">
              <a:rPr lang="cs-CZ" smtClean="0"/>
              <a:pPr/>
              <a:t>6.5.2012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Autorem materiálu a všech jeho částí, není-li uvedeno jinak, je Mgr. Blanka Kafková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E2E87-3857-45A4-9FA8-F62BA0B48C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7855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D3D559F5-AA0F-4880-90D6-8BD1EFFF7713}" type="datetime1"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6.5.2012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cs-CZ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9E8CDC54-3FAE-4525-B690-FFE23361B829}" type="slidenum">
              <a:rPr lang="cs-CZ">
                <a:solidFill>
                  <a:srgbClr val="2A2D6C">
                    <a:tint val="75000"/>
                    <a:satMod val="150000"/>
                  </a:srgbClr>
                </a:solidFill>
              </a:rPr>
              <a:pPr/>
              <a:t>‹#›</a:t>
            </a:fld>
            <a:endParaRPr lang="cs-CZ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84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l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l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l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l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l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059113" y="6229350"/>
            <a:ext cx="3960812" cy="492125"/>
          </a:xfrm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cs-CZ" sz="1400" smtClean="0">
                <a:solidFill>
                  <a:prstClr val="black"/>
                </a:solidFill>
              </a:rPr>
              <a:t>Autorem materiálu a všech jeho částí, není-li uvedeno jinak, je Mgr. Blanka Kafková</a:t>
            </a:r>
            <a:endParaRPr lang="cs-CZ" sz="1400" dirty="0" smtClean="0">
              <a:solidFill>
                <a:prstClr val="black"/>
              </a:solidFill>
            </a:endParaRPr>
          </a:p>
        </p:txBody>
      </p:sp>
      <p:pic>
        <p:nvPicPr>
          <p:cNvPr id="2051" name="Obrázek 1" descr="logolinkII_bar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81525"/>
            <a:ext cx="57626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66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2053" name="Rectangle 58"/>
          <p:cNvSpPr>
            <a:spLocks noChangeArrowheads="1"/>
          </p:cNvSpPr>
          <p:nvPr/>
        </p:nvSpPr>
        <p:spPr bwMode="auto">
          <a:xfrm>
            <a:off x="468313" y="3011488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endParaRPr lang="cs-CZ">
              <a:solidFill>
                <a:prstClr val="black"/>
              </a:solidFill>
            </a:endParaRPr>
          </a:p>
        </p:txBody>
      </p:sp>
      <p:sp>
        <p:nvSpPr>
          <p:cNvPr id="2054" name="Rectangle 59"/>
          <p:cNvSpPr>
            <a:spLocks noChangeArrowheads="1"/>
          </p:cNvSpPr>
          <p:nvPr/>
        </p:nvSpPr>
        <p:spPr bwMode="auto">
          <a:xfrm>
            <a:off x="0" y="3971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>
              <a:solidFill>
                <a:prstClr val="black"/>
              </a:solidFill>
            </a:endParaRPr>
          </a:p>
        </p:txBody>
      </p:sp>
      <p:pic>
        <p:nvPicPr>
          <p:cNvPr id="2055" name="Picture 63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60350"/>
            <a:ext cx="65881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64"/>
          <p:cNvSpPr>
            <a:spLocks noChangeArrowheads="1"/>
          </p:cNvSpPr>
          <p:nvPr/>
        </p:nvSpPr>
        <p:spPr bwMode="auto">
          <a:xfrm>
            <a:off x="611188" y="1122363"/>
            <a:ext cx="69135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400" b="1">
                <a:solidFill>
                  <a:prstClr val="black"/>
                </a:solidFill>
              </a:rPr>
              <a:t>Tento materiál byl vytvořen v rámci projektu  Operačního programu Vzdělávání pro konkurenceschopnost.</a:t>
            </a:r>
          </a:p>
        </p:txBody>
      </p:sp>
      <p:graphicFrame>
        <p:nvGraphicFramePr>
          <p:cNvPr id="2165" name="Group 117"/>
          <p:cNvGraphicFramePr>
            <a:graphicFrameLocks noGrp="1"/>
          </p:cNvGraphicFramePr>
          <p:nvPr/>
        </p:nvGraphicFramePr>
        <p:xfrm>
          <a:off x="611188" y="1700213"/>
          <a:ext cx="6837362" cy="1097056"/>
        </p:xfrm>
        <a:graphic>
          <a:graphicData uri="http://schemas.openxmlformats.org/drawingml/2006/table">
            <a:tbl>
              <a:tblPr/>
              <a:tblGrid>
                <a:gridCol w="2243137"/>
                <a:gridCol w="4594225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Projekt MŠMT ČR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EU PENÍZE ŠKOLÁM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Číslo projektu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CZ.1.07/1.4.00/21.2146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Název projektu školy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ve vzdělávání na naší škole ZŠ Studánka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Šablona  III/2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a zkvalitnění výuky prostřednictvím ICT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692" marB="4569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74" name="Rectangle 116"/>
          <p:cNvSpPr>
            <a:spLocks noChangeArrowheads="1"/>
          </p:cNvSpPr>
          <p:nvPr/>
        </p:nvSpPr>
        <p:spPr bwMode="auto">
          <a:xfrm>
            <a:off x="395288" y="1773673"/>
            <a:ext cx="8497887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cs-CZ" b="1" dirty="0">
              <a:solidFill>
                <a:prstClr val="black"/>
              </a:solidFill>
            </a:endParaRPr>
          </a:p>
          <a:p>
            <a:pPr algn="ctr"/>
            <a:endParaRPr lang="cs-CZ" b="1" dirty="0">
              <a:solidFill>
                <a:prstClr val="black"/>
              </a:solidFill>
            </a:endParaRPr>
          </a:p>
          <a:p>
            <a:pPr algn="ctr"/>
            <a:endParaRPr lang="cs-CZ" b="1" dirty="0">
              <a:solidFill>
                <a:prstClr val="black"/>
              </a:solidFill>
            </a:endParaRPr>
          </a:p>
          <a:p>
            <a:pPr algn="ctr"/>
            <a:endParaRPr lang="cs-CZ" b="1" dirty="0">
              <a:solidFill>
                <a:prstClr val="black"/>
              </a:solidFill>
            </a:endParaRPr>
          </a:p>
          <a:p>
            <a:pPr algn="ctr"/>
            <a:endParaRPr lang="cs-CZ" b="1" dirty="0">
              <a:solidFill>
                <a:prstClr val="black"/>
              </a:solidFill>
            </a:endParaRPr>
          </a:p>
          <a:p>
            <a:pPr algn="ctr"/>
            <a:r>
              <a:rPr lang="cs-CZ" b="1" dirty="0" smtClean="0"/>
              <a:t>Sada č. XXI</a:t>
            </a:r>
            <a:endParaRPr lang="cs-CZ" dirty="0" smtClean="0"/>
          </a:p>
          <a:p>
            <a:pPr algn="ctr"/>
            <a:r>
              <a:rPr lang="cs-CZ" b="1" dirty="0" smtClean="0"/>
              <a:t>Identifikátor sady: VY_32_INOVACE_Sada XXI _ </a:t>
            </a:r>
            <a:r>
              <a:rPr lang="cs-CZ" b="1" dirty="0" smtClean="0"/>
              <a:t>M, DUM 3</a:t>
            </a:r>
            <a:endParaRPr lang="cs-CZ" dirty="0" smtClean="0"/>
          </a:p>
          <a:p>
            <a:pPr algn="ctr"/>
            <a:r>
              <a:rPr lang="cs-CZ" b="1" dirty="0" smtClean="0"/>
              <a:t>Vzdělávací oblast: Matematika a její aplikace</a:t>
            </a:r>
            <a:endParaRPr lang="cs-CZ" dirty="0" smtClean="0"/>
          </a:p>
          <a:p>
            <a:pPr algn="ctr"/>
            <a:r>
              <a:rPr lang="cs-CZ" b="1" dirty="0" smtClean="0"/>
              <a:t>Vzdělávací </a:t>
            </a:r>
            <a:r>
              <a:rPr lang="cs-CZ" b="1" dirty="0" smtClean="0"/>
              <a:t>obor: Matematika</a:t>
            </a:r>
            <a:endParaRPr lang="cs-CZ" dirty="0" smtClean="0"/>
          </a:p>
          <a:p>
            <a:pPr algn="ctr"/>
            <a:endParaRPr lang="cs-CZ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46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/>
              <a:t> </a:t>
            </a:r>
            <a:endParaRPr lang="cs-CZ" sz="1600" dirty="0"/>
          </a:p>
          <a:p>
            <a:pPr marL="0" indent="0">
              <a:buNone/>
            </a:pPr>
            <a:r>
              <a:rPr lang="cs-CZ" sz="1600" b="1" dirty="0"/>
              <a:t>Název: </a:t>
            </a:r>
            <a:r>
              <a:rPr lang="cs-CZ" sz="1600" b="1" dirty="0" smtClean="0"/>
              <a:t>Desetinná čísla</a:t>
            </a:r>
          </a:p>
          <a:p>
            <a:pPr marL="0" indent="0">
              <a:buNone/>
            </a:pPr>
            <a:r>
              <a:rPr lang="cs-CZ" sz="1600" b="1" dirty="0" smtClean="0"/>
              <a:t>Autor</a:t>
            </a:r>
            <a:r>
              <a:rPr lang="cs-CZ" sz="1600" b="1" dirty="0"/>
              <a:t>: Mgr. Blanka </a:t>
            </a:r>
            <a:r>
              <a:rPr lang="cs-CZ" sz="1600" b="1" dirty="0" smtClean="0"/>
              <a:t>Kafková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b="1" dirty="0"/>
              <a:t>Stručná anotace: Prezentace </a:t>
            </a:r>
            <a:r>
              <a:rPr lang="cs-CZ" sz="1600" b="1" dirty="0" smtClean="0"/>
              <a:t>slouží  k  aktivizaci pojmů učiva o desetinných číslech. Jedná se o rozšiřující učivo.</a:t>
            </a:r>
          </a:p>
          <a:p>
            <a:pPr marL="0" indent="0">
              <a:buNone/>
            </a:pPr>
            <a:endParaRPr lang="cs-CZ" sz="1600" b="1" dirty="0" smtClean="0"/>
          </a:p>
          <a:p>
            <a:pPr marL="0" indent="0">
              <a:buNone/>
            </a:pPr>
            <a:r>
              <a:rPr lang="cs-CZ" sz="1600" b="1" dirty="0" smtClean="0"/>
              <a:t>Metodické zhodnocení: </a:t>
            </a:r>
            <a:r>
              <a:rPr lang="cs-CZ" sz="1600" b="1" dirty="0"/>
              <a:t>P</a:t>
            </a:r>
            <a:r>
              <a:rPr lang="cs-CZ" sz="1600" b="1" dirty="0" smtClean="0"/>
              <a:t>rezentace  byla použita k zopakování probraného učiva, shrnutí a upevnění poznatků </a:t>
            </a:r>
            <a:r>
              <a:rPr lang="cs-CZ" sz="1600" b="1" dirty="0"/>
              <a:t>o</a:t>
            </a:r>
            <a:r>
              <a:rPr lang="cs-CZ" sz="1600" b="1" dirty="0" smtClean="0"/>
              <a:t> desetinných číslech. Přestože se jedná a o rozšiřující učivo, žákům </a:t>
            </a:r>
            <a:r>
              <a:rPr lang="cs-CZ" sz="1600" b="1" dirty="0"/>
              <a:t> </a:t>
            </a:r>
            <a:r>
              <a:rPr lang="cs-CZ" sz="1600" b="1" dirty="0" smtClean="0"/>
              <a:t>nedělají potíže pojmy jako desetinný zlomek, zápis desetinného čísla, pojmy desetina, setina, zobrazení čísel na číselné ose.</a:t>
            </a:r>
            <a:r>
              <a:rPr lang="cs-CZ" sz="1600" b="1" dirty="0"/>
              <a:t> </a:t>
            </a:r>
            <a:endParaRPr lang="cs-CZ" sz="1600" b="1" dirty="0" smtClean="0"/>
          </a:p>
          <a:p>
            <a:pPr marL="0" indent="0">
              <a:buNone/>
            </a:pPr>
            <a:r>
              <a:rPr lang="cs-CZ" sz="1600" b="1" dirty="0" smtClean="0"/>
              <a:t>Hodina </a:t>
            </a:r>
            <a:r>
              <a:rPr lang="cs-CZ" sz="1600" b="1" dirty="0"/>
              <a:t>byla </a:t>
            </a:r>
            <a:r>
              <a:rPr lang="cs-CZ" sz="1600" b="1" dirty="0" err="1" smtClean="0"/>
              <a:t>odpilotována</a:t>
            </a:r>
            <a:r>
              <a:rPr lang="cs-CZ" sz="1600" b="1" dirty="0" smtClean="0"/>
              <a:t> dne 19. 3. 2012  </a:t>
            </a:r>
            <a:r>
              <a:rPr lang="cs-CZ" sz="1600" b="1" dirty="0"/>
              <a:t>ve třídě 5.B</a:t>
            </a:r>
            <a:endParaRPr lang="cs-CZ" sz="1600" dirty="0"/>
          </a:p>
          <a:p>
            <a:pPr marL="0" indent="0">
              <a:buNone/>
            </a:pPr>
            <a:endParaRPr lang="cs-CZ" sz="1600" dirty="0"/>
          </a:p>
          <a:p>
            <a:endParaRPr lang="cs-CZ" sz="160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48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DESETINNÁ ČÍSLA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ROZŠIŘUJÍCÍ UČIVO</a:t>
            </a:r>
          </a:p>
          <a:p>
            <a:r>
              <a:rPr lang="cs-CZ" dirty="0" smtClean="0"/>
              <a:t>5.ROČNÍK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3203848" y="5949280"/>
            <a:ext cx="3687688" cy="509776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</a:t>
            </a:r>
          </a:p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70513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036712" y="1003558"/>
            <a:ext cx="70885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b="1" dirty="0">
                <a:solidFill>
                  <a:prstClr val="black"/>
                </a:solidFill>
              </a:rPr>
              <a:t>DESETINNÉ ZLOMKY </a:t>
            </a:r>
          </a:p>
          <a:p>
            <a:r>
              <a:rPr lang="cs-CZ" dirty="0">
                <a:solidFill>
                  <a:prstClr val="black"/>
                </a:solidFill>
              </a:rPr>
              <a:t>    JSOU ZLOMKY SE JMENOVATELEM 10, 100, 1000 atd.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KAŽDÝ DESETINNÝ ZLOMEK MŮŽEME NAPSAT JAKO </a:t>
            </a:r>
          </a:p>
          <a:p>
            <a:r>
              <a:rPr lang="cs-CZ" b="1" dirty="0">
                <a:solidFill>
                  <a:prstClr val="black"/>
                </a:solidFill>
              </a:rPr>
              <a:t>    DESETINNÉ ČÍSLO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citel\AppData\Local\Microsoft\Windows\Temporary Internet Files\Content.IE5\RSCRDNUA\MC900438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72816"/>
            <a:ext cx="1292342" cy="8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citel\AppData\Local\Microsoft\Windows\Temporary Internet Files\Content.IE5\65CRQLL2\MC90044042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0644" y="4365104"/>
            <a:ext cx="1126090" cy="11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699792" y="1772816"/>
            <a:ext cx="848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>
                <a:solidFill>
                  <a:prstClr val="black"/>
                </a:solidFill>
              </a:rPr>
              <a:t> </a:t>
            </a:r>
            <a:r>
              <a:rPr lang="cs-CZ" sz="2400" u="sng" dirty="0" smtClean="0">
                <a:solidFill>
                  <a:prstClr val="black"/>
                </a:solidFill>
              </a:rPr>
              <a:t>15</a:t>
            </a:r>
            <a:endParaRPr lang="cs-CZ" sz="2400" u="sng" dirty="0">
              <a:solidFill>
                <a:prstClr val="black"/>
              </a:solidFill>
            </a:endParaRPr>
          </a:p>
          <a:p>
            <a:r>
              <a:rPr lang="cs-CZ" sz="2400" dirty="0">
                <a:solidFill>
                  <a:prstClr val="black"/>
                </a:solidFill>
              </a:rPr>
              <a:t>  10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55776" y="4725144"/>
            <a:ext cx="79380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>
                <a:solidFill>
                  <a:prstClr val="black"/>
                </a:solidFill>
              </a:rPr>
              <a:t> </a:t>
            </a:r>
            <a:r>
              <a:rPr lang="cs-CZ" sz="2400" u="sng" dirty="0">
                <a:solidFill>
                  <a:prstClr val="black"/>
                </a:solidFill>
              </a:rPr>
              <a:t>15</a:t>
            </a:r>
          </a:p>
          <a:p>
            <a:r>
              <a:rPr lang="cs-CZ" sz="2400" dirty="0">
                <a:solidFill>
                  <a:prstClr val="black"/>
                </a:solidFill>
              </a:rPr>
              <a:t>  10</a:t>
            </a:r>
          </a:p>
          <a:p>
            <a:endParaRPr lang="cs-CZ" sz="2800" dirty="0">
              <a:solidFill>
                <a:prstClr val="black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204812" y="5046789"/>
            <a:ext cx="1376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prstClr val="black"/>
                </a:solidFill>
              </a:rPr>
              <a:t>= 1,5</a:t>
            </a:r>
            <a:endParaRPr lang="cs-CZ" sz="2400" dirty="0">
              <a:solidFill>
                <a:prstClr val="black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199" y="6021288"/>
            <a:ext cx="3499489" cy="498293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37642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91540" y="1052737"/>
            <a:ext cx="73758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DESETINNÉ ČÍSLO MÁ DVĚ ČÁSTI</a:t>
            </a:r>
          </a:p>
          <a:p>
            <a:r>
              <a:rPr lang="cs-CZ" b="1" dirty="0">
                <a:solidFill>
                  <a:prstClr val="black"/>
                </a:solidFill>
              </a:rPr>
              <a:t>    CELÁ ČÁST</a:t>
            </a:r>
            <a:r>
              <a:rPr lang="cs-CZ" dirty="0">
                <a:solidFill>
                  <a:prstClr val="black"/>
                </a:solidFill>
              </a:rPr>
              <a:t>, KTERÉ VYJADŘUJE POČET CELKŮ</a:t>
            </a:r>
          </a:p>
          <a:p>
            <a:r>
              <a:rPr lang="cs-CZ" dirty="0">
                <a:solidFill>
                  <a:prstClr val="black"/>
                </a:solidFill>
              </a:rPr>
              <a:t>    A </a:t>
            </a:r>
            <a:r>
              <a:rPr lang="cs-CZ" b="1">
                <a:solidFill>
                  <a:prstClr val="black"/>
                </a:solidFill>
              </a:rPr>
              <a:t>DESETINNÁ ČÁST</a:t>
            </a:r>
            <a:r>
              <a:rPr lang="cs-CZ">
                <a:solidFill>
                  <a:prstClr val="black"/>
                </a:solidFill>
              </a:rPr>
              <a:t>,KTERÁ VYJADŘUJE </a:t>
            </a:r>
            <a:r>
              <a:rPr lang="cs-CZ" dirty="0">
                <a:solidFill>
                  <a:prstClr val="black"/>
                </a:solidFill>
              </a:rPr>
              <a:t>ČÁST CELKU.</a:t>
            </a:r>
          </a:p>
          <a:p>
            <a:r>
              <a:rPr lang="cs-CZ" dirty="0">
                <a:solidFill>
                  <a:prstClr val="black"/>
                </a:solidFill>
              </a:rPr>
              <a:t>    OBĚ ČÁSTI JSOU ODDĚLENY </a:t>
            </a:r>
            <a:r>
              <a:rPr lang="cs-CZ" b="1" dirty="0">
                <a:solidFill>
                  <a:prstClr val="black"/>
                </a:solidFill>
              </a:rPr>
              <a:t>DESETINNOU ČÁRKOU.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NA PRVNÍM MÍSTĚ VPRAVO ZA DESETINNOU ČÁRKOU JSOU </a:t>
            </a:r>
            <a:r>
              <a:rPr lang="cs-CZ" b="1" dirty="0">
                <a:solidFill>
                  <a:prstClr val="black"/>
                </a:solidFill>
              </a:rPr>
              <a:t>DESETINY.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NA DRUHÉM MÍSTĚ VPRAVO ZA DESETINNOU ČÁRKOU JSOU </a:t>
            </a:r>
            <a:r>
              <a:rPr lang="cs-CZ" b="1" dirty="0">
                <a:solidFill>
                  <a:prstClr val="black"/>
                </a:solidFill>
              </a:rPr>
              <a:t>SETINY.</a:t>
            </a:r>
          </a:p>
        </p:txBody>
      </p:sp>
      <p:pic>
        <p:nvPicPr>
          <p:cNvPr id="2050" name="Picture 2" descr="C:\Users\ucitel\AppData\Local\Microsoft\Windows\Temporary Internet Files\Content.IE5\WDPNXR3W\MC9004344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6792" y="2188333"/>
            <a:ext cx="984752" cy="137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 flipH="1">
            <a:off x="1763688" y="4869160"/>
            <a:ext cx="4647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prstClr val="black"/>
                </a:solidFill>
              </a:rPr>
              <a:t>          </a:t>
            </a:r>
            <a:r>
              <a:rPr lang="cs-CZ" sz="4000" dirty="0">
                <a:solidFill>
                  <a:prstClr val="black"/>
                </a:solidFill>
              </a:rPr>
              <a:t>3,48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059832" y="2564904"/>
            <a:ext cx="1021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000" dirty="0">
                <a:solidFill>
                  <a:prstClr val="black"/>
                </a:solidFill>
              </a:rPr>
              <a:t>1,5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110484"/>
            <a:ext cx="3536032" cy="486868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5814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899592" y="1124744"/>
            <a:ext cx="731078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DESETINNÉ ČÍSLO, KTERÉ MÁ V ZÁPISU ZA DESETINNOU</a:t>
            </a:r>
          </a:p>
          <a:p>
            <a:r>
              <a:rPr lang="cs-CZ" dirty="0">
                <a:solidFill>
                  <a:prstClr val="black"/>
                </a:solidFill>
              </a:rPr>
              <a:t>   ČÁRKOU POUZE DESETINY, </a:t>
            </a:r>
          </a:p>
          <a:p>
            <a:r>
              <a:rPr lang="cs-CZ" dirty="0">
                <a:solidFill>
                  <a:prstClr val="black"/>
                </a:solidFill>
              </a:rPr>
              <a:t>   MÁ </a:t>
            </a:r>
            <a:r>
              <a:rPr lang="cs-CZ" b="1" dirty="0">
                <a:solidFill>
                  <a:prstClr val="black"/>
                </a:solidFill>
              </a:rPr>
              <a:t>JEDNO DESETINNÉ MÍSTO.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DESETINNÉ ČÍSLO, KTERÉ MÁ V ZÁPISU ZA DESETINNOU </a:t>
            </a:r>
          </a:p>
          <a:p>
            <a:r>
              <a:rPr lang="cs-CZ" dirty="0">
                <a:solidFill>
                  <a:prstClr val="black"/>
                </a:solidFill>
              </a:rPr>
              <a:t>    ČÁRKOU I SETINY, </a:t>
            </a:r>
          </a:p>
          <a:p>
            <a:r>
              <a:rPr lang="cs-CZ" dirty="0">
                <a:solidFill>
                  <a:prstClr val="black"/>
                </a:solidFill>
              </a:rPr>
              <a:t>    MÁ </a:t>
            </a:r>
            <a:r>
              <a:rPr lang="cs-CZ" b="1" dirty="0">
                <a:solidFill>
                  <a:prstClr val="black"/>
                </a:solidFill>
              </a:rPr>
              <a:t>DVĚ DESETINNÁ MÍSTA.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  <a:p>
            <a:endParaRPr lang="cs-CZ" b="1" dirty="0">
              <a:solidFill>
                <a:prstClr val="black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267744" y="2348880"/>
            <a:ext cx="8322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>
                <a:solidFill>
                  <a:prstClr val="black"/>
                </a:solidFill>
              </a:rPr>
              <a:t>2,3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267744" y="4571578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4000" dirty="0">
              <a:solidFill>
                <a:prstClr val="black"/>
              </a:solidFill>
            </a:endParaRPr>
          </a:p>
          <a:p>
            <a:r>
              <a:rPr lang="cs-CZ" sz="4000" dirty="0">
                <a:solidFill>
                  <a:prstClr val="black"/>
                </a:solidFill>
              </a:rPr>
              <a:t>5,41</a:t>
            </a:r>
          </a:p>
        </p:txBody>
      </p:sp>
      <p:pic>
        <p:nvPicPr>
          <p:cNvPr id="1026" name="Picture 2" descr="C:\Users\ucitel\AppData\Local\Microsoft\Windows\Temporary Internet Files\Content.IE5\FY3DPW1U\MC90043439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15746"/>
            <a:ext cx="1831975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3608040" cy="486868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4786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980728"/>
            <a:ext cx="7267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DESETINNÉ ČÍSLO </a:t>
            </a:r>
            <a:r>
              <a:rPr lang="cs-CZ" b="1" dirty="0">
                <a:solidFill>
                  <a:prstClr val="black"/>
                </a:solidFill>
              </a:rPr>
              <a:t>SE NEZMĚNÍ</a:t>
            </a:r>
            <a:r>
              <a:rPr lang="cs-CZ" dirty="0">
                <a:solidFill>
                  <a:prstClr val="black"/>
                </a:solidFill>
              </a:rPr>
              <a:t>, PŘIPÍŠEME-LI ZA JEHO </a:t>
            </a:r>
          </a:p>
          <a:p>
            <a:r>
              <a:rPr lang="cs-CZ" dirty="0">
                <a:solidFill>
                  <a:prstClr val="black"/>
                </a:solidFill>
              </a:rPr>
              <a:t>    POSLEDNÍ DESETINNÉ MÍSTO LIBOVOLNÝ POČET NUL.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051720" y="2060848"/>
            <a:ext cx="22252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>
                <a:solidFill>
                  <a:prstClr val="black"/>
                </a:solidFill>
              </a:rPr>
              <a:t>0,5 = 0,50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755576" y="2924944"/>
            <a:ext cx="77313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PŘIROZENÉ ČÍSLO MŮŽEME NAPSAT JAKO ČÍSLO DESETINNÉ,</a:t>
            </a:r>
          </a:p>
          <a:p>
            <a:r>
              <a:rPr lang="cs-CZ" dirty="0">
                <a:solidFill>
                  <a:prstClr val="black"/>
                </a:solidFill>
              </a:rPr>
              <a:t>   PŘITOM NA MÍSTĚ DESETIN I SETIN </a:t>
            </a:r>
            <a:r>
              <a:rPr lang="cs-CZ" b="1" dirty="0">
                <a:solidFill>
                  <a:prstClr val="black"/>
                </a:solidFill>
              </a:rPr>
              <a:t>PÍŠEME NULY</a:t>
            </a:r>
            <a:r>
              <a:rPr lang="cs-CZ" dirty="0">
                <a:solidFill>
                  <a:prstClr val="black"/>
                </a:solidFill>
              </a:rPr>
              <a:t>.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Například: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116902" y="4125273"/>
            <a:ext cx="29706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sz="4000" dirty="0">
              <a:solidFill>
                <a:prstClr val="black"/>
              </a:solidFill>
            </a:endParaRPr>
          </a:p>
          <a:p>
            <a:r>
              <a:rPr lang="cs-CZ" sz="4000" dirty="0">
                <a:solidFill>
                  <a:prstClr val="black"/>
                </a:solidFill>
              </a:rPr>
              <a:t>3 = 3,0 = 3,00</a:t>
            </a:r>
          </a:p>
        </p:txBody>
      </p:sp>
      <p:pic>
        <p:nvPicPr>
          <p:cNvPr id="2050" name="Picture 2" descr="C:\Users\ucitel\AppData\Local\Microsoft\Windows\Temporary Internet Files\Content.IE5\65CRQLL2\MC9004404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79999"/>
            <a:ext cx="1827212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5986536"/>
            <a:ext cx="3464024" cy="593628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399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404664"/>
            <a:ext cx="763284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dirty="0">
                <a:solidFill>
                  <a:prstClr val="black"/>
                </a:solidFill>
              </a:rPr>
              <a:t>JESTLIŽE JE NA POSLEDNÍM DESETINNÉM MÍSTĚ NULA, MŮŽEME TUTO NULU V ZÁPISU ČÍSLA </a:t>
            </a:r>
            <a:r>
              <a:rPr lang="cs-CZ" b="1" dirty="0">
                <a:solidFill>
                  <a:prstClr val="black"/>
                </a:solidFill>
              </a:rPr>
              <a:t>VYNECHAT.</a:t>
            </a:r>
          </a:p>
          <a:p>
            <a:pPr marL="285750" indent="-285750">
              <a:buFont typeface="Wingdings" pitchFamily="2" charset="2"/>
              <a:buChar char="Ø"/>
            </a:pPr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prstClr val="black"/>
                </a:solidFill>
              </a:rPr>
              <a:t>     Například:	</a:t>
            </a:r>
          </a:p>
          <a:p>
            <a:r>
              <a:rPr lang="cs-CZ" dirty="0">
                <a:solidFill>
                  <a:prstClr val="black"/>
                </a:solidFill>
              </a:rPr>
              <a:t>		</a:t>
            </a:r>
            <a:r>
              <a:rPr lang="cs-CZ" sz="4000" dirty="0">
                <a:solidFill>
                  <a:prstClr val="black"/>
                </a:solidFill>
              </a:rPr>
              <a:t>1,80 = 1,8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ZAPIŠ ČÍSLA: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cs-CZ" dirty="0">
                <a:solidFill>
                  <a:prstClr val="black"/>
                </a:solidFill>
              </a:rPr>
              <a:t>dvě stě padesát osm celých dvě desetiny </a:t>
            </a:r>
          </a:p>
          <a:p>
            <a:r>
              <a:rPr lang="cs-CZ" dirty="0">
                <a:solidFill>
                  <a:prstClr val="black"/>
                </a:solidFill>
              </a:rPr>
              <a:t>                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cs-CZ" dirty="0">
                <a:solidFill>
                  <a:prstClr val="black"/>
                </a:solidFill>
              </a:rPr>
              <a:t>pět celých šedesát pět </a:t>
            </a:r>
            <a:r>
              <a:rPr lang="cs-CZ" dirty="0" smtClean="0">
                <a:solidFill>
                  <a:prstClr val="black"/>
                </a:solidFill>
              </a:rPr>
              <a:t>setin </a:t>
            </a:r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cs-CZ" dirty="0">
                <a:solidFill>
                  <a:prstClr val="black"/>
                </a:solidFill>
              </a:rPr>
              <a:t>nula celá osmdesát čtyři setiny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cs-CZ" dirty="0">
                <a:solidFill>
                  <a:prstClr val="black"/>
                </a:solidFill>
              </a:rPr>
              <a:t>šest tisíc pět set sedm celých jedna desetina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cs-CZ" dirty="0">
                <a:solidFill>
                  <a:prstClr val="black"/>
                </a:solidFill>
              </a:rPr>
              <a:t>tři sta padesát tisíc deset celých dvanáct setin</a:t>
            </a:r>
          </a:p>
        </p:txBody>
      </p:sp>
      <p:pic>
        <p:nvPicPr>
          <p:cNvPr id="1026" name="Picture 2" descr="C:\Users\ucitel\AppData\Local\Microsoft\Windows\Temporary Internet Files\Content.IE5\RSCRDNUA\MC90044045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96752"/>
            <a:ext cx="13684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021288"/>
            <a:ext cx="3392016" cy="558876"/>
          </a:xfrm>
        </p:spPr>
        <p:txBody>
          <a:bodyPr/>
          <a:lstStyle/>
          <a:p>
            <a:r>
              <a:rPr lang="cs-CZ" dirty="0" smtClean="0">
                <a:solidFill>
                  <a:srgbClr val="2A2D6C">
                    <a:tint val="75000"/>
                    <a:satMod val="150000"/>
                  </a:srgbClr>
                </a:solidFill>
              </a:rPr>
              <a:t>Autorem materiálu a všech jeho částí, není-li uvedeno jinak, je Mgr. Blanka Kafková</a:t>
            </a:r>
            <a:endParaRPr lang="cs-CZ" dirty="0">
              <a:solidFill>
                <a:srgbClr val="2A2D6C">
                  <a:tint val="75000"/>
                  <a:satMod val="1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3506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025356"/>
            <a:ext cx="3464024" cy="554808"/>
          </a:xfrm>
        </p:spPr>
        <p:txBody>
          <a:bodyPr/>
          <a:lstStyle/>
          <a:p>
            <a:r>
              <a:rPr lang="cs-CZ" dirty="0" smtClean="0"/>
              <a:t>Autorem materiálu a všech jeho částí, není-li </a:t>
            </a:r>
          </a:p>
          <a:p>
            <a:r>
              <a:rPr lang="cs-CZ" dirty="0" smtClean="0"/>
              <a:t>uvedeno jinak, je Mgr. Blanka Kafková</a:t>
            </a:r>
            <a:endParaRPr 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1115616" y="1268760"/>
            <a:ext cx="2620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Doplň chybějící čísla.</a:t>
            </a:r>
          </a:p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4010001"/>
              </p:ext>
            </p:extLst>
          </p:nvPr>
        </p:nvGraphicFramePr>
        <p:xfrm>
          <a:off x="1128232" y="1916832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 21,7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22,2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5094251"/>
              </p:ext>
            </p:extLst>
          </p:nvPr>
        </p:nvGraphicFramePr>
        <p:xfrm>
          <a:off x="1115616" y="2636912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  1,77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1,79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ovéPole 14"/>
          <p:cNvSpPr txBox="1"/>
          <p:nvPr/>
        </p:nvSpPr>
        <p:spPr>
          <a:xfrm>
            <a:off x="1043608" y="3717032"/>
            <a:ext cx="726352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Uspořádej čísla od nejmenšího k největšímu:</a:t>
            </a:r>
          </a:p>
          <a:p>
            <a:endParaRPr lang="cs-CZ" dirty="0" smtClean="0"/>
          </a:p>
          <a:p>
            <a:r>
              <a:rPr lang="cs-CZ" dirty="0" smtClean="0"/>
              <a:t>2,34	3,21	4,5	2,72	1,32	3,12	4,05	1,23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________________________________________________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333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899592" y="692696"/>
            <a:ext cx="7056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/>
          </a:p>
          <a:p>
            <a:r>
              <a:rPr lang="cs-CZ" dirty="0" smtClean="0"/>
              <a:t>Řešení:</a:t>
            </a:r>
          </a:p>
          <a:p>
            <a:r>
              <a:rPr lang="cs-CZ" dirty="0" smtClean="0"/>
              <a:t>258,2	5,65	0,84	6 507,1	350 010,12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21,7	21,8	21,9	22,0	22,1</a:t>
            </a:r>
          </a:p>
          <a:p>
            <a:r>
              <a:rPr lang="cs-CZ" dirty="0" smtClean="0"/>
              <a:t>1,78	1,80	1,81	1,82</a:t>
            </a:r>
          </a:p>
          <a:p>
            <a:endParaRPr lang="cs-CZ" dirty="0"/>
          </a:p>
          <a:p>
            <a:r>
              <a:rPr lang="cs-CZ" dirty="0" smtClean="0"/>
              <a:t>1,23	1,32	2,34	2,72	3,12	3,21	4,05	4,5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Zdroje:</a:t>
            </a:r>
            <a:endParaRPr lang="cs-CZ" dirty="0"/>
          </a:p>
          <a:p>
            <a:r>
              <a:rPr lang="cs-CZ" dirty="0" smtClean="0"/>
              <a:t>JUSTOVÁ</a:t>
            </a:r>
            <a:r>
              <a:rPr lang="cs-CZ" dirty="0"/>
              <a:t>, Jaroslava. </a:t>
            </a:r>
            <a:r>
              <a:rPr lang="cs-CZ" i="1" dirty="0"/>
              <a:t>Matematika pro 5. ročník základních škol.</a:t>
            </a:r>
            <a:r>
              <a:rPr lang="cs-CZ" dirty="0"/>
              <a:t>3. vyd. Praha : Alter, 1997. 62 s. ISBN </a:t>
            </a:r>
            <a:r>
              <a:rPr lang="cs-CZ" dirty="0" smtClean="0"/>
              <a:t>80-85775-71-9</a:t>
            </a:r>
          </a:p>
          <a:p>
            <a:endParaRPr lang="cs-CZ" dirty="0"/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Kliparty: [cit. 2012-2-16]. Dostupné na http://office.microsoft.com</a:t>
            </a:r>
          </a:p>
          <a:p>
            <a:endParaRPr lang="cs-CZ" dirty="0"/>
          </a:p>
          <a:p>
            <a:r>
              <a:rPr lang="cs-CZ" dirty="0"/>
              <a:t> 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09320"/>
            <a:ext cx="3536032" cy="412155"/>
          </a:xfrm>
        </p:spPr>
        <p:txBody>
          <a:bodyPr/>
          <a:lstStyle/>
          <a:p>
            <a:r>
              <a:rPr lang="cs-CZ" dirty="0" smtClean="0"/>
              <a:t>Autorem materiálu a všech jeho částí, není-li </a:t>
            </a:r>
          </a:p>
          <a:p>
            <a:r>
              <a:rPr lang="cs-CZ" dirty="0" smtClean="0"/>
              <a:t>uvedeno jinak, je Mgr. Blanka Kafková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421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rnival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457</Words>
  <Application>Microsoft Office PowerPoint</Application>
  <PresentationFormat>Předvádění na obrazovce (4:3)</PresentationFormat>
  <Paragraphs>164</Paragraphs>
  <Slides>10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2" baseType="lpstr">
      <vt:lpstr>Motiv systému Office</vt:lpstr>
      <vt:lpstr>Carnival</vt:lpstr>
      <vt:lpstr>Snímek 1</vt:lpstr>
      <vt:lpstr>Snímek 2</vt:lpstr>
      <vt:lpstr>DESETINNÁ ČÍSLA</vt:lpstr>
      <vt:lpstr>Snímek 4</vt:lpstr>
      <vt:lpstr>Snímek 5</vt:lpstr>
      <vt:lpstr>Snímek 6</vt:lpstr>
      <vt:lpstr>Snímek 7</vt:lpstr>
      <vt:lpstr>Snímek 8</vt:lpstr>
      <vt:lpstr>Snímek 9</vt:lpstr>
      <vt:lpstr>Snímek 10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</dc:creator>
  <cp:lastModifiedBy>Iva9889</cp:lastModifiedBy>
  <cp:revision>9</cp:revision>
  <dcterms:created xsi:type="dcterms:W3CDTF">2012-03-16T10:03:52Z</dcterms:created>
  <dcterms:modified xsi:type="dcterms:W3CDTF">2012-05-06T15:37:10Z</dcterms:modified>
</cp:coreProperties>
</file>