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  <p:sldMasterId id="2147483886" r:id="rId2"/>
  </p:sldMasterIdLst>
  <p:notesMasterIdLst>
    <p:notesMasterId r:id="rId13"/>
  </p:notesMasterIdLst>
  <p:handoutMasterIdLst>
    <p:handoutMasterId r:id="rId14"/>
  </p:handoutMasterIdLst>
  <p:sldIdLst>
    <p:sldId id="274" r:id="rId3"/>
    <p:sldId id="257" r:id="rId4"/>
    <p:sldId id="278" r:id="rId5"/>
    <p:sldId id="277" r:id="rId6"/>
    <p:sldId id="276" r:id="rId7"/>
    <p:sldId id="279" r:id="rId8"/>
    <p:sldId id="280" r:id="rId9"/>
    <p:sldId id="281" r:id="rId10"/>
    <p:sldId id="282" r:id="rId11"/>
    <p:sldId id="258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008000"/>
    <a:srgbClr val="EC90D4"/>
    <a:srgbClr val="E565C3"/>
    <a:srgbClr val="E60ABC"/>
    <a:srgbClr val="16A7B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cs-CZ"/>
              <a:t>EU Peníze školám	                                       Inovace ve vzdělávání na naší škole ZŠ Studánka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A6BD0ACA-B3A7-47B5-80D7-20B07FA77658}" type="datetime1">
              <a:rPr lang="cs-CZ"/>
              <a:pPr>
                <a:defRPr/>
              </a:pPr>
              <a:t>7.5.2012</a:t>
            </a:fld>
            <a:endParaRPr lang="cs-CZ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21CD2E1A-0E60-40A8-91C1-12506994E9F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106809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cs-CZ"/>
              <a:t>EU Peníze školám	                                       Inovace ve vzdělávání na naší škole ZŠ Studánka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E91B0017-316F-4D24-AEA3-012105A69F4D}" type="datetime1">
              <a:rPr lang="cs-CZ"/>
              <a:pPr>
                <a:defRPr/>
              </a:pPr>
              <a:t>7.5.2012</a:t>
            </a:fld>
            <a:endParaRPr lang="cs-CZ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1525A2AA-AFBE-4445-A57B-CCD673C918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004895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>
                <a:solidFill>
                  <a:prstClr val="black"/>
                </a:solidFill>
              </a:rPr>
              <a:t>EU Peníze školám	                                       Inovace ve vzdělávání na naší škole ZŠ Studánka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7B8F067D-AE38-444B-8D5F-CBC4343DBACB}" type="datetime1">
              <a:rPr lang="cs-CZ">
                <a:solidFill>
                  <a:prstClr val="black"/>
                </a:solidFill>
              </a:rPr>
              <a:pPr eaLnBrk="1" hangingPunct="1">
                <a:defRPr/>
              </a:pPr>
              <a:t>7.5.2012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19460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>
                <a:solidFill>
                  <a:prstClr val="black"/>
                </a:solidFill>
              </a:rPr>
              <a:t>Autorem materiálu a všech jeho částí, není-li uvedeno jinak, je</a:t>
            </a:r>
          </a:p>
        </p:txBody>
      </p:sp>
      <p:sp>
        <p:nvSpPr>
          <p:cNvPr id="337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10F39396-E704-4407-838E-0CD8740A50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18481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0515BC6C-85D2-4BB5-9E3A-885A2F08458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16245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7C98392F-E33D-4C52-A528-FD51C6487E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909651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10BFE260-8E4E-4DDB-90A2-766A712657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70745D8-63CA-4445-BD52-499D1039A00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A1C57A56-AF06-4AB4-A2DC-659678A0DA1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C70BE07E-1513-4952-AF8A-104A69F7C7A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F1327AD8-9B8B-4C09-97EE-9CD5A7D5371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7569CB9-0DE3-43E0-A7CB-55472DDFBE7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64724B2-FE03-4707-BFDA-AB7DDA9692D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A995E7F3-6FBE-46CC-8401-065401343C2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501C7A2A-D94B-4E4A-85F3-DCBCB269AFF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788457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7F12C1A1-5D5C-4E59-BAE3-9FDF549A9C0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6FEF55F-B68E-49C3-A523-1CCC2C27DD9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67624F9-5F62-4DA0-89D2-F42D2A3DB7F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93ABE526-2E48-42A7-86DB-1EB43C6BABB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165950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9721DF95-913F-4C1B-A014-8FE06D692A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938038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DE60BDB2-7C63-448B-8B02-C8F6A147376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2599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EE01D0DE-7387-45EA-B8B4-163CC5944F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729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60953CF6-5289-4327-A687-BFEC9D2518C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33663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2620712B-C2F8-48F5-B194-6B2E4B64C9F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033093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57DCD909-DC2F-4A58-89BD-608ACEB3977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046064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FFF200"/>
            </a:gs>
            <a:gs pos="0">
              <a:srgbClr val="FF7A00">
                <a:lumMod val="96000"/>
                <a:lumOff val="4000"/>
                <a:alpha val="95000"/>
              </a:srgbClr>
            </a:gs>
            <a:gs pos="100000">
              <a:srgbClr val="FB4F19"/>
            </a:gs>
            <a:gs pos="100000">
              <a:srgbClr val="FFC0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B0E02A30-7724-4CB9-BC31-B6D7D149CD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B0E02A30-7724-4CB9-BC31-B6D7D149CD2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hf sldNum="0" hdr="0" dt="0"/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771775" y="6245225"/>
            <a:ext cx="3744913" cy="476250"/>
          </a:xfrm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400" smtClean="0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pic>
        <p:nvPicPr>
          <p:cNvPr id="22531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2053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>
              <a:defRPr/>
            </a:pPr>
            <a:endParaRPr lang="en-US" sz="1800">
              <a:solidFill>
                <a:srgbClr val="000000"/>
              </a:solidFill>
              <a:cs typeface="+mn-cs"/>
            </a:endParaRPr>
          </a:p>
        </p:txBody>
      </p:sp>
      <p:sp>
        <p:nvSpPr>
          <p:cNvPr id="2054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cs typeface="+mn-cs"/>
            </a:endParaRPr>
          </a:p>
        </p:txBody>
      </p:sp>
      <p:pic>
        <p:nvPicPr>
          <p:cNvPr id="22535" name="Picture 6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cs-CZ" sz="1400" b="1">
                <a:solidFill>
                  <a:srgbClr val="000000"/>
                </a:solidFill>
                <a:cs typeface="+mn-cs"/>
              </a:rPr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6968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74" name="Rectangle 116"/>
          <p:cNvSpPr>
            <a:spLocks noChangeArrowheads="1"/>
          </p:cNvSpPr>
          <p:nvPr/>
        </p:nvSpPr>
        <p:spPr bwMode="auto">
          <a:xfrm>
            <a:off x="323528" y="2596262"/>
            <a:ext cx="8606159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endParaRPr lang="cs-CZ" b="1" dirty="0" smtClean="0"/>
          </a:p>
          <a:p>
            <a:pPr algn="ctr"/>
            <a:r>
              <a:rPr lang="cs-CZ" b="1" dirty="0" smtClean="0"/>
              <a:t>Sada </a:t>
            </a:r>
            <a:r>
              <a:rPr lang="cs-CZ" b="1" dirty="0" smtClean="0"/>
              <a:t>č. XIII </a:t>
            </a:r>
            <a:endParaRPr lang="cs-CZ" dirty="0" smtClean="0"/>
          </a:p>
          <a:p>
            <a:pPr algn="ctr"/>
            <a:r>
              <a:rPr lang="cs-CZ" b="1" dirty="0" smtClean="0"/>
              <a:t>Identifikátor sady: VY_32_INOVACE_Sada XIII_AJ, DUM </a:t>
            </a:r>
            <a:r>
              <a:rPr lang="cs-CZ" b="1" dirty="0" smtClean="0"/>
              <a:t>č.8 </a:t>
            </a:r>
            <a:endParaRPr lang="cs-CZ" dirty="0" smtClean="0"/>
          </a:p>
          <a:p>
            <a:pPr algn="ctr"/>
            <a:r>
              <a:rPr lang="cs-CZ" b="1" dirty="0" smtClean="0"/>
              <a:t>Vzdělávací oblast: Jazyk a jazyková komunikace </a:t>
            </a:r>
            <a:endParaRPr lang="cs-CZ" dirty="0" smtClean="0"/>
          </a:p>
          <a:p>
            <a:pPr algn="ctr"/>
            <a:r>
              <a:rPr lang="cs-CZ" b="1" dirty="0" smtClean="0"/>
              <a:t>Vzdělávací obor: Anglický jazyk</a:t>
            </a:r>
            <a:endParaRPr lang="cs-CZ" dirty="0" smtClean="0"/>
          </a:p>
          <a:p>
            <a:pPr algn="ctr">
              <a:defRPr/>
            </a:pPr>
            <a:endParaRPr lang="cs-CZ" b="1" dirty="0">
              <a:solidFill>
                <a:srgbClr val="000000"/>
              </a:solidFill>
              <a:cs typeface="+mn-cs"/>
            </a:endParaRPr>
          </a:p>
          <a:p>
            <a:pPr algn="ctr">
              <a:defRPr/>
            </a:pPr>
            <a:endParaRPr lang="cs-CZ" dirty="0">
              <a:solidFill>
                <a:srgbClr val="000000"/>
              </a:solidFill>
              <a:cs typeface="+mn-cs"/>
            </a:endParaRPr>
          </a:p>
          <a:p>
            <a:pPr>
              <a:defRPr/>
            </a:pPr>
            <a:r>
              <a:rPr lang="cs-CZ" b="1" dirty="0">
                <a:solidFill>
                  <a:srgbClr val="000000"/>
                </a:solidFill>
                <a:cs typeface="+mn-cs"/>
              </a:rPr>
              <a:t>Název: </a:t>
            </a:r>
            <a:r>
              <a:rPr lang="cs-CZ" b="1" dirty="0" smtClean="0">
                <a:solidFill>
                  <a:srgbClr val="000000"/>
                </a:solidFill>
                <a:cs typeface="+mn-cs"/>
              </a:rPr>
              <a:t>COMPUTER WORDS</a:t>
            </a:r>
            <a:endParaRPr lang="cs-CZ" dirty="0">
              <a:solidFill>
                <a:srgbClr val="000000"/>
              </a:solidFill>
              <a:cs typeface="+mn-cs"/>
            </a:endParaRPr>
          </a:p>
          <a:p>
            <a:pPr>
              <a:defRPr/>
            </a:pPr>
            <a:r>
              <a:rPr lang="cs-CZ" b="1" dirty="0">
                <a:solidFill>
                  <a:srgbClr val="000000"/>
                </a:solidFill>
                <a:cs typeface="+mn-cs"/>
              </a:rPr>
              <a:t>Autor: Mgr. Hana Syrovátková</a:t>
            </a:r>
            <a:endParaRPr lang="cs-CZ" dirty="0">
              <a:solidFill>
                <a:srgbClr val="000000"/>
              </a:solidFill>
              <a:cs typeface="+mn-cs"/>
            </a:endParaRPr>
          </a:p>
          <a:p>
            <a:pPr>
              <a:defRPr/>
            </a:pPr>
            <a:r>
              <a:rPr lang="cs-CZ" b="1" dirty="0">
                <a:solidFill>
                  <a:srgbClr val="000000"/>
                </a:solidFill>
                <a:cs typeface="+mn-cs"/>
              </a:rPr>
              <a:t>Stručná anotace: Prezentace tématu </a:t>
            </a:r>
            <a:r>
              <a:rPr lang="cs-CZ" b="1" dirty="0" smtClean="0">
                <a:solidFill>
                  <a:srgbClr val="000000"/>
                </a:solidFill>
                <a:cs typeface="+mn-cs"/>
              </a:rPr>
              <a:t>COMPUTER WORDS – úvod do tématu „Počítače a komunikace“.</a:t>
            </a:r>
            <a:endParaRPr lang="cs-CZ" b="1" dirty="0">
              <a:solidFill>
                <a:srgbClr val="000000"/>
              </a:solidFill>
              <a:cs typeface="+mn-cs"/>
            </a:endParaRPr>
          </a:p>
          <a:p>
            <a:pPr>
              <a:defRPr/>
            </a:pPr>
            <a:r>
              <a:rPr lang="cs-CZ" b="1" dirty="0">
                <a:solidFill>
                  <a:srgbClr val="000000"/>
                </a:solidFill>
                <a:cs typeface="+mn-cs"/>
              </a:rPr>
              <a:t>Metodické zhodnocení: </a:t>
            </a:r>
            <a:r>
              <a:rPr lang="cs-CZ" b="1" dirty="0" smtClean="0">
                <a:solidFill>
                  <a:srgbClr val="000000"/>
                </a:solidFill>
                <a:cs typeface="+mn-cs"/>
              </a:rPr>
              <a:t>19.4.2012, </a:t>
            </a:r>
            <a:r>
              <a:rPr lang="cs-CZ" b="1" dirty="0">
                <a:solidFill>
                  <a:srgbClr val="000000"/>
                </a:solidFill>
                <a:cs typeface="+mn-cs"/>
              </a:rPr>
              <a:t>6</a:t>
            </a:r>
            <a:r>
              <a:rPr lang="cs-CZ" b="1" dirty="0" smtClean="0">
                <a:solidFill>
                  <a:srgbClr val="000000"/>
                </a:solidFill>
                <a:cs typeface="+mn-cs"/>
              </a:rPr>
              <a:t>.B</a:t>
            </a:r>
            <a:r>
              <a:rPr lang="cs-CZ" b="1" dirty="0">
                <a:solidFill>
                  <a:srgbClr val="000000"/>
                </a:solidFill>
                <a:cs typeface="+mn-cs"/>
              </a:rPr>
              <a:t>; materiál je přiměřený věku žáků </a:t>
            </a:r>
            <a:r>
              <a:rPr lang="cs-CZ" b="1" dirty="0" smtClean="0">
                <a:solidFill>
                  <a:srgbClr val="000000"/>
                </a:solidFill>
                <a:cs typeface="+mn-cs"/>
              </a:rPr>
              <a:t>2. stupně ZŠ; </a:t>
            </a:r>
            <a:r>
              <a:rPr lang="cs-CZ" b="1" dirty="0">
                <a:solidFill>
                  <a:srgbClr val="000000"/>
                </a:solidFill>
                <a:cs typeface="+mn-cs"/>
              </a:rPr>
              <a:t>splnil výstup ŠVP </a:t>
            </a:r>
            <a:r>
              <a:rPr lang="cs-CZ" b="1" dirty="0" smtClean="0">
                <a:solidFill>
                  <a:srgbClr val="000000"/>
                </a:solidFill>
                <a:cs typeface="+mn-cs"/>
              </a:rPr>
              <a:t>– výchova k myšlení v evropských a globálních souvislostech – Internet a komunikace po celém světě; schopnost obměňovat jednoduché věty a texty, </a:t>
            </a:r>
            <a:r>
              <a:rPr lang="cs-CZ" b="1" dirty="0"/>
              <a:t>odvodit pravděpodobný význam nových slov z kontextu a vyhledávat v textech odpovědi na otázky</a:t>
            </a:r>
            <a:r>
              <a:rPr lang="cs-CZ" b="1" dirty="0" smtClean="0">
                <a:solidFill>
                  <a:srgbClr val="000000"/>
                </a:solidFill>
                <a:cs typeface="+mn-cs"/>
              </a:rPr>
              <a:t>.</a:t>
            </a:r>
            <a:endParaRPr lang="cs-CZ" b="1" dirty="0">
              <a:solidFill>
                <a:srgbClr val="000000"/>
              </a:solidFill>
              <a:cs typeface="+mn-cs"/>
            </a:endParaRPr>
          </a:p>
          <a:p>
            <a:pPr>
              <a:defRPr/>
            </a:pPr>
            <a:endParaRPr lang="cs-CZ" b="1" dirty="0">
              <a:solidFill>
                <a:srgbClr val="000000"/>
              </a:solidFill>
              <a:cs typeface="+mn-cs"/>
            </a:endParaRPr>
          </a:p>
          <a:p>
            <a:pPr>
              <a:defRPr/>
            </a:pPr>
            <a:endParaRPr lang="cs-CZ" b="1" dirty="0">
              <a:solidFill>
                <a:srgbClr val="000000"/>
              </a:solidFill>
              <a:cs typeface="+mn-cs"/>
            </a:endParaRPr>
          </a:p>
          <a:p>
            <a:pPr>
              <a:defRPr/>
            </a:pPr>
            <a:endParaRPr lang="cs-CZ" b="1" dirty="0">
              <a:solidFill>
                <a:srgbClr val="000000"/>
              </a:solidFill>
              <a:cs typeface="+mn-cs"/>
            </a:endParaRPr>
          </a:p>
          <a:p>
            <a:pPr>
              <a:defRPr/>
            </a:pPr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755576" y="764704"/>
            <a:ext cx="51845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[cit. 2012-01-20]. Obrázky vloženy z Klipartu</a:t>
            </a:r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xfrm>
            <a:off x="251520" y="6165304"/>
            <a:ext cx="3923481" cy="503238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sz="1400" dirty="0" smtClean="0"/>
              <a:t>Autorem materiálu a všech jeho částí, není-li uvedeno jinak, je Mgr. Hana Syrovátková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288" y="2060575"/>
            <a:ext cx="8229600" cy="1570038"/>
          </a:xfrm>
        </p:spPr>
        <p:txBody>
          <a:bodyPr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cs-CZ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cs-CZ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COMPUTER WORDS</a:t>
            </a:r>
            <a:br>
              <a:rPr lang="cs-CZ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xfrm>
            <a:off x="251520" y="6165304"/>
            <a:ext cx="3923481" cy="503238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sz="1400" dirty="0" smtClean="0"/>
              <a:t>Autorem materiálu a všech jeho částí, není-li uvedeno jinak, je Mgr. Hana Syrovátková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citel\AppData\Local\Microsoft\Windows\Temporary Internet Files\Content.IE5\6VNXVQ1M\MP900399981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926414"/>
            <a:ext cx="4536504" cy="3840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405456" y="1793684"/>
            <a:ext cx="2463485" cy="52322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f</a:t>
            </a:r>
            <a:r>
              <a:rPr lang="en-GB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lat screen</a:t>
            </a:r>
            <a:endParaRPr lang="en-GB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cxnSp>
        <p:nvCxnSpPr>
          <p:cNvPr id="4" name="Přímá spojnice se šipkou 3"/>
          <p:cNvCxnSpPr>
            <a:stCxn id="2" idx="2"/>
          </p:cNvCxnSpPr>
          <p:nvPr/>
        </p:nvCxnSpPr>
        <p:spPr>
          <a:xfrm>
            <a:off x="1637199" y="2316904"/>
            <a:ext cx="2718777" cy="824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>
            <a:off x="246854" y="4779852"/>
            <a:ext cx="2001011" cy="52322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mouse</a:t>
            </a:r>
            <a:endParaRPr lang="en-GB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cxnSp>
        <p:nvCxnSpPr>
          <p:cNvPr id="15" name="Přímá spojnice se šipkou 14"/>
          <p:cNvCxnSpPr>
            <a:stCxn id="14" idx="3"/>
          </p:cNvCxnSpPr>
          <p:nvPr/>
        </p:nvCxnSpPr>
        <p:spPr>
          <a:xfrm flipV="1">
            <a:off x="2247865" y="4437112"/>
            <a:ext cx="3290260" cy="6043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>
            <a:stCxn id="13" idx="0"/>
          </p:cNvCxnSpPr>
          <p:nvPr/>
        </p:nvCxnSpPr>
        <p:spPr>
          <a:xfrm flipH="1" flipV="1">
            <a:off x="5940152" y="5157192"/>
            <a:ext cx="678093" cy="8048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3" name="TextovéPole 12"/>
          <p:cNvSpPr txBox="1"/>
          <p:nvPr/>
        </p:nvSpPr>
        <p:spPr>
          <a:xfrm>
            <a:off x="5538125" y="5962058"/>
            <a:ext cx="2160240" cy="52322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keyboard</a:t>
            </a:r>
            <a:endParaRPr lang="en-GB" sz="2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170309" y="548680"/>
            <a:ext cx="88569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A </a:t>
            </a:r>
            <a:r>
              <a:rPr lang="en-GB" sz="2400" b="1" dirty="0" smtClean="0"/>
              <a:t>computer</a:t>
            </a:r>
            <a:r>
              <a:rPr lang="en-GB" sz="2400" dirty="0" smtClean="0"/>
              <a:t> is a machine that </a:t>
            </a:r>
            <a:r>
              <a:rPr lang="en-GB" sz="2400" b="1" dirty="0" smtClean="0"/>
              <a:t>stores</a:t>
            </a:r>
            <a:r>
              <a:rPr lang="en-GB" sz="2400" dirty="0" smtClean="0"/>
              <a:t> programs and information </a:t>
            </a:r>
            <a:r>
              <a:rPr lang="en-GB" sz="2400" b="1" dirty="0" smtClean="0"/>
              <a:t>in electronic form </a:t>
            </a:r>
            <a:r>
              <a:rPr lang="en-GB" sz="2400" dirty="0" smtClean="0"/>
              <a:t>and can be used for a variety of processes</a:t>
            </a:r>
            <a:endParaRPr lang="en-GB" sz="2400" dirty="0"/>
          </a:p>
        </p:txBody>
      </p:sp>
      <p:sp>
        <p:nvSpPr>
          <p:cNvPr id="11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xfrm>
            <a:off x="251520" y="6165304"/>
            <a:ext cx="3923481" cy="503238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sz="1400" dirty="0" smtClean="0"/>
              <a:t>Autorem materiálu a všech jeho částí, není-li uvedeno jinak, je Mgr. Hana Syrovátková</a:t>
            </a:r>
          </a:p>
        </p:txBody>
      </p:sp>
    </p:spTree>
    <p:extLst>
      <p:ext uri="{BB962C8B-B14F-4D97-AF65-F5344CB8AC3E}">
        <p14:creationId xmlns:p14="http://schemas.microsoft.com/office/powerpoint/2010/main" xmlns="" val="348885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citel\AppData\Local\Microsoft\Windows\Temporary Internet Files\Content.IE5\DV4MV5S8\MP900406815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0112" y="4437112"/>
            <a:ext cx="2194807" cy="1462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ucitel\AppData\Local\Microsoft\Windows\Temporary Internet Files\Content.IE5\IDQDXJ41\MP900315495[1]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215" b="1544"/>
          <a:stretch/>
        </p:blipFill>
        <p:spPr bwMode="auto">
          <a:xfrm>
            <a:off x="4491766" y="2864226"/>
            <a:ext cx="2194807" cy="1462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C:\Users\ucitel\AppData\Local\Microsoft\Windows\Temporary Internet Files\Content.IE5\IDQDXJ41\MP900316489[1]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6579"/>
          <a:stretch/>
        </p:blipFill>
        <p:spPr bwMode="auto">
          <a:xfrm>
            <a:off x="4491767" y="5013176"/>
            <a:ext cx="2194807" cy="1462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:\Users\ucitel\AppData\Local\Microsoft\Windows\Temporary Internet Files\Content.IE5\L5LUYPIM\MP900433172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61506"/>
            <a:ext cx="2199030" cy="2205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ovéPole 9"/>
          <p:cNvSpPr txBox="1"/>
          <p:nvPr/>
        </p:nvSpPr>
        <p:spPr>
          <a:xfrm>
            <a:off x="467544" y="548680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When you use the Internet, you can </a:t>
            </a:r>
            <a:r>
              <a:rPr lang="en-GB" sz="2400" b="1" dirty="0" smtClean="0"/>
              <a:t>browse</a:t>
            </a:r>
            <a:r>
              <a:rPr lang="en-GB" sz="2400" dirty="0" smtClean="0"/>
              <a:t> (= look at) different </a:t>
            </a:r>
            <a:r>
              <a:rPr lang="en-GB" sz="2400" b="1" dirty="0" smtClean="0"/>
              <a:t>websites</a:t>
            </a:r>
            <a:r>
              <a:rPr lang="en-GB" sz="2400" dirty="0" smtClean="0"/>
              <a:t> and </a:t>
            </a:r>
            <a:r>
              <a:rPr lang="en-GB" sz="2400" b="1" dirty="0" smtClean="0"/>
              <a:t>download</a:t>
            </a:r>
            <a:r>
              <a:rPr lang="en-GB" sz="2400" dirty="0" smtClean="0"/>
              <a:t> stuff </a:t>
            </a:r>
            <a:r>
              <a:rPr lang="en-GB" sz="2400" b="1" dirty="0" smtClean="0"/>
              <a:t>from</a:t>
            </a:r>
            <a:r>
              <a:rPr lang="en-GB" sz="2400" dirty="0" smtClean="0"/>
              <a:t> the Internet.</a:t>
            </a:r>
            <a:endParaRPr lang="en-GB" sz="2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954606" y="1761506"/>
            <a:ext cx="2769522" cy="46166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l</a:t>
            </a:r>
            <a:r>
              <a:rPr lang="en-GB" sz="2400" dirty="0" smtClean="0"/>
              <a:t>aptop / notebook</a:t>
            </a:r>
            <a:endParaRPr lang="en-GB" sz="24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6686574" y="5003090"/>
            <a:ext cx="1586212" cy="46166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USB port</a:t>
            </a:r>
            <a:endParaRPr lang="en-GB" sz="24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6686574" y="2854513"/>
            <a:ext cx="1586212" cy="46166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DVD-R/W</a:t>
            </a:r>
            <a:endParaRPr lang="en-GB" sz="2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954919" y="4437112"/>
            <a:ext cx="2769522" cy="46166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CD-ROM drive</a:t>
            </a:r>
            <a:endParaRPr lang="en-GB" sz="2400" dirty="0"/>
          </a:p>
        </p:txBody>
      </p:sp>
      <p:cxnSp>
        <p:nvCxnSpPr>
          <p:cNvPr id="15" name="Přímá spojnice se šipkou 14"/>
          <p:cNvCxnSpPr>
            <a:stCxn id="12" idx="1"/>
          </p:cNvCxnSpPr>
          <p:nvPr/>
        </p:nvCxnSpPr>
        <p:spPr>
          <a:xfrm flipH="1">
            <a:off x="5724441" y="5233923"/>
            <a:ext cx="962133" cy="5105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6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xfrm>
            <a:off x="251520" y="6165304"/>
            <a:ext cx="3923481" cy="503238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sz="1400" dirty="0" smtClean="0"/>
              <a:t>Autorem materiálu a všech jeho částí, není-li uvedeno jinak, je Mgr. Hana Syrovátková</a:t>
            </a:r>
          </a:p>
        </p:txBody>
      </p:sp>
    </p:spTree>
    <p:extLst>
      <p:ext uri="{BB962C8B-B14F-4D97-AF65-F5344CB8AC3E}">
        <p14:creationId xmlns:p14="http://schemas.microsoft.com/office/powerpoint/2010/main" xmlns="" val="167409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C:\Users\ucitel\AppData\Local\Microsoft\Windows\Temporary Internet Files\Content.IE5\DV4MV5S8\MP900402148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47684" y="5013175"/>
            <a:ext cx="1674478" cy="1421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ucitel\AppData\Local\Microsoft\Windows\Temporary Internet Files\Content.IE5\L5LUYPIM\MP900439247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65921" y="2276871"/>
            <a:ext cx="1368803" cy="2053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ucitel\AppData\Local\Microsoft\Windows\Temporary Internet Files\Content.IE5\L5LUYPIM\MP900402143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691822"/>
            <a:ext cx="2041798" cy="2053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ucitel\AppData\Local\Microsoft\Windows\Temporary Internet Files\Content.IE5\L5LUYPIM\MP900405468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2867" y="4149080"/>
            <a:ext cx="1990491" cy="1421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ovéPole 14"/>
          <p:cNvSpPr txBox="1"/>
          <p:nvPr/>
        </p:nvSpPr>
        <p:spPr>
          <a:xfrm>
            <a:off x="539552" y="548680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The Internet </a:t>
            </a:r>
            <a:r>
              <a:rPr lang="en-GB" sz="2400" dirty="0" smtClean="0"/>
              <a:t>/ </a:t>
            </a:r>
            <a:r>
              <a:rPr lang="en-GB" sz="2400" b="1" dirty="0" smtClean="0"/>
              <a:t>the Net </a:t>
            </a:r>
            <a:r>
              <a:rPr lang="en-GB" sz="2400" dirty="0" smtClean="0"/>
              <a:t>is a system </a:t>
            </a:r>
            <a:r>
              <a:rPr lang="en-GB" sz="2400" b="1" dirty="0" smtClean="0"/>
              <a:t>connecting</a:t>
            </a:r>
            <a:r>
              <a:rPr lang="en-GB" sz="2400" dirty="0" smtClean="0"/>
              <a:t> </a:t>
            </a:r>
          </a:p>
          <a:p>
            <a:pPr algn="ctr"/>
            <a:r>
              <a:rPr lang="en-GB" sz="2400" dirty="0" smtClean="0"/>
              <a:t>(= linking) millions of computers around the world.</a:t>
            </a:r>
            <a:endParaRPr lang="en-GB" sz="24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2653358" y="1691822"/>
            <a:ext cx="2134666" cy="46166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speakers</a:t>
            </a:r>
            <a:endParaRPr lang="en-GB" sz="24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2653358" y="4149080"/>
            <a:ext cx="2134666" cy="83099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USB stick / memory stick</a:t>
            </a:r>
            <a:endParaRPr lang="en-GB" sz="24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6622162" y="5006936"/>
            <a:ext cx="1910278" cy="46166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printer</a:t>
            </a:r>
            <a:endParaRPr lang="en-GB" sz="24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6334724" y="2276871"/>
            <a:ext cx="2197716" cy="46166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webcam</a:t>
            </a:r>
            <a:endParaRPr lang="en-GB" sz="2400" dirty="0"/>
          </a:p>
        </p:txBody>
      </p:sp>
      <p:sp>
        <p:nvSpPr>
          <p:cNvPr id="13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xfrm>
            <a:off x="251520" y="6165304"/>
            <a:ext cx="3923481" cy="503238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sz="1400" dirty="0" smtClean="0"/>
              <a:t>Autorem materiálu a všech jeho částí, není-li uvedeno jinak, je Mgr. Hana Syrovátková</a:t>
            </a:r>
          </a:p>
        </p:txBody>
      </p:sp>
    </p:spTree>
    <p:extLst>
      <p:ext uri="{BB962C8B-B14F-4D97-AF65-F5344CB8AC3E}">
        <p14:creationId xmlns:p14="http://schemas.microsoft.com/office/powerpoint/2010/main" xmlns="" val="226372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556185" y="908720"/>
            <a:ext cx="813690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Correct the spelling mistakes.</a:t>
            </a:r>
          </a:p>
          <a:p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r>
              <a:rPr lang="en-GB" sz="2400" dirty="0" err="1"/>
              <a:t>s</a:t>
            </a:r>
            <a:r>
              <a:rPr lang="en-GB" sz="2400" dirty="0" err="1" smtClean="0"/>
              <a:t>crean</a:t>
            </a:r>
            <a:r>
              <a:rPr lang="en-GB" sz="2400" dirty="0" smtClean="0"/>
              <a:t> 		………………..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err="1" smtClean="0"/>
              <a:t>maus</a:t>
            </a:r>
            <a:r>
              <a:rPr lang="en-GB" sz="2400" dirty="0" smtClean="0"/>
              <a:t>		………………..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memory </a:t>
            </a:r>
            <a:r>
              <a:rPr lang="en-GB" sz="2400" dirty="0" err="1" smtClean="0"/>
              <a:t>stik</a:t>
            </a:r>
            <a:r>
              <a:rPr lang="en-GB" sz="2400" dirty="0" smtClean="0"/>
              <a:t>	………………..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err="1" smtClean="0"/>
              <a:t>moniter</a:t>
            </a:r>
            <a:r>
              <a:rPr lang="en-GB" sz="2400" dirty="0" smtClean="0"/>
              <a:t>		………………..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err="1" smtClean="0"/>
              <a:t>keybord</a:t>
            </a:r>
            <a:r>
              <a:rPr lang="en-GB" sz="2400" dirty="0" smtClean="0"/>
              <a:t>		………………..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err="1" smtClean="0"/>
              <a:t>webcame</a:t>
            </a:r>
            <a:r>
              <a:rPr lang="en-GB" sz="2400" dirty="0" smtClean="0"/>
              <a:t>		………………..</a:t>
            </a:r>
            <a:endParaRPr lang="en-GB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xfrm>
            <a:off x="251520" y="6165304"/>
            <a:ext cx="3923481" cy="503238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sz="1400" dirty="0" smtClean="0"/>
              <a:t>Autorem materiálu a všech jeho částí, není-li uvedeno jinak, je Mgr. Hana Syrovátková</a:t>
            </a:r>
          </a:p>
        </p:txBody>
      </p:sp>
    </p:spTree>
    <p:extLst>
      <p:ext uri="{BB962C8B-B14F-4D97-AF65-F5344CB8AC3E}">
        <p14:creationId xmlns:p14="http://schemas.microsoft.com/office/powerpoint/2010/main" xmlns="" val="212102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556185" y="620688"/>
            <a:ext cx="813690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KEY</a:t>
            </a:r>
          </a:p>
          <a:p>
            <a:r>
              <a:rPr lang="en-GB" sz="2400" b="1" dirty="0" smtClean="0"/>
              <a:t>Correct the spelling mistakes.</a:t>
            </a:r>
          </a:p>
          <a:p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r>
              <a:rPr lang="en-GB" sz="2400" dirty="0" err="1"/>
              <a:t>s</a:t>
            </a:r>
            <a:r>
              <a:rPr lang="en-GB" sz="2400" dirty="0" err="1" smtClean="0"/>
              <a:t>crean</a:t>
            </a:r>
            <a:r>
              <a:rPr lang="en-GB" sz="2400" dirty="0" smtClean="0"/>
              <a:t> 		</a:t>
            </a:r>
            <a:r>
              <a:rPr lang="en-GB" sz="2400" b="1" i="1" dirty="0" smtClean="0"/>
              <a:t>screen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err="1" smtClean="0"/>
              <a:t>maus</a:t>
            </a:r>
            <a:r>
              <a:rPr lang="en-GB" sz="2400" dirty="0" smtClean="0"/>
              <a:t>		</a:t>
            </a:r>
            <a:r>
              <a:rPr lang="en-GB" sz="2400" b="1" i="1" dirty="0" smtClean="0"/>
              <a:t>mouse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memory </a:t>
            </a:r>
            <a:r>
              <a:rPr lang="en-GB" sz="2400" dirty="0" err="1" smtClean="0"/>
              <a:t>stik</a:t>
            </a:r>
            <a:r>
              <a:rPr lang="en-GB" sz="2400" dirty="0" smtClean="0"/>
              <a:t>	</a:t>
            </a:r>
            <a:r>
              <a:rPr lang="en-GB" sz="2400" b="1" i="1" dirty="0" smtClean="0"/>
              <a:t>memory</a:t>
            </a:r>
            <a:r>
              <a:rPr lang="en-GB" sz="2400" b="1" dirty="0" smtClean="0"/>
              <a:t> </a:t>
            </a:r>
            <a:r>
              <a:rPr lang="en-GB" sz="2400" b="1" i="1" dirty="0" smtClean="0"/>
              <a:t>stick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err="1" smtClean="0"/>
              <a:t>moniter</a:t>
            </a:r>
            <a:r>
              <a:rPr lang="en-GB" sz="2400" dirty="0" smtClean="0"/>
              <a:t>		</a:t>
            </a:r>
            <a:r>
              <a:rPr lang="en-GB" sz="2400" b="1" i="1" dirty="0" smtClean="0"/>
              <a:t>monitor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err="1" smtClean="0"/>
              <a:t>keybord</a:t>
            </a:r>
            <a:r>
              <a:rPr lang="en-GB" sz="2400" dirty="0" smtClean="0"/>
              <a:t>		</a:t>
            </a:r>
            <a:r>
              <a:rPr lang="en-GB" sz="2400" b="1" i="1" dirty="0" smtClean="0"/>
              <a:t>keyboard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err="1" smtClean="0"/>
              <a:t>webcame</a:t>
            </a:r>
            <a:r>
              <a:rPr lang="en-GB" sz="2400" dirty="0" smtClean="0"/>
              <a:t>		</a:t>
            </a:r>
            <a:r>
              <a:rPr lang="en-GB" sz="2400" b="1" i="1" dirty="0" smtClean="0"/>
              <a:t>webcam</a:t>
            </a:r>
            <a:endParaRPr lang="en-GB" sz="2400" b="1" i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xfrm>
            <a:off x="251520" y="6165304"/>
            <a:ext cx="3923481" cy="503238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sz="1400" dirty="0" smtClean="0"/>
              <a:t>Autorem materiálu a všech jeho částí, není-li uvedeno jinak, je Mgr. Hana Syrovátková</a:t>
            </a:r>
          </a:p>
        </p:txBody>
      </p:sp>
    </p:spTree>
    <p:extLst>
      <p:ext uri="{BB962C8B-B14F-4D97-AF65-F5344CB8AC3E}">
        <p14:creationId xmlns:p14="http://schemas.microsoft.com/office/powerpoint/2010/main" xmlns="" val="309923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556185" y="908720"/>
            <a:ext cx="813690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Complete the sentences.</a:t>
            </a:r>
          </a:p>
          <a:p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You type information using the ……………………. .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You listen to music using the …………………….. .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A small computer you can carry is called a …………… .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You move the ………………… with your hand.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You read your emails on the ………………….. .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You can keep a copy of information on a …………….. .</a:t>
            </a:r>
            <a:endParaRPr lang="en-GB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xfrm>
            <a:off x="251520" y="6165304"/>
            <a:ext cx="3923481" cy="503238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sz="1400" dirty="0" smtClean="0"/>
              <a:t>Autorem materiálu a všech jeho částí, není-li uvedeno jinak, je Mgr. Hana Syrovátková</a:t>
            </a:r>
          </a:p>
        </p:txBody>
      </p:sp>
    </p:spTree>
    <p:extLst>
      <p:ext uri="{BB962C8B-B14F-4D97-AF65-F5344CB8AC3E}">
        <p14:creationId xmlns:p14="http://schemas.microsoft.com/office/powerpoint/2010/main" xmlns="" val="17021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95536" y="548680"/>
            <a:ext cx="829755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KEY</a:t>
            </a:r>
          </a:p>
          <a:p>
            <a:r>
              <a:rPr lang="en-GB" sz="2400" b="1" dirty="0" smtClean="0"/>
              <a:t>Complete the sentences.</a:t>
            </a:r>
          </a:p>
          <a:p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You type information using the </a:t>
            </a:r>
            <a:r>
              <a:rPr lang="en-GB" sz="2400" b="1" i="1" dirty="0" smtClean="0"/>
              <a:t>keyboard</a:t>
            </a:r>
            <a:r>
              <a:rPr lang="en-GB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You listen to music using the </a:t>
            </a:r>
            <a:r>
              <a:rPr lang="en-GB" sz="2400" b="1" i="1" dirty="0" smtClean="0"/>
              <a:t>speaker</a:t>
            </a:r>
            <a:r>
              <a:rPr lang="en-GB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A small computer you can carry is called a </a:t>
            </a:r>
            <a:r>
              <a:rPr lang="en-GB" sz="2400" b="1" i="1" dirty="0" smtClean="0"/>
              <a:t>laptop</a:t>
            </a:r>
            <a:r>
              <a:rPr lang="en-GB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You move the </a:t>
            </a:r>
            <a:r>
              <a:rPr lang="en-GB" sz="2400" b="1" i="1" dirty="0" smtClean="0"/>
              <a:t>mouse </a:t>
            </a:r>
            <a:r>
              <a:rPr lang="en-GB" sz="2400" dirty="0" smtClean="0"/>
              <a:t>with your hand.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You read your emails on the </a:t>
            </a:r>
            <a:r>
              <a:rPr lang="en-GB" sz="2400" b="1" i="1" dirty="0" smtClean="0"/>
              <a:t>screen</a:t>
            </a:r>
            <a:r>
              <a:rPr lang="en-GB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You can keep a copy of information on a </a:t>
            </a:r>
            <a:r>
              <a:rPr lang="en-GB" sz="2400" b="1" i="1" dirty="0" smtClean="0"/>
              <a:t>memory stick</a:t>
            </a:r>
            <a:r>
              <a:rPr lang="en-GB" sz="2400" dirty="0" smtClean="0"/>
              <a:t>.</a:t>
            </a:r>
            <a:endParaRPr lang="en-GB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xfrm>
            <a:off x="251520" y="6165304"/>
            <a:ext cx="3923481" cy="503238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sz="1400" dirty="0" smtClean="0"/>
              <a:t>Autorem materiálu a všech jeho částí, není-li uvedeno jinak, je Mgr. Hana Syrovátková</a:t>
            </a:r>
          </a:p>
        </p:txBody>
      </p:sp>
    </p:spTree>
    <p:extLst>
      <p:ext uri="{BB962C8B-B14F-4D97-AF65-F5344CB8AC3E}">
        <p14:creationId xmlns:p14="http://schemas.microsoft.com/office/powerpoint/2010/main" xmlns="" val="247055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ití písma">
  <a:themeElements>
    <a:clrScheme name="Lití písm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Lití písma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Lití písm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836</TotalTime>
  <Words>689</Words>
  <Application>Microsoft Office PowerPoint</Application>
  <PresentationFormat>Předvádění na obrazovce (4:3)</PresentationFormat>
  <Paragraphs>142</Paragraphs>
  <Slides>10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12" baseType="lpstr">
      <vt:lpstr>Výchozí návrh</vt:lpstr>
      <vt:lpstr>Lití písma</vt:lpstr>
      <vt:lpstr>Snímek 1</vt:lpstr>
      <vt:lpstr>  COMPUTER WORDS 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Nejedlá</dc:creator>
  <cp:lastModifiedBy>Uživatel</cp:lastModifiedBy>
  <cp:revision>86</cp:revision>
  <dcterms:created xsi:type="dcterms:W3CDTF">2011-05-03T09:55:49Z</dcterms:created>
  <dcterms:modified xsi:type="dcterms:W3CDTF">2012-05-07T09:36:04Z</dcterms:modified>
</cp:coreProperties>
</file>