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70" r:id="rId2"/>
    <p:sldId id="256" r:id="rId3"/>
    <p:sldId id="257" r:id="rId4"/>
    <p:sldId id="266" r:id="rId5"/>
    <p:sldId id="268" r:id="rId6"/>
    <p:sldId id="267" r:id="rId7"/>
    <p:sldId id="262" r:id="rId8"/>
    <p:sldId id="258" r:id="rId9"/>
    <p:sldId id="259" r:id="rId10"/>
    <p:sldId id="260" r:id="rId11"/>
    <p:sldId id="261" r:id="rId12"/>
    <p:sldId id="263" r:id="rId13"/>
    <p:sldId id="264" r:id="rId14"/>
    <p:sldId id="265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2" autoAdjust="0"/>
    <p:restoredTop sz="9466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DA741-E2AF-4FA4-ADAC-65F3DCD5CCDF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DEC75-4218-4041-94E6-4C53BA65763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BDEC75-4218-4041-94E6-4C53BA657630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BDEC75-4218-4041-94E6-4C53BA657630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BDEC75-4218-4041-94E6-4C53BA657630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BDEC75-4218-4041-94E6-4C53BA657630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BDEC75-4218-4041-94E6-4C53BA657630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BDEC75-4218-4041-94E6-4C53BA657630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BDEC75-4218-4041-94E6-4C53BA65763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BDEC75-4218-4041-94E6-4C53BA657630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BDEC75-4218-4041-94E6-4C53BA657630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BDEC75-4218-4041-94E6-4C53BA657630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BDEC75-4218-4041-94E6-4C53BA657630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BDEC75-4218-4041-94E6-4C53BA657630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BDEC75-4218-4041-94E6-4C53BA657630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BDEC75-4218-4041-94E6-4C53BA657630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/>
          <p:cNvSpPr>
            <a:spLocks noGrp="1"/>
          </p:cNvSpPr>
          <p:nvPr>
            <p:ph type="ctrTitle"/>
          </p:nvPr>
        </p:nvSpPr>
        <p:spPr>
          <a:xfrm>
            <a:off x="685800" y="990601"/>
            <a:ext cx="7772400" cy="2609850"/>
          </a:xfrm>
        </p:spPr>
        <p:txBody>
          <a:bodyPr anchor="b" anchorCtr="0">
            <a:no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  <a:contourClr>
                <a:srgbClr val="FFFFFF"/>
              </a:contourClr>
            </a:sp3d>
          </a:bodyPr>
          <a:lstStyle>
            <a:lvl1pPr algn="ctr">
              <a:defRPr lang="en-US" sz="5800" dirty="0" smtClean="0">
                <a:ln w="9525">
                  <a:noFill/>
                </a:ln>
                <a:effectLst>
                  <a:outerShdw blurRad="50800" dist="38100" dir="822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4" name="Rectangle 26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967089"/>
          </a:xfrm>
        </p:spPr>
        <p:txBody>
          <a:bodyPr>
            <a:normAutofit/>
          </a:bodyPr>
          <a:lstStyle>
            <a:lvl1pPr marL="0" indent="0" algn="ctr">
              <a:buNone/>
              <a:defRPr lang="en-US" sz="3000" b="0">
                <a:solidFill>
                  <a:schemeClr val="tx2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8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6621C0C3-0E85-47CF-982B-D79A55A0B577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9" name="Rectangle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8E7619D5-52F9-400D-9F57-B1451F62E7C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5" name="Rectangle 2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C0C3-0E85-47CF-982B-D79A55A0B577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619D5-52F9-400D-9F57-B1451F62E7C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C0C3-0E85-47CF-982B-D79A55A0B577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619D5-52F9-400D-9F57-B1451F62E7C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C0C3-0E85-47CF-982B-D79A55A0B577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619D5-52F9-400D-9F57-B1451F62E7C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722313" y="2685391"/>
            <a:ext cx="7772400" cy="3112843"/>
          </a:xfrm>
        </p:spPr>
        <p:txBody>
          <a:bodyPr anchor="t">
            <a:normAutofit/>
          </a:bodyPr>
          <a:lstStyle>
            <a:lvl1pPr algn="ctr">
              <a:buNone/>
              <a:defRPr lang="en-US" sz="6000" b="1" dirty="0">
                <a:solidFill>
                  <a:schemeClr val="tx2">
                    <a:shade val="85000"/>
                    <a:satMod val="150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722313" y="1128932"/>
            <a:ext cx="7772400" cy="1509712"/>
          </a:xfrm>
        </p:spPr>
        <p:txBody>
          <a:bodyPr anchor="b">
            <a:normAutofit/>
          </a:bodyPr>
          <a:lstStyle>
            <a:lvl1pPr algn="ctr">
              <a:buNone/>
              <a:defRPr lang="en-US" sz="2400" b="0" smtClean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C0C3-0E85-47CF-982B-D79A55A0B577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619D5-52F9-400D-9F57-B1451F62E7C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C0C3-0E85-47CF-982B-D79A55A0B577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619D5-52F9-400D-9F57-B1451F62E7C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C0C3-0E85-47CF-982B-D79A55A0B577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619D5-52F9-400D-9F57-B1451F62E7C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C0C3-0E85-47CF-982B-D79A55A0B577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619D5-52F9-400D-9F57-B1451F62E7C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C0C3-0E85-47CF-982B-D79A55A0B577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3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619D5-52F9-400D-9F57-B1451F62E7C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>
            <a:lvl1pPr algn="ctr">
              <a:defRPr sz="24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C0C3-0E85-47CF-982B-D79A55A0B577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619D5-52F9-400D-9F57-B1451F62E7C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7729" y="1062637"/>
            <a:ext cx="4599432" cy="3977640"/>
          </a:xfrm>
          <a:prstGeom prst="rect">
            <a:avLst/>
          </a:prstGeom>
          <a:solidFill>
            <a:schemeClr val="tx2">
              <a:shade val="15000"/>
            </a:schemeClr>
          </a:solidFill>
          <a:ln w="63500">
            <a:noFill/>
            <a:miter lim="800000"/>
          </a:ln>
          <a:effectLst>
            <a:outerShdw blurRad="63500" dist="25400" dir="7200000" algn="t" rotWithShape="0">
              <a:prstClr val="black">
                <a:alpha val="45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45720" rIns="45720" rtlCol="0" anchor="ctr">
            <a:normAutofit/>
          </a:bodyPr>
          <a:lstStyle/>
          <a:p>
            <a:pPr marL="0" indent="-274320" algn="l"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en-US" sz="20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5514536" y="4343400"/>
            <a:ext cx="3048000" cy="709858"/>
          </a:xfrm>
        </p:spPr>
        <p:txBody>
          <a:bodyPr anchor="t">
            <a:noAutofit/>
          </a:bodyPr>
          <a:lstStyle>
            <a:lvl1pPr algn="l">
              <a:buNone/>
              <a:defRPr sz="22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pic" idx="1"/>
          </p:nvPr>
        </p:nvSpPr>
        <p:spPr>
          <a:xfrm>
            <a:off x="739645" y="1222657"/>
            <a:ext cx="4575601" cy="3657600"/>
          </a:xfrm>
          <a:solidFill>
            <a:schemeClr val="tx2">
              <a:shade val="75000"/>
            </a:schemeClr>
          </a:solidFill>
          <a:ln w="63500">
            <a:noFill/>
            <a:miter lim="800000"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buNone/>
              <a:defRPr sz="3200"/>
            </a:lvl1pPr>
          </a:lstStyle>
          <a:p>
            <a:r>
              <a:rPr lang="cs-CZ" sz="2000" smtClean="0"/>
              <a:t>Kliknutím na ikonu přidáte obrázek.</a:t>
            </a:r>
            <a:endParaRPr lang="en-US" sz="2000" dirty="0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5514536" y="1371600"/>
            <a:ext cx="3044952" cy="2930086"/>
          </a:xfrm>
        </p:spPr>
        <p:txBody>
          <a:bodyPr bIns="0" anchor="b">
            <a:normAutofit/>
          </a:bodyPr>
          <a:lstStyle>
            <a:lvl1pPr marL="0" marR="0" indent="0" algn="l">
              <a:buFontTx/>
              <a:buNone/>
              <a:defRPr sz="1300">
                <a:solidFill>
                  <a:schemeClr val="tx1">
                    <a:tint val="95000"/>
                  </a:schemeClr>
                </a:solidFill>
              </a:defRPr>
            </a:lvl1pPr>
            <a:lvl2pPr marL="460375" marR="0" indent="-112713">
              <a:buFontTx/>
              <a:buNone/>
              <a:defRPr sz="1200"/>
            </a:lvl2pPr>
            <a:lvl3pPr marL="914400" marR="0" indent="-117475">
              <a:buFontTx/>
              <a:buNone/>
              <a:defRPr sz="1000"/>
            </a:lvl3pPr>
            <a:lvl4pPr marL="1316038" marR="0" indent="-112713">
              <a:buFontTx/>
              <a:buNone/>
              <a:defRPr sz="900"/>
            </a:lvl4pPr>
            <a:lvl5pPr marL="1711325" marR="0" indent="-117475">
              <a:buFontTx/>
              <a:buNone/>
              <a:defRPr sz="9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C0C3-0E85-47CF-982B-D79A55A0B577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619D5-52F9-400D-9F57-B1451F62E7C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anchor="b" anchorCtr="0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Rectangle 1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20" rIns="4572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27" name="Rectangle 22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fld id="{6621C0C3-0E85-47CF-982B-D79A55A0B577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anchor="b" anchorCtr="0"/>
          <a:lstStyle>
            <a:lvl1pPr algn="ct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endParaRPr lang="cs-CZ"/>
          </a:p>
        </p:txBody>
      </p:sp>
      <p:sp>
        <p:nvSpPr>
          <p:cNvPr id="13" name="Rectangle 1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 algn="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fld id="{8E7619D5-52F9-400D-9F57-B1451F62E7C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defPPr>
        <a:defRPr sz="4400">
          <a:solidFill>
            <a:schemeClr val="tx2">
              <a:shade val="85000"/>
              <a:satMod val="150000"/>
            </a:schemeClr>
          </a:solidFill>
          <a:latin typeface="+mj-lt"/>
          <a:ea typeface="+mj-ea"/>
          <a:cs typeface="+mj-cs"/>
        </a:defRPr>
      </a:defPPr>
      <a:lvl1pPr algn="ctr" eaLnBrk="1" hangingPunct="1">
        <a:buNone/>
        <a:defRPr lang="en-US" sz="4800" b="1" strike="noStrike" kern="1200" baseline="0" dirty="0" smtClean="0">
          <a:solidFill>
            <a:schemeClr val="tx2">
              <a:shade val="85000"/>
              <a:satMod val="150000"/>
            </a:schemeClr>
          </a:solidFill>
          <a:effectLst>
            <a:outerShdw blurRad="63500" dist="38100" dir="8220000" algn="tl" rotWithShape="0">
              <a:srgbClr val="000000">
                <a:alpha val="30000"/>
              </a:srgbClr>
            </a:outerShdw>
          </a:effectLst>
          <a:latin typeface="+mj-lt"/>
          <a:ea typeface="+mj-lt"/>
          <a:cs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indent="-274320" algn="l" eaLnBrk="1" hangingPunct="1">
        <a:buClr>
          <a:schemeClr val="accent1"/>
        </a:buClr>
        <a:buSzPct val="80000"/>
        <a:buFont typeface="Wingdings 2" pitchFamily="18" charset="2"/>
        <a:buChar char="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557784" indent="-228600" algn="l" eaLnBrk="1" hangingPunct="1">
        <a:buClr>
          <a:schemeClr val="tx2"/>
        </a:buClr>
        <a:buFont typeface="Wingdings 2" pitchFamily="18" charset="2"/>
        <a:buChar char=""/>
        <a:defRPr sz="2200">
          <a:solidFill>
            <a:schemeClr val="tx1"/>
          </a:solidFill>
          <a:latin typeface="+mn-lt"/>
          <a:ea typeface="+mn-lt"/>
          <a:cs typeface="+mn-lt"/>
        </a:defRPr>
      </a:lvl2pPr>
      <a:lvl3pPr marL="813816" indent="-228600" algn="l" eaLnBrk="1" hangingPunct="1">
        <a:buClr>
          <a:schemeClr val="accent1"/>
        </a:buClr>
        <a:buFont typeface="Wingdings 2" pitchFamily="18" charset="2"/>
        <a:buChar char="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069848" indent="-228600" algn="l" eaLnBrk="1" hangingPunct="1"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316736" indent="-228600" algn="l" eaLnBrk="1" hangingPunct="1">
        <a:buClr>
          <a:schemeClr val="accent1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1572768" indent="-228600" algn="l" eaLnBrk="1" hangingPunct="1">
        <a:buClr>
          <a:schemeClr val="tx2"/>
        </a:buClr>
        <a:buFont typeface="Wingdings 2" pitchFamily="18" charset="2"/>
        <a:buChar char=""/>
        <a:defRPr lang="en-US" sz="1600" baseline="0" smtClean="0">
          <a:latin typeface="+mn-lt"/>
        </a:defRPr>
      </a:lvl6pPr>
      <a:lvl7pPr marL="1819656" indent="-228600" algn="l" eaLnBrk="1" hangingPunct="1">
        <a:buClr>
          <a:schemeClr val="accent1"/>
        </a:buClr>
        <a:buFont typeface="Wingdings 2" pitchFamily="18" charset="2"/>
        <a:buChar char=""/>
        <a:defRPr lang="en-US" sz="1600" baseline="0" smtClean="0">
          <a:latin typeface="+mn-lt"/>
        </a:defRPr>
      </a:lvl7pPr>
      <a:lvl8pPr marL="2066544" indent="-228600" algn="l" eaLnBrk="1" hangingPunct="1">
        <a:buClr>
          <a:schemeClr val="tx2"/>
        </a:buClr>
        <a:buFont typeface="Wingdings 2" pitchFamily="18" charset="2"/>
        <a:buChar char=""/>
        <a:defRPr sz="1600" baseline="0">
          <a:latin typeface="+mn-lt"/>
        </a:defRPr>
      </a:lvl8pPr>
      <a:lvl9pPr marL="2313432" indent="-228600" algn="l" eaLnBrk="1" hangingPunct="1">
        <a:buClr>
          <a:schemeClr val="accent1"/>
        </a:buClr>
        <a:buFont typeface="Wingdings 2" pitchFamily="18" charset="2"/>
        <a:buChar char=""/>
        <a:defRPr sz="1400" baseline="0">
          <a:latin typeface="+mn-lt"/>
        </a:defRPr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Bhimbetka_Cave_Paintings.jp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ommons.wikimedia.org/wiki/File:Pech_Merle_main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062288" y="6381750"/>
            <a:ext cx="2895600" cy="476250"/>
          </a:xfrm>
        </p:spPr>
        <p:txBody>
          <a:bodyPr/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Autorem materiálu a všech jeho částí, není-li uvedeno jinak, je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err="1" smtClean="0">
                <a:latin typeface="Arial" pitchFamily="34" charset="0"/>
                <a:cs typeface="Arial" pitchFamily="34" charset="0"/>
              </a:rPr>
              <a:t>Mgr</a:t>
            </a:r>
            <a:r>
              <a:rPr lang="cs-CZ" smtClean="0">
                <a:latin typeface="Arial" pitchFamily="34" charset="0"/>
                <a:cs typeface="Arial" pitchFamily="34" charset="0"/>
              </a:rPr>
              <a:t>. Karolína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Beranová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63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Group 1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14825102"/>
              </p:ext>
            </p:extLst>
          </p:nvPr>
        </p:nvGraphicFramePr>
        <p:xfrm>
          <a:off x="611188" y="1700213"/>
          <a:ext cx="6837362" cy="1097280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6" name="Obrázek 1" descr="logolinkII_bar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581525"/>
            <a:ext cx="5762625" cy="1647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 sz="1800"/>
          </a:p>
        </p:txBody>
      </p:sp>
      <p:pic>
        <p:nvPicPr>
          <p:cNvPr id="28" name="Picture 63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64"/>
          <p:cNvSpPr>
            <a:spLocks noChangeArrowheads="1"/>
          </p:cNvSpPr>
          <p:nvPr/>
        </p:nvSpPr>
        <p:spPr bwMode="auto">
          <a:xfrm>
            <a:off x="730729" y="980728"/>
            <a:ext cx="69135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200" b="1" dirty="0">
                <a:latin typeface="Arial" pitchFamily="34" charset="0"/>
                <a:cs typeface="Arial" pitchFamily="34" charset="0"/>
              </a:rPr>
              <a:t>Tento materiál byl vytvořen v rámci projektu  Operačního programu Vzdělávání pro konkurenceschopnost.</a:t>
            </a:r>
          </a:p>
        </p:txBody>
      </p:sp>
      <p:sp>
        <p:nvSpPr>
          <p:cNvPr id="31" name="Rectangle 116"/>
          <p:cNvSpPr>
            <a:spLocks noChangeArrowheads="1"/>
          </p:cNvSpPr>
          <p:nvPr/>
        </p:nvSpPr>
        <p:spPr bwMode="auto">
          <a:xfrm>
            <a:off x="395288" y="2402161"/>
            <a:ext cx="8497887" cy="324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cs-CZ" sz="1200" b="1" dirty="0"/>
          </a:p>
          <a:p>
            <a:pPr algn="ctr"/>
            <a:endParaRPr lang="cs-CZ" sz="11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cs-CZ" sz="1100" b="1" dirty="0" smtClean="0">
                <a:latin typeface="Calibri" pitchFamily="34" charset="0"/>
              </a:rPr>
              <a:t>SADA č. XIV</a:t>
            </a:r>
          </a:p>
          <a:p>
            <a:r>
              <a:rPr lang="cs-CZ" sz="1100" b="1" dirty="0" smtClean="0">
                <a:latin typeface="Calibri" pitchFamily="34" charset="0"/>
              </a:rPr>
              <a:t>                                                                             Identifikátor: </a:t>
            </a:r>
            <a:r>
              <a:rPr lang="cs-CZ" sz="1100" b="1" dirty="0" smtClean="0"/>
              <a:t>VY_32_INOVACE_SADA XIV_VV, DUM č.13</a:t>
            </a:r>
            <a:endParaRPr lang="cs-CZ" sz="1100" b="1" dirty="0" smtClean="0">
              <a:latin typeface="Calibri" pitchFamily="34" charset="0"/>
            </a:endParaRPr>
          </a:p>
          <a:p>
            <a:pPr algn="ctr"/>
            <a:r>
              <a:rPr lang="cs-CZ" sz="1100" b="1" dirty="0" smtClean="0">
                <a:latin typeface="Calibri" pitchFamily="34" charset="0"/>
              </a:rPr>
              <a:t>Vzdělávací oblast</a:t>
            </a:r>
            <a:r>
              <a:rPr lang="cs-CZ" sz="1100" b="1" smtClean="0">
                <a:latin typeface="Calibri" pitchFamily="34" charset="0"/>
              </a:rPr>
              <a:t>: </a:t>
            </a:r>
            <a:r>
              <a:rPr lang="cs-CZ" sz="1100" b="1" smtClean="0">
                <a:latin typeface="Calibri" pitchFamily="34" charset="0"/>
              </a:rPr>
              <a:t>Umění a kultura</a:t>
            </a:r>
            <a:endParaRPr lang="cs-CZ" sz="1100" b="1" dirty="0" smtClean="0">
              <a:latin typeface="Calibri" pitchFamily="34" charset="0"/>
            </a:endParaRPr>
          </a:p>
          <a:p>
            <a:pPr algn="ctr"/>
            <a:r>
              <a:rPr lang="cs-CZ" sz="1100" b="1" dirty="0" smtClean="0">
                <a:latin typeface="Calibri" pitchFamily="34" charset="0"/>
                <a:cs typeface="Calibri" pitchFamily="34" charset="0"/>
              </a:rPr>
              <a:t>Vzdělávací </a:t>
            </a:r>
            <a:r>
              <a:rPr lang="cs-CZ" sz="1100" b="1" dirty="0">
                <a:latin typeface="Calibri" pitchFamily="34" charset="0"/>
                <a:cs typeface="Calibri" pitchFamily="34" charset="0"/>
              </a:rPr>
              <a:t>obor: </a:t>
            </a:r>
            <a:r>
              <a:rPr lang="cs-CZ" sz="1100" b="1" dirty="0" smtClean="0">
                <a:latin typeface="Calibri" pitchFamily="34" charset="0"/>
                <a:cs typeface="Calibri" pitchFamily="34" charset="0"/>
              </a:rPr>
              <a:t>Výtvarná výchova</a:t>
            </a:r>
            <a:endParaRPr lang="cs-CZ" sz="1100" b="1" dirty="0">
              <a:latin typeface="Calibri" pitchFamily="34" charset="0"/>
              <a:cs typeface="Calibri" pitchFamily="34" charset="0"/>
            </a:endParaRPr>
          </a:p>
          <a:p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Název: Jeskynní malby</a:t>
            </a:r>
            <a:endParaRPr lang="cs-CZ" sz="1200" dirty="0" smtClean="0">
              <a:latin typeface="Calibri" pitchFamily="34" charset="0"/>
              <a:cs typeface="Calibri" pitchFamily="34" charset="0"/>
            </a:endParaRPr>
          </a:p>
          <a:p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Autor: Mgr. Karolína Beranová</a:t>
            </a:r>
            <a:endParaRPr lang="cs-CZ" sz="1200" dirty="0" smtClean="0">
              <a:latin typeface="Calibri" pitchFamily="34" charset="0"/>
              <a:cs typeface="Calibri" pitchFamily="34" charset="0"/>
            </a:endParaRPr>
          </a:p>
          <a:p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Stručná anotace: Žák interpretuje umělecké vizuálně obrazné vyjádření minulosti, využívá mezipředmětových vztahů a znalostí historických skutečností</a:t>
            </a:r>
            <a:endParaRPr lang="cs-CZ" sz="1200" b="1" dirty="0">
              <a:latin typeface="Calibri" pitchFamily="34" charset="0"/>
              <a:cs typeface="Calibri" pitchFamily="34" charset="0"/>
            </a:endParaRPr>
          </a:p>
          <a:p>
            <a:r>
              <a:rPr lang="cs-CZ" sz="1200" b="1" dirty="0">
                <a:latin typeface="Calibri" pitchFamily="34" charset="0"/>
                <a:cs typeface="Calibri" pitchFamily="34" charset="0"/>
              </a:rPr>
              <a:t>Metodické zhodnocení</a:t>
            </a:r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: Materiál byl vytvořen v listopadu 2011 a použit ve výuce výtvarné výchovy v 6.B dne 11.11.2011. Obsahuje stručný přehled pravěkého skalního umění , návod k vlastní výtvarné tvorbě a ukázky prací žáků ZŠ Studánka.</a:t>
            </a:r>
            <a:endParaRPr lang="cs-CZ" sz="1200" b="1" dirty="0">
              <a:latin typeface="Calibri" pitchFamily="34" charset="0"/>
              <a:cs typeface="Calibri" pitchFamily="34" charset="0"/>
            </a:endParaRPr>
          </a:p>
          <a:p>
            <a:endParaRPr lang="cs-CZ" sz="1200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="" xmlns:p14="http://schemas.microsoft.com/office/powerpoint/2010/main" val="85415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30678"/>
            <a:ext cx="7776864" cy="5832648"/>
          </a:xfrm>
        </p:spPr>
      </p:pic>
    </p:spTree>
    <p:extLst>
      <p:ext uri="{BB962C8B-B14F-4D97-AF65-F5344CB8AC3E}">
        <p14:creationId xmlns="" xmlns:p14="http://schemas.microsoft.com/office/powerpoint/2010/main" val="115060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4664"/>
            <a:ext cx="7954830" cy="5966123"/>
          </a:xfrm>
        </p:spPr>
      </p:pic>
    </p:spTree>
    <p:extLst>
      <p:ext uri="{BB962C8B-B14F-4D97-AF65-F5344CB8AC3E}">
        <p14:creationId xmlns="" xmlns:p14="http://schemas.microsoft.com/office/powerpoint/2010/main" val="5812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48680"/>
            <a:ext cx="7704855" cy="5778641"/>
          </a:xfrm>
        </p:spPr>
      </p:pic>
    </p:spTree>
    <p:extLst>
      <p:ext uri="{BB962C8B-B14F-4D97-AF65-F5344CB8AC3E}">
        <p14:creationId xmlns="" xmlns:p14="http://schemas.microsoft.com/office/powerpoint/2010/main" val="59243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Použité 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/>
              </a:buClr>
              <a:buFont typeface="Arial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PIJOAN, J., Dějiny </a:t>
            </a:r>
            <a:r>
              <a:rPr lang="cs-CZ">
                <a:solidFill>
                  <a:schemeClr val="tx2"/>
                </a:solidFill>
              </a:rPr>
              <a:t>umění</a:t>
            </a:r>
            <a:r>
              <a:rPr lang="cs-CZ" smtClean="0">
                <a:solidFill>
                  <a:schemeClr val="tx2"/>
                </a:solidFill>
              </a:rPr>
              <a:t>, </a:t>
            </a:r>
            <a:r>
              <a:rPr lang="cs-CZ" dirty="0">
                <a:solidFill>
                  <a:schemeClr val="tx2"/>
                </a:solidFill>
              </a:rPr>
              <a:t>2. vydání, </a:t>
            </a:r>
            <a:r>
              <a:rPr lang="cs-CZ" dirty="0" err="1">
                <a:solidFill>
                  <a:schemeClr val="tx2"/>
                </a:solidFill>
              </a:rPr>
              <a:t>Euromedia</a:t>
            </a:r>
            <a:r>
              <a:rPr lang="cs-CZ" dirty="0">
                <a:solidFill>
                  <a:schemeClr val="tx2"/>
                </a:solidFill>
              </a:rPr>
              <a:t> – </a:t>
            </a:r>
            <a:r>
              <a:rPr lang="cs-CZ" dirty="0" err="1">
                <a:solidFill>
                  <a:schemeClr val="tx2"/>
                </a:solidFill>
              </a:rPr>
              <a:t>Balios</a:t>
            </a:r>
            <a:r>
              <a:rPr lang="cs-CZ" dirty="0">
                <a:solidFill>
                  <a:schemeClr val="tx2"/>
                </a:solidFill>
              </a:rPr>
              <a:t> Praha 2000, 1. </a:t>
            </a:r>
            <a:r>
              <a:rPr lang="cs-CZ" dirty="0" smtClean="0">
                <a:solidFill>
                  <a:schemeClr val="tx2"/>
                </a:solidFill>
              </a:rPr>
              <a:t>díl , </a:t>
            </a:r>
            <a:r>
              <a:rPr lang="cs-CZ" dirty="0">
                <a:solidFill>
                  <a:schemeClr val="tx2"/>
                </a:solidFill>
              </a:rPr>
              <a:t>ISBN 80-7176-764-6</a:t>
            </a:r>
          </a:p>
        </p:txBody>
      </p:sp>
    </p:spTree>
    <p:extLst>
      <p:ext uri="{BB962C8B-B14F-4D97-AF65-F5344CB8AC3E}">
        <p14:creationId xmlns="" xmlns:p14="http://schemas.microsoft.com/office/powerpoint/2010/main" val="45220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 obrázků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1800" dirty="0">
                <a:solidFill>
                  <a:schemeClr val="tx2"/>
                </a:solidFill>
              </a:rPr>
              <a:t>i</a:t>
            </a:r>
            <a:r>
              <a:rPr lang="cs-CZ" sz="1800" dirty="0" smtClean="0">
                <a:solidFill>
                  <a:schemeClr val="tx2"/>
                </a:solidFill>
              </a:rPr>
              <a:t>ndické </a:t>
            </a:r>
            <a:r>
              <a:rPr lang="cs-CZ" sz="1800" dirty="0">
                <a:solidFill>
                  <a:schemeClr val="tx2"/>
                </a:solidFill>
              </a:rPr>
              <a:t>skalní umění - [cit. 2011-10-04]. Dostupný pod licencí </a:t>
            </a:r>
            <a:r>
              <a:rPr lang="cs-CZ" sz="1800" dirty="0" err="1">
                <a:solidFill>
                  <a:schemeClr val="tx2"/>
                </a:solidFill>
              </a:rPr>
              <a:t>Creative</a:t>
            </a:r>
            <a:r>
              <a:rPr lang="cs-CZ" sz="1800" dirty="0">
                <a:solidFill>
                  <a:schemeClr val="tx2"/>
                </a:solidFill>
              </a:rPr>
              <a:t> </a:t>
            </a:r>
            <a:r>
              <a:rPr lang="cs-CZ" sz="1800" dirty="0" err="1">
                <a:solidFill>
                  <a:schemeClr val="tx2"/>
                </a:solidFill>
              </a:rPr>
              <a:t>Commons</a:t>
            </a:r>
            <a:r>
              <a:rPr lang="cs-CZ" sz="1800" dirty="0">
                <a:solidFill>
                  <a:schemeClr val="tx2"/>
                </a:solidFill>
              </a:rPr>
              <a:t> na WWW: </a:t>
            </a:r>
            <a:r>
              <a:rPr lang="cs-CZ" sz="1800" dirty="0" smtClean="0"/>
              <a:t> </a:t>
            </a:r>
            <a:r>
              <a:rPr lang="cs-CZ" sz="1800" u="sng" dirty="0">
                <a:hlinkClick r:id="rId3"/>
              </a:rPr>
              <a:t>http://</a:t>
            </a:r>
            <a:r>
              <a:rPr lang="cs-CZ" sz="1800" u="sng" dirty="0" smtClean="0">
                <a:hlinkClick r:id="rId3"/>
              </a:rPr>
              <a:t>commons.wikimedia.org/wiki/File%3ABhimbetka_Cave_Paintings.jpg</a:t>
            </a:r>
            <a:endParaRPr lang="cs-CZ" sz="1800" u="sng" dirty="0" smtClean="0"/>
          </a:p>
          <a:p>
            <a:pPr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1800" dirty="0">
                <a:solidFill>
                  <a:schemeClr val="tx2"/>
                </a:solidFill>
              </a:rPr>
              <a:t>j</a:t>
            </a:r>
            <a:r>
              <a:rPr lang="cs-CZ" sz="1800" dirty="0" smtClean="0">
                <a:solidFill>
                  <a:schemeClr val="tx2"/>
                </a:solidFill>
              </a:rPr>
              <a:t>eskyně </a:t>
            </a:r>
            <a:r>
              <a:rPr lang="cs-CZ" sz="1800" dirty="0" err="1" smtClean="0">
                <a:solidFill>
                  <a:schemeClr val="tx2"/>
                </a:solidFill>
              </a:rPr>
              <a:t>Chauvet</a:t>
            </a:r>
            <a:r>
              <a:rPr lang="cs-CZ" sz="1800" dirty="0">
                <a:solidFill>
                  <a:schemeClr val="tx2"/>
                </a:solidFill>
              </a:rPr>
              <a:t> </a:t>
            </a:r>
            <a:r>
              <a:rPr lang="cs-CZ" sz="1800" dirty="0" smtClean="0">
                <a:solidFill>
                  <a:schemeClr val="tx2"/>
                </a:solidFill>
              </a:rPr>
              <a:t>- </a:t>
            </a:r>
            <a:r>
              <a:rPr lang="cs-CZ" sz="1800" dirty="0">
                <a:solidFill>
                  <a:schemeClr val="tx2"/>
                </a:solidFill>
              </a:rPr>
              <a:t>[cit. 2011-10-04]. Dostupný pod licencí </a:t>
            </a:r>
            <a:r>
              <a:rPr lang="cs-CZ" sz="1800" dirty="0" err="1">
                <a:solidFill>
                  <a:schemeClr val="tx2"/>
                </a:solidFill>
              </a:rPr>
              <a:t>Creative</a:t>
            </a:r>
            <a:r>
              <a:rPr lang="cs-CZ" sz="1800" dirty="0">
                <a:solidFill>
                  <a:schemeClr val="tx2"/>
                </a:solidFill>
              </a:rPr>
              <a:t> </a:t>
            </a:r>
            <a:r>
              <a:rPr lang="cs-CZ" sz="1800" dirty="0" err="1">
                <a:solidFill>
                  <a:schemeClr val="tx2"/>
                </a:solidFill>
              </a:rPr>
              <a:t>Commons</a:t>
            </a:r>
            <a:r>
              <a:rPr lang="cs-CZ" sz="1800" dirty="0">
                <a:solidFill>
                  <a:schemeClr val="tx2"/>
                </a:solidFill>
              </a:rPr>
              <a:t> na WWW</a:t>
            </a:r>
            <a:r>
              <a:rPr lang="cs-CZ" sz="1800" dirty="0" smtClean="0">
                <a:solidFill>
                  <a:schemeClr val="tx2"/>
                </a:solidFill>
              </a:rPr>
              <a:t>: </a:t>
            </a:r>
            <a:r>
              <a:rPr lang="cs-CZ" sz="1800" u="sng" dirty="0">
                <a:solidFill>
                  <a:schemeClr val="accent5"/>
                </a:solidFill>
              </a:rPr>
              <a:t>http://</a:t>
            </a:r>
            <a:r>
              <a:rPr lang="cs-CZ" sz="1800" u="sng" dirty="0" smtClean="0">
                <a:solidFill>
                  <a:schemeClr val="accent5"/>
                </a:solidFill>
              </a:rPr>
              <a:t>commons.wikimedia.org/wiki/File%3ALions%2C_Chauvet_cave.JPG</a:t>
            </a:r>
          </a:p>
          <a:p>
            <a:pPr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1800" dirty="0">
                <a:solidFill>
                  <a:schemeClr val="tx2"/>
                </a:solidFill>
              </a:rPr>
              <a:t>r</a:t>
            </a:r>
            <a:r>
              <a:rPr lang="cs-CZ" sz="1800" dirty="0" smtClean="0">
                <a:solidFill>
                  <a:schemeClr val="tx2"/>
                </a:solidFill>
              </a:rPr>
              <a:t>uka na stěně - </a:t>
            </a:r>
            <a:r>
              <a:rPr lang="cs-CZ" sz="1800" dirty="0">
                <a:solidFill>
                  <a:schemeClr val="tx2"/>
                </a:solidFill>
              </a:rPr>
              <a:t>[cit. 2011-10-04]. Dostupný pod licencí </a:t>
            </a:r>
            <a:r>
              <a:rPr lang="cs-CZ" sz="1800" dirty="0" err="1">
                <a:solidFill>
                  <a:schemeClr val="tx2"/>
                </a:solidFill>
              </a:rPr>
              <a:t>Creative</a:t>
            </a:r>
            <a:r>
              <a:rPr lang="cs-CZ" sz="1800" dirty="0">
                <a:solidFill>
                  <a:schemeClr val="tx2"/>
                </a:solidFill>
              </a:rPr>
              <a:t> </a:t>
            </a:r>
            <a:r>
              <a:rPr lang="cs-CZ" sz="1800" dirty="0" err="1">
                <a:solidFill>
                  <a:schemeClr val="tx2"/>
                </a:solidFill>
              </a:rPr>
              <a:t>Commons</a:t>
            </a:r>
            <a:r>
              <a:rPr lang="cs-CZ" sz="1800" dirty="0">
                <a:solidFill>
                  <a:schemeClr val="tx2"/>
                </a:solidFill>
              </a:rPr>
              <a:t> na WWW</a:t>
            </a:r>
            <a:r>
              <a:rPr lang="cs-CZ" sz="1800" dirty="0" smtClean="0">
                <a:solidFill>
                  <a:schemeClr val="tx2"/>
                </a:solidFill>
              </a:rPr>
              <a:t>: </a:t>
            </a:r>
            <a:r>
              <a:rPr lang="cs-CZ" sz="1800" u="sng" dirty="0">
                <a:hlinkClick r:id="rId4"/>
              </a:rPr>
              <a:t>http://commons.wikimedia.org/wiki/File:Pech_Merle_main.jpg</a:t>
            </a:r>
            <a:endParaRPr lang="cs-CZ" sz="1800" dirty="0"/>
          </a:p>
          <a:p>
            <a:pPr>
              <a:buClr>
                <a:schemeClr val="accent6"/>
              </a:buClr>
              <a:buFont typeface="Arial" pitchFamily="34" charset="0"/>
              <a:buChar char="•"/>
            </a:pPr>
            <a:endParaRPr lang="cs-CZ" sz="1800" dirty="0" smtClean="0">
              <a:solidFill>
                <a:schemeClr val="tx2"/>
              </a:solidFill>
            </a:endParaRPr>
          </a:p>
          <a:p>
            <a:pPr>
              <a:buClr>
                <a:schemeClr val="accent6"/>
              </a:buClr>
              <a:buFont typeface="Arial" pitchFamily="34" charset="0"/>
              <a:buChar char="•"/>
            </a:pPr>
            <a:endParaRPr lang="cs-CZ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337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4632" cy="1296144"/>
          </a:xfrm>
        </p:spPr>
        <p:txBody>
          <a:bodyPr/>
          <a:lstStyle/>
          <a:p>
            <a:r>
              <a:rPr lang="cs-CZ" sz="6600" dirty="0" smtClean="0"/>
              <a:t>Jeskynní malby</a:t>
            </a:r>
            <a:endParaRPr lang="cs-CZ" sz="6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1916832"/>
            <a:ext cx="8136904" cy="3707857"/>
          </a:xfrm>
        </p:spPr>
        <p:txBody>
          <a:bodyPr>
            <a:normAutofit/>
          </a:bodyPr>
          <a:lstStyle/>
          <a:p>
            <a:pPr marL="457200" indent="-457200" algn="l">
              <a:buClr>
                <a:schemeClr val="accent6"/>
              </a:buClr>
              <a:buFont typeface="Arial" pitchFamily="34" charset="0"/>
              <a:buChar char="•"/>
            </a:pPr>
            <a:r>
              <a:rPr lang="cs-CZ" dirty="0" smtClean="0"/>
              <a:t>30 000 – 10 000 let př.n.l.</a:t>
            </a:r>
          </a:p>
          <a:p>
            <a:pPr marL="457200" indent="-457200" algn="l">
              <a:buClr>
                <a:schemeClr val="accent6"/>
              </a:buClr>
              <a:buFont typeface="Arial" pitchFamily="34" charset="0"/>
              <a:buChar char="•"/>
            </a:pPr>
            <a:r>
              <a:rPr lang="cs-CZ" dirty="0" smtClean="0"/>
              <a:t>Francie – </a:t>
            </a:r>
            <a:r>
              <a:rPr lang="cs-CZ" dirty="0" err="1" smtClean="0"/>
              <a:t>Lescaux</a:t>
            </a:r>
            <a:endParaRPr lang="cs-CZ" dirty="0" smtClean="0"/>
          </a:p>
          <a:p>
            <a:pPr algn="l">
              <a:buClr>
                <a:schemeClr val="accent6"/>
              </a:buClr>
            </a:pPr>
            <a:r>
              <a:rPr lang="cs-CZ" dirty="0"/>
              <a:t> </a:t>
            </a:r>
            <a:r>
              <a:rPr lang="cs-CZ" dirty="0" smtClean="0"/>
              <a:t>                    -  </a:t>
            </a:r>
            <a:r>
              <a:rPr lang="cs-CZ" dirty="0" err="1" smtClean="0"/>
              <a:t>Roufffignac</a:t>
            </a:r>
            <a:endParaRPr lang="cs-CZ" dirty="0" smtClean="0"/>
          </a:p>
          <a:p>
            <a:pPr marL="457200" indent="-457200" algn="l">
              <a:buClr>
                <a:schemeClr val="accent6"/>
              </a:buClr>
              <a:buFont typeface="Arial" pitchFamily="34" charset="0"/>
              <a:buChar char="•"/>
            </a:pPr>
            <a:r>
              <a:rPr lang="cs-CZ" dirty="0" smtClean="0"/>
              <a:t>Španělsko – Altamira</a:t>
            </a:r>
          </a:p>
          <a:p>
            <a:pPr marL="457200" indent="-457200" algn="l">
              <a:buClr>
                <a:schemeClr val="accent6"/>
              </a:buClr>
              <a:buFont typeface="Arial" pitchFamily="34" charset="0"/>
              <a:buChar char="•"/>
            </a:pPr>
            <a:r>
              <a:rPr lang="cs-CZ" dirty="0"/>
              <a:t>z</a:t>
            </a:r>
            <a:r>
              <a:rPr lang="cs-CZ" dirty="0" smtClean="0"/>
              <a:t>vířecí a lovecké náměty</a:t>
            </a:r>
          </a:p>
          <a:p>
            <a:pPr marL="914400" lvl="1" indent="-457200" algn="l">
              <a:buClr>
                <a:schemeClr val="accent6"/>
              </a:buClr>
              <a:buFont typeface="Arial" pitchFamily="34" charset="0"/>
              <a:buChar char="•"/>
            </a:pPr>
            <a:r>
              <a:rPr lang="cs-CZ" i="1" dirty="0">
                <a:solidFill>
                  <a:schemeClr val="tx2"/>
                </a:solidFill>
              </a:rPr>
              <a:t>m</a:t>
            </a:r>
            <a:r>
              <a:rPr lang="cs-CZ" i="1" dirty="0" smtClean="0">
                <a:solidFill>
                  <a:schemeClr val="tx2"/>
                </a:solidFill>
              </a:rPr>
              <a:t>amut, sob, medvěd, nosorožec, bizon,  kůň, kozorožec</a:t>
            </a:r>
          </a:p>
          <a:p>
            <a:pPr marL="914400" lvl="1" indent="-457200" algn="l">
              <a:buClr>
                <a:schemeClr val="accent6"/>
              </a:buClr>
              <a:buFont typeface="Arial" pitchFamily="34" charset="0"/>
              <a:buChar char="•"/>
            </a:pPr>
            <a:r>
              <a:rPr lang="cs-CZ" i="1" dirty="0">
                <a:solidFill>
                  <a:schemeClr val="tx2"/>
                </a:solidFill>
              </a:rPr>
              <a:t>k</a:t>
            </a:r>
            <a:r>
              <a:rPr lang="cs-CZ" i="1" dirty="0" smtClean="0">
                <a:solidFill>
                  <a:schemeClr val="tx2"/>
                </a:solidFill>
              </a:rPr>
              <a:t>opí, harpuny, oštěpy</a:t>
            </a:r>
          </a:p>
          <a:p>
            <a:pPr marL="457200" indent="-457200" algn="l">
              <a:buClr>
                <a:schemeClr val="accent6"/>
              </a:buClr>
              <a:buFont typeface="Arial" pitchFamily="34" charset="0"/>
              <a:buChar char="•"/>
            </a:pPr>
            <a:r>
              <a:rPr lang="cs-CZ" dirty="0"/>
              <a:t>a</a:t>
            </a:r>
            <a:r>
              <a:rPr lang="cs-CZ" dirty="0" smtClean="0"/>
              <a:t>bstraktní tvorba</a:t>
            </a:r>
          </a:p>
          <a:p>
            <a:pPr algn="l">
              <a:buClr>
                <a:schemeClr val="accent6"/>
              </a:buClr>
            </a:pPr>
            <a:endParaRPr lang="cs-CZ" dirty="0" smtClean="0">
              <a:solidFill>
                <a:schemeClr val="tx2"/>
              </a:solidFill>
            </a:endParaRPr>
          </a:p>
          <a:p>
            <a:pPr marL="457200" indent="-457200" algn="l">
              <a:buClr>
                <a:schemeClr val="accent6"/>
              </a:buClr>
              <a:buFont typeface="Arial" pitchFamily="34" charset="0"/>
              <a:buChar char="•"/>
            </a:pPr>
            <a:endParaRPr lang="cs-CZ" dirty="0" smtClean="0"/>
          </a:p>
          <a:p>
            <a:pPr marL="457200" indent="-457200" algn="l">
              <a:buClr>
                <a:schemeClr val="accent6"/>
              </a:buClr>
              <a:buFont typeface="Arial" pitchFamily="34" charset="0"/>
              <a:buChar char="•"/>
            </a:pPr>
            <a:endParaRPr lang="cs-CZ" dirty="0" smtClean="0"/>
          </a:p>
          <a:p>
            <a:pPr marL="457200" indent="-457200" algn="l">
              <a:buClr>
                <a:schemeClr val="accent6"/>
              </a:buClr>
              <a:buFont typeface="Arial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48350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91952"/>
          </a:xfrm>
        </p:spPr>
        <p:txBody>
          <a:bodyPr/>
          <a:lstStyle/>
          <a:p>
            <a:r>
              <a:rPr lang="cs-CZ" dirty="0" smtClean="0"/>
              <a:t>Pomůcky pravěkého malíře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/>
              </a:buClr>
              <a:buFont typeface="Arial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p</a:t>
            </a:r>
            <a:r>
              <a:rPr lang="cs-CZ" dirty="0" smtClean="0">
                <a:solidFill>
                  <a:schemeClr val="tx2"/>
                </a:solidFill>
              </a:rPr>
              <a:t>rst – kresby do měkkého jílu</a:t>
            </a:r>
          </a:p>
          <a:p>
            <a:pPr lvl="0">
              <a:buClr>
                <a:schemeClr val="accent6"/>
              </a:buClr>
              <a:buFont typeface="Arial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štětce – z větviček, </a:t>
            </a:r>
            <a:r>
              <a:rPr lang="cs-CZ" dirty="0" smtClean="0">
                <a:solidFill>
                  <a:schemeClr val="tx2"/>
                </a:solidFill>
              </a:rPr>
              <a:t>třtiny</a:t>
            </a:r>
          </a:p>
          <a:p>
            <a:pPr>
              <a:buClr>
                <a:schemeClr val="accent6"/>
              </a:buClr>
              <a:buFont typeface="Arial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m</a:t>
            </a:r>
            <a:r>
              <a:rPr lang="cs-CZ" dirty="0" smtClean="0">
                <a:solidFill>
                  <a:schemeClr val="tx2"/>
                </a:solidFill>
              </a:rPr>
              <a:t>inerály </a:t>
            </a:r>
            <a:r>
              <a:rPr lang="cs-CZ" dirty="0">
                <a:solidFill>
                  <a:schemeClr val="tx2"/>
                </a:solidFill>
              </a:rPr>
              <a:t>rozdrcené na prach + živočišný tuk, </a:t>
            </a:r>
            <a:r>
              <a:rPr lang="cs-CZ" dirty="0" smtClean="0">
                <a:solidFill>
                  <a:schemeClr val="tx2"/>
                </a:solidFill>
              </a:rPr>
              <a:t>vaječné bílky</a:t>
            </a:r>
            <a:r>
              <a:rPr lang="cs-CZ" dirty="0">
                <a:solidFill>
                  <a:schemeClr val="tx2"/>
                </a:solidFill>
              </a:rPr>
              <a:t>, rostlinná šťáva, </a:t>
            </a:r>
            <a:r>
              <a:rPr lang="cs-CZ" dirty="0" smtClean="0">
                <a:solidFill>
                  <a:schemeClr val="tx2"/>
                </a:solidFill>
              </a:rPr>
              <a:t>krev</a:t>
            </a:r>
          </a:p>
          <a:p>
            <a:pPr lvl="0">
              <a:buClr>
                <a:schemeClr val="accent6"/>
              </a:buClr>
              <a:buFont typeface="Arial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nanášení rukou, kostěným štětcem se špičkou z chomáče zvířecí </a:t>
            </a:r>
            <a:r>
              <a:rPr lang="cs-CZ" dirty="0" smtClean="0">
                <a:solidFill>
                  <a:schemeClr val="tx2"/>
                </a:solidFill>
              </a:rPr>
              <a:t>srsti</a:t>
            </a:r>
          </a:p>
          <a:p>
            <a:pPr>
              <a:buClr>
                <a:schemeClr val="accent6"/>
              </a:buClr>
              <a:buFont typeface="Arial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technika nástřiků – úzkou kostěnou </a:t>
            </a:r>
            <a:r>
              <a:rPr lang="cs-CZ" dirty="0" smtClean="0">
                <a:solidFill>
                  <a:schemeClr val="tx2"/>
                </a:solidFill>
              </a:rPr>
              <a:t>trubičkou </a:t>
            </a:r>
            <a:r>
              <a:rPr lang="cs-CZ" dirty="0">
                <a:solidFill>
                  <a:schemeClr val="tx2"/>
                </a:solidFill>
              </a:rPr>
              <a:t>barevný prášek na vlhkou stěnu jeskyně</a:t>
            </a:r>
          </a:p>
          <a:p>
            <a:pPr lvl="0">
              <a:buClr>
                <a:schemeClr val="accent6"/>
              </a:buClr>
              <a:buFont typeface="Arial" pitchFamily="34" charset="0"/>
              <a:buChar char="•"/>
            </a:pPr>
            <a:endParaRPr lang="cs-CZ" dirty="0">
              <a:solidFill>
                <a:schemeClr val="tx2"/>
              </a:solidFill>
            </a:endParaRPr>
          </a:p>
          <a:p>
            <a:pPr>
              <a:buClr>
                <a:schemeClr val="accent6"/>
              </a:buClr>
              <a:buFont typeface="Arial" pitchFamily="34" charset="0"/>
              <a:buChar char="•"/>
            </a:pPr>
            <a:endParaRPr lang="cs-CZ" dirty="0">
              <a:solidFill>
                <a:schemeClr val="tx2"/>
              </a:solidFill>
            </a:endParaRPr>
          </a:p>
          <a:p>
            <a:pPr lvl="0">
              <a:buClr>
                <a:schemeClr val="accent6"/>
              </a:buClr>
              <a:buFont typeface="Arial" pitchFamily="34" charset="0"/>
              <a:buChar char="•"/>
            </a:pPr>
            <a:endParaRPr lang="cs-CZ" dirty="0">
              <a:solidFill>
                <a:schemeClr val="tx2"/>
              </a:solidFill>
            </a:endParaRPr>
          </a:p>
          <a:p>
            <a:pPr>
              <a:buClr>
                <a:schemeClr val="accent6"/>
              </a:buClr>
              <a:buFont typeface="Arial" pitchFamily="34" charset="0"/>
              <a:buChar char="•"/>
            </a:pPr>
            <a:endParaRPr lang="cs-CZ" dirty="0" smtClean="0">
              <a:solidFill>
                <a:schemeClr val="tx2"/>
              </a:solidFill>
            </a:endParaRPr>
          </a:p>
          <a:p>
            <a:pPr>
              <a:buClr>
                <a:schemeClr val="accent6"/>
              </a:buClr>
              <a:buFont typeface="Arial" pitchFamily="34" charset="0"/>
              <a:buChar char="•"/>
            </a:pPr>
            <a:endParaRPr lang="cs-CZ" dirty="0" smtClean="0">
              <a:solidFill>
                <a:schemeClr val="tx2"/>
              </a:solidFill>
            </a:endParaRPr>
          </a:p>
          <a:p>
            <a:pPr>
              <a:buClr>
                <a:schemeClr val="accent6"/>
              </a:buClr>
              <a:buFont typeface="Arial" pitchFamily="34" charset="0"/>
              <a:buChar char="•"/>
            </a:pPr>
            <a:endParaRPr lang="cs-CZ" dirty="0" smtClean="0">
              <a:solidFill>
                <a:schemeClr val="tx2"/>
              </a:solidFill>
            </a:endParaRPr>
          </a:p>
          <a:p>
            <a:pPr>
              <a:buClr>
                <a:schemeClr val="accent6"/>
              </a:buClr>
              <a:buFont typeface="Arial" pitchFamily="34" charset="0"/>
              <a:buChar char="•"/>
            </a:pPr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011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199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Indické skalní umění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8309723" cy="51935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4590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47936"/>
          </a:xfrm>
        </p:spPr>
        <p:txBody>
          <a:bodyPr>
            <a:normAutofit fontScale="90000"/>
          </a:bodyPr>
          <a:lstStyle/>
          <a:p>
            <a:r>
              <a:rPr lang="cs-CZ" dirty="0"/>
              <a:t>j</a:t>
            </a:r>
            <a:r>
              <a:rPr lang="cs-CZ" dirty="0" smtClean="0"/>
              <a:t>eskyně </a:t>
            </a:r>
            <a:r>
              <a:rPr lang="cs-CZ" dirty="0" err="1" smtClean="0"/>
              <a:t>Chauvet</a:t>
            </a:r>
            <a:r>
              <a:rPr lang="cs-CZ" dirty="0" smtClean="0"/>
              <a:t>, Francie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84784"/>
            <a:ext cx="7490148" cy="49903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2253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44008" y="908720"/>
            <a:ext cx="4402832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Technika </a:t>
            </a:r>
            <a:br>
              <a:rPr lang="cs-CZ" dirty="0" smtClean="0"/>
            </a:br>
            <a:r>
              <a:rPr lang="cs-CZ" dirty="0" smtClean="0"/>
              <a:t>nástřiků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38599"/>
            <a:ext cx="4168013" cy="5829388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5292080" y="2348880"/>
            <a:ext cx="30963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sz="2400" dirty="0">
                <a:solidFill>
                  <a:schemeClr val="tx2"/>
                </a:solidFill>
              </a:rPr>
              <a:t>úzkou kostěnou trubičkou barevný prášek na vlhkou stěnu </a:t>
            </a:r>
            <a:r>
              <a:rPr lang="cs-CZ" sz="2400" dirty="0" smtClean="0">
                <a:solidFill>
                  <a:schemeClr val="tx2"/>
                </a:solidFill>
              </a:rPr>
              <a:t>jeskyně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400" dirty="0">
                <a:solidFill>
                  <a:schemeClr val="tx2"/>
                </a:solidFill>
              </a:rPr>
              <a:t>j</a:t>
            </a:r>
            <a:r>
              <a:rPr lang="cs-CZ" sz="2400" dirty="0" smtClean="0">
                <a:solidFill>
                  <a:schemeClr val="tx2"/>
                </a:solidFill>
              </a:rPr>
              <a:t>eskyně Altamira - Španělsko</a:t>
            </a:r>
            <a:endParaRPr lang="cs-CZ" sz="2400" dirty="0"/>
          </a:p>
        </p:txBody>
      </p:sp>
    </p:spTree>
    <p:extLst>
      <p:ext uri="{BB962C8B-B14F-4D97-AF65-F5344CB8AC3E}">
        <p14:creationId xmlns="" xmlns:p14="http://schemas.microsoft.com/office/powerpoint/2010/main" val="370773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199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Výtvarné úkoly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19256" cy="3672408"/>
          </a:xfrm>
        </p:spPr>
        <p:txBody>
          <a:bodyPr>
            <a:noAutofit/>
          </a:bodyPr>
          <a:lstStyle/>
          <a:p>
            <a:pPr marL="514350" indent="-514350">
              <a:buClr>
                <a:schemeClr val="accent6"/>
              </a:buClr>
              <a:buSzPct val="100000"/>
              <a:buFont typeface="+mj-lt"/>
              <a:buAutoNum type="arabicPeriod"/>
            </a:pPr>
            <a:r>
              <a:rPr lang="cs-CZ" sz="3600" dirty="0" smtClean="0">
                <a:solidFill>
                  <a:schemeClr val="tx2"/>
                </a:solidFill>
              </a:rPr>
              <a:t>Připravit podklad – imitace struktury stěny jeskyně mačkáním papíru</a:t>
            </a:r>
          </a:p>
          <a:p>
            <a:pPr marL="514350" indent="-514350">
              <a:buClr>
                <a:schemeClr val="accent6"/>
              </a:buClr>
              <a:buSzPct val="100000"/>
              <a:buFont typeface="+mj-lt"/>
              <a:buAutoNum type="arabicPeriod"/>
            </a:pPr>
            <a:r>
              <a:rPr lang="cs-CZ" sz="3600" dirty="0" smtClean="0">
                <a:solidFill>
                  <a:schemeClr val="tx2"/>
                </a:solidFill>
              </a:rPr>
              <a:t>Nabarvit pomačkaný podklad vodovými barvami,  volit teplé odstíny</a:t>
            </a:r>
          </a:p>
          <a:p>
            <a:pPr marL="514350" indent="-514350">
              <a:buClr>
                <a:schemeClr val="accent6"/>
              </a:buClr>
              <a:buSzPct val="100000"/>
              <a:buFont typeface="+mj-lt"/>
              <a:buAutoNum type="arabicPeriod"/>
            </a:pPr>
            <a:r>
              <a:rPr lang="cs-CZ" sz="3600" dirty="0" smtClean="0">
                <a:solidFill>
                  <a:schemeClr val="tx2"/>
                </a:solidFill>
              </a:rPr>
              <a:t>Na náčrtkový papír připravit stylizované nebo abstrahované motivy (zvířata, lovci, zbraně)</a:t>
            </a:r>
          </a:p>
          <a:p>
            <a:pPr marL="514350" indent="-514350">
              <a:buClr>
                <a:schemeClr val="accent6"/>
              </a:buClr>
              <a:buSzPct val="100000"/>
              <a:buFont typeface="+mj-lt"/>
              <a:buAutoNum type="arabicPeriod"/>
            </a:pPr>
            <a:r>
              <a:rPr lang="cs-CZ" sz="3600" dirty="0" smtClean="0">
                <a:solidFill>
                  <a:schemeClr val="tx2"/>
                </a:solidFill>
              </a:rPr>
              <a:t>Motivy překreslit na suchý podklad kulatým štětcem a tuší</a:t>
            </a:r>
            <a:endParaRPr lang="cs-CZ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299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Ukázky prací žáků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073696"/>
            <a:ext cx="7223787" cy="54178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2094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76672"/>
            <a:ext cx="7704856" cy="57786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2194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uman">
  <a:themeElements>
    <a:clrScheme name="Human">
      <a:dk1>
        <a:sysClr val="windowText" lastClr="000000"/>
      </a:dk1>
      <a:lt1>
        <a:sysClr val="window" lastClr="FFFFFF"/>
      </a:lt1>
      <a:dk2>
        <a:srgbClr val="795339"/>
      </a:dk2>
      <a:lt2>
        <a:srgbClr val="F7EEDD"/>
      </a:lt2>
      <a:accent1>
        <a:srgbClr val="AD2E27"/>
      </a:accent1>
      <a:accent2>
        <a:srgbClr val="3F3D66"/>
      </a:accent2>
      <a:accent3>
        <a:srgbClr val="17517A"/>
      </a:accent3>
      <a:accent4>
        <a:srgbClr val="877E48"/>
      </a:accent4>
      <a:accent5>
        <a:srgbClr val="AF8B1E"/>
      </a:accent5>
      <a:accent6>
        <a:srgbClr val="A35E21"/>
      </a:accent6>
      <a:hlink>
        <a:srgbClr val="9B7300"/>
      </a:hlink>
      <a:folHlink>
        <a:srgbClr val="D6A73B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100000"/>
          </a:schemeClr>
        </a:solidFill>
        <a:gradFill flip="none" rotWithShape="1">
          <a:gsLst>
            <a:gs pos="0">
              <a:schemeClr val="phClr">
                <a:tint val="85000"/>
                <a:satMod val="275000"/>
              </a:schemeClr>
            </a:gs>
            <a:gs pos="3000">
              <a:schemeClr val="phClr">
                <a:tint val="87000"/>
                <a:satMod val="275000"/>
              </a:schemeClr>
            </a:gs>
            <a:gs pos="10000">
              <a:schemeClr val="phClr">
                <a:tint val="90000"/>
                <a:satMod val="275000"/>
              </a:schemeClr>
            </a:gs>
            <a:gs pos="70000">
              <a:schemeClr val="phClr">
                <a:shade val="38000"/>
                <a:satMod val="275000"/>
              </a:schemeClr>
            </a:gs>
            <a:gs pos="90000">
              <a:schemeClr val="phClr">
                <a:shade val="25000"/>
                <a:satMod val="300000"/>
              </a:schemeClr>
            </a:gs>
            <a:gs pos="100000">
              <a:schemeClr val="phClr">
                <a:shade val="22000"/>
                <a:satMod val="300000"/>
              </a:schemeClr>
            </a:gs>
          </a:gsLst>
          <a:path path="circle">
            <a:fillToRect l="60000" t="-3300" b="200000"/>
          </a:path>
          <a:tileRect/>
        </a:gradFill>
        <a:gradFill rotWithShape="1">
          <a:gsLst>
            <a:gs pos="0">
              <a:schemeClr val="phClr">
                <a:tint val="57000"/>
                <a:satMod val="400000"/>
              </a:schemeClr>
            </a:gs>
            <a:gs pos="100000">
              <a:schemeClr val="phClr">
                <a:tint val="87000"/>
                <a:shade val="40000"/>
                <a:satMod val="5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Lidský motiv</Template>
  <TotalTime>380</TotalTime>
  <Words>384</Words>
  <Application>Microsoft Office PowerPoint</Application>
  <PresentationFormat>Předvádění na obrazovce (4:3)</PresentationFormat>
  <Paragraphs>75</Paragraphs>
  <Slides>14</Slides>
  <Notes>14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Human</vt:lpstr>
      <vt:lpstr>Snímek 1</vt:lpstr>
      <vt:lpstr>Jeskynní malby</vt:lpstr>
      <vt:lpstr>Pomůcky pravěkého malíře</vt:lpstr>
      <vt:lpstr>Indické skalní umění</vt:lpstr>
      <vt:lpstr>jeskyně Chauvet, Francie</vt:lpstr>
      <vt:lpstr>Technika  nástřiků</vt:lpstr>
      <vt:lpstr>Výtvarné úkoly</vt:lpstr>
      <vt:lpstr>Ukázky prací žáků</vt:lpstr>
      <vt:lpstr>Snímek 9</vt:lpstr>
      <vt:lpstr>Snímek 10</vt:lpstr>
      <vt:lpstr>Snímek 11</vt:lpstr>
      <vt:lpstr>Snímek 12</vt:lpstr>
      <vt:lpstr>Použité zdroje</vt:lpstr>
      <vt:lpstr>Zdroje obrázků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Jeskynní malby</dc:title>
  <dc:creator>ucitel</dc:creator>
  <cp:lastModifiedBy>Uživatel</cp:lastModifiedBy>
  <cp:revision>18</cp:revision>
  <dcterms:created xsi:type="dcterms:W3CDTF">2011-10-27T09:41:52Z</dcterms:created>
  <dcterms:modified xsi:type="dcterms:W3CDTF">2012-04-30T10:20:04Z</dcterms:modified>
</cp:coreProperties>
</file>