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6" r:id="rId3"/>
    <p:sldId id="257" r:id="rId4"/>
    <p:sldId id="266" r:id="rId5"/>
    <p:sldId id="268" r:id="rId6"/>
    <p:sldId id="267" r:id="rId7"/>
    <p:sldId id="262" r:id="rId8"/>
    <p:sldId id="258" r:id="rId9"/>
    <p:sldId id="259" r:id="rId10"/>
    <p:sldId id="260" r:id="rId11"/>
    <p:sldId id="261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DA741-E2AF-4FA4-ADAC-65F3DCD5CCDF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DEC75-4218-4041-94E6-4C53BA6576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EC75-4218-4041-94E6-4C53BA65763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621C0C3-0E85-47CF-982B-D79A55A0B577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E7619D5-52F9-400D-9F57-B1451F62E7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C0C3-0E85-47CF-982B-D79A55A0B577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9D5-52F9-400D-9F57-B1451F62E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C0C3-0E85-47CF-982B-D79A55A0B577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9D5-52F9-400D-9F57-B1451F62E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C0C3-0E85-47CF-982B-D79A55A0B577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9D5-52F9-400D-9F57-B1451F62E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C0C3-0E85-47CF-982B-D79A55A0B577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9D5-52F9-400D-9F57-B1451F62E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C0C3-0E85-47CF-982B-D79A55A0B577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9D5-52F9-400D-9F57-B1451F62E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C0C3-0E85-47CF-982B-D79A55A0B577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9D5-52F9-400D-9F57-B1451F62E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C0C3-0E85-47CF-982B-D79A55A0B577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9D5-52F9-400D-9F57-B1451F62E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C0C3-0E85-47CF-982B-D79A55A0B577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9D5-52F9-400D-9F57-B1451F62E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C0C3-0E85-47CF-982B-D79A55A0B577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9D5-52F9-400D-9F57-B1451F62E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C0C3-0E85-47CF-982B-D79A55A0B577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9D5-52F9-400D-9F57-B1451F62E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621C0C3-0E85-47CF-982B-D79A55A0B577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8E7619D5-52F9-400D-9F57-B1451F62E7C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himbetka_Cave_Paintings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Pech_Merle_mai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62288" y="6381750"/>
            <a:ext cx="2895600" cy="47625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Autorem materiálu a všech jeho částí, není-li uvedeno jinak, je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err="1" smtClean="0">
                <a:latin typeface="Arial" pitchFamily="34" charset="0"/>
                <a:cs typeface="Arial" pitchFamily="34" charset="0"/>
              </a:rPr>
              <a:t>Mgr</a:t>
            </a:r>
            <a:r>
              <a:rPr lang="cs-CZ" smtClean="0">
                <a:latin typeface="Arial" pitchFamily="34" charset="0"/>
                <a:cs typeface="Arial" pitchFamily="34" charset="0"/>
              </a:rPr>
              <a:t>. Karolína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Beranová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oup 1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4825102"/>
              </p:ext>
            </p:extLst>
          </p:nvPr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Obrázek 1" descr="logolinkII_bar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pic>
        <p:nvPicPr>
          <p:cNvPr id="28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4"/>
          <p:cNvSpPr>
            <a:spLocks noChangeArrowheads="1"/>
          </p:cNvSpPr>
          <p:nvPr/>
        </p:nvSpPr>
        <p:spPr bwMode="auto">
          <a:xfrm>
            <a:off x="730729" y="980728"/>
            <a:ext cx="6913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>
                <a:latin typeface="Arial" pitchFamily="34" charset="0"/>
                <a:cs typeface="Arial" pitchFamily="34" charset="0"/>
              </a:rPr>
              <a:t>Tento materiál byl vytvořen v rámci projektu  Operačního programu Vzdělávání pro konkurenceschopnost.</a:t>
            </a:r>
          </a:p>
        </p:txBody>
      </p:sp>
      <p:sp>
        <p:nvSpPr>
          <p:cNvPr id="31" name="Rectangle 116"/>
          <p:cNvSpPr>
            <a:spLocks noChangeArrowheads="1"/>
          </p:cNvSpPr>
          <p:nvPr/>
        </p:nvSpPr>
        <p:spPr bwMode="auto">
          <a:xfrm>
            <a:off x="395288" y="2402161"/>
            <a:ext cx="8497887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sz="1200" b="1" dirty="0"/>
          </a:p>
          <a:p>
            <a:pPr algn="ctr"/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SADA č. XIV</a:t>
            </a:r>
          </a:p>
          <a:p>
            <a:r>
              <a:rPr lang="cs-CZ" sz="1100" b="1" dirty="0" smtClean="0">
                <a:latin typeface="Calibri" pitchFamily="34" charset="0"/>
              </a:rPr>
              <a:t>                                                                             Identifikátor: </a:t>
            </a:r>
            <a:r>
              <a:rPr lang="cs-CZ" sz="1100" b="1" dirty="0" smtClean="0"/>
              <a:t>VY_32_INOVACE_SADA XIV_VV, DUM č.13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Vzdělávací oblast</a:t>
            </a:r>
            <a:r>
              <a:rPr lang="cs-CZ" sz="1100" b="1" smtClean="0">
                <a:latin typeface="Calibri" pitchFamily="34" charset="0"/>
              </a:rPr>
              <a:t>: </a:t>
            </a:r>
            <a:r>
              <a:rPr lang="cs-CZ" sz="1100" b="1" smtClean="0">
                <a:latin typeface="Calibri" pitchFamily="34" charset="0"/>
              </a:rPr>
              <a:t>Umění a kultura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Vzdělávací </a:t>
            </a:r>
            <a:r>
              <a:rPr lang="cs-CZ" sz="1100" b="1" dirty="0">
                <a:latin typeface="Calibri" pitchFamily="34" charset="0"/>
                <a:cs typeface="Calibri" pitchFamily="34" charset="0"/>
              </a:rPr>
              <a:t>obor: </a:t>
            </a:r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Výtvarná výchova</a:t>
            </a:r>
            <a:endParaRPr lang="cs-CZ" sz="11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Název: Jeskynní malby</a:t>
            </a:r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Autor: Mgr. Karolína Beranová</a:t>
            </a:r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Stručná anotace: Žák interpretuje umělecké vizuálně obrazné vyjádření minulosti, využívá mezipředmětových vztahů a znalostí historických skutečností</a:t>
            </a:r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Metodické zhodnocení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: Materiál byl vytvořen v listopadu 2011 a použit ve výuce výtvarné výchovy v 6.B dne 11.11.2011. Obsahuje stručný přehled pravěkého skalního umění , návod k vlastní výtvarné tvorbě a ukázky prací žáků ZŠ Studánka.</a:t>
            </a:r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endParaRPr lang="cs-CZ" sz="12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8541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0678"/>
            <a:ext cx="7776864" cy="5832648"/>
          </a:xfrm>
        </p:spPr>
      </p:pic>
    </p:spTree>
    <p:extLst>
      <p:ext uri="{BB962C8B-B14F-4D97-AF65-F5344CB8AC3E}">
        <p14:creationId xmlns="" xmlns:p14="http://schemas.microsoft.com/office/powerpoint/2010/main" val="11506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54830" cy="5966123"/>
          </a:xfrm>
        </p:spPr>
      </p:pic>
    </p:spTree>
    <p:extLst>
      <p:ext uri="{BB962C8B-B14F-4D97-AF65-F5344CB8AC3E}">
        <p14:creationId xmlns="" xmlns:p14="http://schemas.microsoft.com/office/powerpoint/2010/main" val="581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04855" cy="5778641"/>
          </a:xfrm>
        </p:spPr>
      </p:pic>
    </p:spTree>
    <p:extLst>
      <p:ext uri="{BB962C8B-B14F-4D97-AF65-F5344CB8AC3E}">
        <p14:creationId xmlns="" xmlns:p14="http://schemas.microsoft.com/office/powerpoint/2010/main" val="5924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PIJOAN, J., Dějiny </a:t>
            </a:r>
            <a:r>
              <a:rPr lang="cs-CZ">
                <a:solidFill>
                  <a:schemeClr val="tx2"/>
                </a:solidFill>
              </a:rPr>
              <a:t>umění</a:t>
            </a:r>
            <a:r>
              <a:rPr lang="cs-CZ" smtClean="0">
                <a:solidFill>
                  <a:schemeClr val="tx2"/>
                </a:solidFill>
              </a:rPr>
              <a:t>, </a:t>
            </a:r>
            <a:r>
              <a:rPr lang="cs-CZ" dirty="0">
                <a:solidFill>
                  <a:schemeClr val="tx2"/>
                </a:solidFill>
              </a:rPr>
              <a:t>2. vydání, </a:t>
            </a:r>
            <a:r>
              <a:rPr lang="cs-CZ" dirty="0" err="1">
                <a:solidFill>
                  <a:schemeClr val="tx2"/>
                </a:solidFill>
              </a:rPr>
              <a:t>Euromedia</a:t>
            </a:r>
            <a:r>
              <a:rPr lang="cs-CZ" dirty="0">
                <a:solidFill>
                  <a:schemeClr val="tx2"/>
                </a:solidFill>
              </a:rPr>
              <a:t> – </a:t>
            </a:r>
            <a:r>
              <a:rPr lang="cs-CZ" dirty="0" err="1">
                <a:solidFill>
                  <a:schemeClr val="tx2"/>
                </a:solidFill>
              </a:rPr>
              <a:t>Balios</a:t>
            </a:r>
            <a:r>
              <a:rPr lang="cs-CZ" dirty="0">
                <a:solidFill>
                  <a:schemeClr val="tx2"/>
                </a:solidFill>
              </a:rPr>
              <a:t> Praha 2000, 1. </a:t>
            </a:r>
            <a:r>
              <a:rPr lang="cs-CZ" dirty="0" smtClean="0">
                <a:solidFill>
                  <a:schemeClr val="tx2"/>
                </a:solidFill>
              </a:rPr>
              <a:t>díl , </a:t>
            </a:r>
            <a:r>
              <a:rPr lang="cs-CZ" dirty="0">
                <a:solidFill>
                  <a:schemeClr val="tx2"/>
                </a:solidFill>
              </a:rPr>
              <a:t>ISBN 80-7176-764-6</a:t>
            </a:r>
          </a:p>
        </p:txBody>
      </p:sp>
    </p:spTree>
    <p:extLst>
      <p:ext uri="{BB962C8B-B14F-4D97-AF65-F5344CB8AC3E}">
        <p14:creationId xmlns="" xmlns:p14="http://schemas.microsoft.com/office/powerpoint/2010/main" val="4522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i</a:t>
            </a:r>
            <a:r>
              <a:rPr lang="cs-CZ" sz="1800" dirty="0" smtClean="0">
                <a:solidFill>
                  <a:schemeClr val="tx2"/>
                </a:solidFill>
              </a:rPr>
              <a:t>ndické </a:t>
            </a:r>
            <a:r>
              <a:rPr lang="cs-CZ" sz="1800" dirty="0">
                <a:solidFill>
                  <a:schemeClr val="tx2"/>
                </a:solidFill>
              </a:rPr>
              <a:t>skalní umění - [cit. 2011-10-04]. Dostupný pod licencí </a:t>
            </a:r>
            <a:r>
              <a:rPr lang="cs-CZ" sz="1800" dirty="0" err="1">
                <a:solidFill>
                  <a:schemeClr val="tx2"/>
                </a:solidFill>
              </a:rPr>
              <a:t>Creative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Commons</a:t>
            </a:r>
            <a:r>
              <a:rPr lang="cs-CZ" sz="1800" dirty="0">
                <a:solidFill>
                  <a:schemeClr val="tx2"/>
                </a:solidFill>
              </a:rPr>
              <a:t> na WWW: </a:t>
            </a:r>
            <a:r>
              <a:rPr lang="cs-CZ" sz="1800" dirty="0" smtClean="0"/>
              <a:t> </a:t>
            </a:r>
            <a:r>
              <a:rPr lang="cs-CZ" sz="1800" u="sng" dirty="0">
                <a:hlinkClick r:id="rId3"/>
              </a:rPr>
              <a:t>http://</a:t>
            </a:r>
            <a:r>
              <a:rPr lang="cs-CZ" sz="1800" u="sng" dirty="0" smtClean="0">
                <a:hlinkClick r:id="rId3"/>
              </a:rPr>
              <a:t>commons.wikimedia.org/wiki/File%3ABhimbetka_Cave_Paintings.jpg</a:t>
            </a:r>
            <a:endParaRPr lang="cs-CZ" sz="1800" u="sng" dirty="0" smtClean="0"/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j</a:t>
            </a:r>
            <a:r>
              <a:rPr lang="cs-CZ" sz="1800" dirty="0" smtClean="0">
                <a:solidFill>
                  <a:schemeClr val="tx2"/>
                </a:solidFill>
              </a:rPr>
              <a:t>eskyně </a:t>
            </a:r>
            <a:r>
              <a:rPr lang="cs-CZ" sz="1800" dirty="0" err="1" smtClean="0">
                <a:solidFill>
                  <a:schemeClr val="tx2"/>
                </a:solidFill>
              </a:rPr>
              <a:t>Chauvet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smtClean="0">
                <a:solidFill>
                  <a:schemeClr val="tx2"/>
                </a:solidFill>
              </a:rPr>
              <a:t>- </a:t>
            </a:r>
            <a:r>
              <a:rPr lang="cs-CZ" sz="1800" dirty="0">
                <a:solidFill>
                  <a:schemeClr val="tx2"/>
                </a:solidFill>
              </a:rPr>
              <a:t>[cit. 2011-10-04]. Dostupný pod licencí </a:t>
            </a:r>
            <a:r>
              <a:rPr lang="cs-CZ" sz="1800" dirty="0" err="1">
                <a:solidFill>
                  <a:schemeClr val="tx2"/>
                </a:solidFill>
              </a:rPr>
              <a:t>Creative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Commons</a:t>
            </a:r>
            <a:r>
              <a:rPr lang="cs-CZ" sz="1800" dirty="0">
                <a:solidFill>
                  <a:schemeClr val="tx2"/>
                </a:solidFill>
              </a:rPr>
              <a:t> na WWW</a:t>
            </a:r>
            <a:r>
              <a:rPr lang="cs-CZ" sz="1800" dirty="0" smtClean="0">
                <a:solidFill>
                  <a:schemeClr val="tx2"/>
                </a:solidFill>
              </a:rPr>
              <a:t>: </a:t>
            </a:r>
            <a:r>
              <a:rPr lang="cs-CZ" sz="1800" u="sng" dirty="0">
                <a:solidFill>
                  <a:schemeClr val="accent5"/>
                </a:solidFill>
              </a:rPr>
              <a:t>http://</a:t>
            </a:r>
            <a:r>
              <a:rPr lang="cs-CZ" sz="1800" u="sng" dirty="0" smtClean="0">
                <a:solidFill>
                  <a:schemeClr val="accent5"/>
                </a:solidFill>
              </a:rPr>
              <a:t>commons.wikimedia.org/wiki/File%3ALions%2C_Chauvet_cave.JPG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r</a:t>
            </a:r>
            <a:r>
              <a:rPr lang="cs-CZ" sz="1800" dirty="0" smtClean="0">
                <a:solidFill>
                  <a:schemeClr val="tx2"/>
                </a:solidFill>
              </a:rPr>
              <a:t>uka na stěně - </a:t>
            </a:r>
            <a:r>
              <a:rPr lang="cs-CZ" sz="1800" dirty="0">
                <a:solidFill>
                  <a:schemeClr val="tx2"/>
                </a:solidFill>
              </a:rPr>
              <a:t>[cit. 2011-10-04]. Dostupný pod licencí </a:t>
            </a:r>
            <a:r>
              <a:rPr lang="cs-CZ" sz="1800" dirty="0" err="1">
                <a:solidFill>
                  <a:schemeClr val="tx2"/>
                </a:solidFill>
              </a:rPr>
              <a:t>Creative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err="1">
                <a:solidFill>
                  <a:schemeClr val="tx2"/>
                </a:solidFill>
              </a:rPr>
              <a:t>Commons</a:t>
            </a:r>
            <a:r>
              <a:rPr lang="cs-CZ" sz="1800" dirty="0">
                <a:solidFill>
                  <a:schemeClr val="tx2"/>
                </a:solidFill>
              </a:rPr>
              <a:t> na WWW</a:t>
            </a:r>
            <a:r>
              <a:rPr lang="cs-CZ" sz="1800" dirty="0" smtClean="0">
                <a:solidFill>
                  <a:schemeClr val="tx2"/>
                </a:solidFill>
              </a:rPr>
              <a:t>: </a:t>
            </a:r>
            <a:r>
              <a:rPr lang="cs-CZ" sz="1800" u="sng" dirty="0">
                <a:hlinkClick r:id="rId4"/>
              </a:rPr>
              <a:t>http://commons.wikimedia.org/wiki/File:Pech_Merle_main.jpg</a:t>
            </a:r>
            <a:endParaRPr lang="cs-CZ" sz="1800" dirty="0"/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sz="1800" dirty="0" smtClean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3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4632" cy="1296144"/>
          </a:xfrm>
        </p:spPr>
        <p:txBody>
          <a:bodyPr/>
          <a:lstStyle/>
          <a:p>
            <a:r>
              <a:rPr lang="cs-CZ" sz="6600" dirty="0" smtClean="0"/>
              <a:t>Jeskynní malby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136904" cy="3707857"/>
          </a:xfrm>
        </p:spPr>
        <p:txBody>
          <a:bodyPr>
            <a:normAutofit/>
          </a:bodyPr>
          <a:lstStyle/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 smtClean="0"/>
              <a:t>30 000 – 10 000 let př.n.l.</a:t>
            </a:r>
          </a:p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 smtClean="0"/>
              <a:t>Francie – </a:t>
            </a:r>
            <a:r>
              <a:rPr lang="cs-CZ" dirty="0" err="1" smtClean="0"/>
              <a:t>Lescaux</a:t>
            </a:r>
            <a:endParaRPr lang="cs-CZ" dirty="0" smtClean="0"/>
          </a:p>
          <a:p>
            <a:pPr algn="l">
              <a:buClr>
                <a:schemeClr val="accent6"/>
              </a:buClr>
            </a:pPr>
            <a:r>
              <a:rPr lang="cs-CZ" dirty="0"/>
              <a:t> </a:t>
            </a:r>
            <a:r>
              <a:rPr lang="cs-CZ" dirty="0" smtClean="0"/>
              <a:t>                    -  </a:t>
            </a:r>
            <a:r>
              <a:rPr lang="cs-CZ" dirty="0" err="1" smtClean="0"/>
              <a:t>Roufffignac</a:t>
            </a:r>
            <a:endParaRPr lang="cs-CZ" dirty="0" smtClean="0"/>
          </a:p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 smtClean="0"/>
              <a:t>Španělsko – Altamira</a:t>
            </a:r>
          </a:p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vířecí a lovecké náměty</a:t>
            </a:r>
          </a:p>
          <a:p>
            <a:pPr marL="914400" lvl="1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i="1" dirty="0">
                <a:solidFill>
                  <a:schemeClr val="tx2"/>
                </a:solidFill>
              </a:rPr>
              <a:t>m</a:t>
            </a:r>
            <a:r>
              <a:rPr lang="cs-CZ" i="1" dirty="0" smtClean="0">
                <a:solidFill>
                  <a:schemeClr val="tx2"/>
                </a:solidFill>
              </a:rPr>
              <a:t>amut, sob, medvěd, nosorožec, bizon,  kůň, kozorožec</a:t>
            </a:r>
          </a:p>
          <a:p>
            <a:pPr marL="914400" lvl="1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i="1" dirty="0">
                <a:solidFill>
                  <a:schemeClr val="tx2"/>
                </a:solidFill>
              </a:rPr>
              <a:t>k</a:t>
            </a:r>
            <a:r>
              <a:rPr lang="cs-CZ" i="1" dirty="0" smtClean="0">
                <a:solidFill>
                  <a:schemeClr val="tx2"/>
                </a:solidFill>
              </a:rPr>
              <a:t>opí, harpuny, oštěpy</a:t>
            </a:r>
          </a:p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/>
              <a:t>a</a:t>
            </a:r>
            <a:r>
              <a:rPr lang="cs-CZ" dirty="0" smtClean="0"/>
              <a:t>bstraktní tvorba</a:t>
            </a:r>
          </a:p>
          <a:p>
            <a:pPr algn="l">
              <a:buClr>
                <a:schemeClr val="accent6"/>
              </a:buClr>
            </a:pPr>
            <a:endParaRPr lang="cs-CZ" dirty="0" smtClean="0">
              <a:solidFill>
                <a:schemeClr val="tx2"/>
              </a:solidFill>
            </a:endParaRPr>
          </a:p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endParaRPr lang="cs-CZ" dirty="0" smtClean="0"/>
          </a:p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endParaRPr lang="cs-CZ" dirty="0" smtClean="0"/>
          </a:p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835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91952"/>
          </a:xfrm>
        </p:spPr>
        <p:txBody>
          <a:bodyPr/>
          <a:lstStyle/>
          <a:p>
            <a:r>
              <a:rPr lang="cs-CZ" dirty="0" smtClean="0"/>
              <a:t>Pomůcky pravěkého malíře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</a:t>
            </a:r>
            <a:r>
              <a:rPr lang="cs-CZ" dirty="0" smtClean="0">
                <a:solidFill>
                  <a:schemeClr val="tx2"/>
                </a:solidFill>
              </a:rPr>
              <a:t>rst – kresby do měkkého jílu</a:t>
            </a:r>
          </a:p>
          <a:p>
            <a:pPr lvl="0"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štětce – z větviček, </a:t>
            </a:r>
            <a:r>
              <a:rPr lang="cs-CZ" dirty="0" smtClean="0">
                <a:solidFill>
                  <a:schemeClr val="tx2"/>
                </a:solidFill>
              </a:rPr>
              <a:t>třtiny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m</a:t>
            </a:r>
            <a:r>
              <a:rPr lang="cs-CZ" dirty="0" smtClean="0">
                <a:solidFill>
                  <a:schemeClr val="tx2"/>
                </a:solidFill>
              </a:rPr>
              <a:t>inerály </a:t>
            </a:r>
            <a:r>
              <a:rPr lang="cs-CZ" dirty="0">
                <a:solidFill>
                  <a:schemeClr val="tx2"/>
                </a:solidFill>
              </a:rPr>
              <a:t>rozdrcené na prach + živočišný tuk, </a:t>
            </a:r>
            <a:r>
              <a:rPr lang="cs-CZ" dirty="0" smtClean="0">
                <a:solidFill>
                  <a:schemeClr val="tx2"/>
                </a:solidFill>
              </a:rPr>
              <a:t>vaječné bílky</a:t>
            </a:r>
            <a:r>
              <a:rPr lang="cs-CZ" dirty="0">
                <a:solidFill>
                  <a:schemeClr val="tx2"/>
                </a:solidFill>
              </a:rPr>
              <a:t>, rostlinná šťáva, </a:t>
            </a:r>
            <a:r>
              <a:rPr lang="cs-CZ" dirty="0" smtClean="0">
                <a:solidFill>
                  <a:schemeClr val="tx2"/>
                </a:solidFill>
              </a:rPr>
              <a:t>krev</a:t>
            </a:r>
          </a:p>
          <a:p>
            <a:pPr lvl="0"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nanášení rukou, kostěným štětcem se špičkou z chomáče zvířecí </a:t>
            </a:r>
            <a:r>
              <a:rPr lang="cs-CZ" dirty="0" smtClean="0">
                <a:solidFill>
                  <a:schemeClr val="tx2"/>
                </a:solidFill>
              </a:rPr>
              <a:t>srsti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technika nástřiků – úzkou kostěnou </a:t>
            </a:r>
            <a:r>
              <a:rPr lang="cs-CZ" dirty="0" smtClean="0">
                <a:solidFill>
                  <a:schemeClr val="tx2"/>
                </a:solidFill>
              </a:rPr>
              <a:t>trubičkou </a:t>
            </a:r>
            <a:r>
              <a:rPr lang="cs-CZ" dirty="0">
                <a:solidFill>
                  <a:schemeClr val="tx2"/>
                </a:solidFill>
              </a:rPr>
              <a:t>barevný prášek na vlhkou stěnu jeskyně</a:t>
            </a:r>
          </a:p>
          <a:p>
            <a:pPr lvl="0">
              <a:buClr>
                <a:schemeClr val="accent6"/>
              </a:buClr>
              <a:buFont typeface="Arial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lvl="0">
              <a:buClr>
                <a:schemeClr val="accent6"/>
              </a:buClr>
              <a:buFont typeface="Arial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1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199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Indické skalní umění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309723" cy="5193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59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7936"/>
          </a:xfrm>
        </p:spPr>
        <p:txBody>
          <a:bodyPr>
            <a:normAutofit fontScale="90000"/>
          </a:bodyPr>
          <a:lstStyle/>
          <a:p>
            <a:r>
              <a:rPr lang="cs-CZ" dirty="0"/>
              <a:t>j</a:t>
            </a:r>
            <a:r>
              <a:rPr lang="cs-CZ" dirty="0" smtClean="0"/>
              <a:t>eskyně </a:t>
            </a:r>
            <a:r>
              <a:rPr lang="cs-CZ" dirty="0" err="1" smtClean="0"/>
              <a:t>Chauvet</a:t>
            </a:r>
            <a:r>
              <a:rPr lang="cs-CZ" dirty="0" smtClean="0"/>
              <a:t>, Francie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490148" cy="4990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25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4008" y="908720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Technika </a:t>
            </a:r>
            <a:br>
              <a:rPr lang="cs-CZ" dirty="0" smtClean="0"/>
            </a:br>
            <a:r>
              <a:rPr lang="cs-CZ" dirty="0" smtClean="0"/>
              <a:t>nástřiků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8599"/>
            <a:ext cx="4168013" cy="58293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292080" y="2348880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úzkou kostěnou trubičkou barevný prášek na vlhkou stěnu </a:t>
            </a:r>
            <a:r>
              <a:rPr lang="cs-CZ" sz="2400" dirty="0" smtClean="0">
                <a:solidFill>
                  <a:schemeClr val="tx2"/>
                </a:solidFill>
              </a:rPr>
              <a:t>jeskyně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j</a:t>
            </a:r>
            <a:r>
              <a:rPr lang="cs-CZ" sz="2400" dirty="0" smtClean="0">
                <a:solidFill>
                  <a:schemeClr val="tx2"/>
                </a:solidFill>
              </a:rPr>
              <a:t>eskyně Altamira - Španělsko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7077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199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Výtvarné 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3672408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</a:rPr>
              <a:t>Připravit podklad – imitace struktury stěny jeskyně mačkáním papíru</a:t>
            </a:r>
          </a:p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</a:rPr>
              <a:t>Nabarvit pomačkaný podklad vodovými barvami,  volit teplé odstíny</a:t>
            </a:r>
          </a:p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</a:rPr>
              <a:t>Na náčrtkový papír připravit stylizované nebo abstrahované motivy (zvířata, lovci, zbraně)</a:t>
            </a:r>
          </a:p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</a:rPr>
              <a:t>Motivy překreslit na suchý podklad kulatým štětcem a tuší</a:t>
            </a:r>
            <a:endParaRPr lang="cs-CZ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9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Ukázky prací žáků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73696"/>
            <a:ext cx="7223787" cy="5417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09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704856" cy="5778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19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Lidský motiv</Template>
  <TotalTime>380</TotalTime>
  <Words>384</Words>
  <Application>Microsoft Office PowerPoint</Application>
  <PresentationFormat>Předvádění na obrazovce (4:3)</PresentationFormat>
  <Paragraphs>75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Human</vt:lpstr>
      <vt:lpstr>Snímek 1</vt:lpstr>
      <vt:lpstr>Jeskynní malby</vt:lpstr>
      <vt:lpstr>Pomůcky pravěkého malíře</vt:lpstr>
      <vt:lpstr>Indické skalní umění</vt:lpstr>
      <vt:lpstr>jeskyně Chauvet, Francie</vt:lpstr>
      <vt:lpstr>Technika  nástřiků</vt:lpstr>
      <vt:lpstr>Výtvarné úkoly</vt:lpstr>
      <vt:lpstr>Ukázky prací žáků</vt:lpstr>
      <vt:lpstr>Snímek 9</vt:lpstr>
      <vt:lpstr>Snímek 10</vt:lpstr>
      <vt:lpstr>Snímek 11</vt:lpstr>
      <vt:lpstr>Snímek 12</vt:lpstr>
      <vt:lpstr>Použité zdroje</vt:lpstr>
      <vt:lpstr>Zdroje obrázků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Jeskynní malby</dc:title>
  <dc:creator>ucitel</dc:creator>
  <cp:lastModifiedBy>Uživatel</cp:lastModifiedBy>
  <cp:revision>18</cp:revision>
  <dcterms:created xsi:type="dcterms:W3CDTF">2011-10-27T09:41:52Z</dcterms:created>
  <dcterms:modified xsi:type="dcterms:W3CDTF">2012-04-30T10:20:04Z</dcterms:modified>
</cp:coreProperties>
</file>