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63" r:id="rId2"/>
    <p:sldId id="256" r:id="rId3"/>
    <p:sldId id="264" r:id="rId4"/>
    <p:sldId id="261" r:id="rId5"/>
    <p:sldId id="257" r:id="rId6"/>
    <p:sldId id="267" r:id="rId7"/>
    <p:sldId id="258" r:id="rId8"/>
    <p:sldId id="259" r:id="rId9"/>
    <p:sldId id="266" r:id="rId10"/>
    <p:sldId id="268" r:id="rId11"/>
    <p:sldId id="265" r:id="rId12"/>
    <p:sldId id="269" r:id="rId13"/>
    <p:sldId id="260" r:id="rId14"/>
    <p:sldId id="262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ACB7F-AC2E-4174-A775-81502AE4FBEA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C9499-C512-49C0-8BF8-4FE89FDAEFC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C9499-C512-49C0-8BF8-4FE89FDAEFCC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1617F5-549D-4CCF-B72B-5729F378F131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C83E290-DE42-44AC-AA3F-CC7EE38F83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Minotaurus.gi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062288" y="6229350"/>
            <a:ext cx="3309912" cy="628650"/>
          </a:xfrm>
        </p:spPr>
        <p:txBody>
          <a:bodyPr/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Autorem materiálu a všech jeho částí, není-li uvedeno jinak, je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err="1" smtClean="0">
                <a:latin typeface="Arial" pitchFamily="34" charset="0"/>
                <a:cs typeface="Arial" pitchFamily="34" charset="0"/>
              </a:rPr>
              <a:t>Mgr</a:t>
            </a:r>
            <a:r>
              <a:rPr lang="cs-CZ" smtClean="0">
                <a:latin typeface="Arial" pitchFamily="34" charset="0"/>
                <a:cs typeface="Arial" pitchFamily="34" charset="0"/>
              </a:rPr>
              <a:t>. Karolína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Beranová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Group 1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3115929"/>
              </p:ext>
            </p:extLst>
          </p:nvPr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Obrázek 1" descr="logolinkII_bar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pic>
        <p:nvPicPr>
          <p:cNvPr id="28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64"/>
          <p:cNvSpPr>
            <a:spLocks noChangeArrowheads="1"/>
          </p:cNvSpPr>
          <p:nvPr/>
        </p:nvSpPr>
        <p:spPr bwMode="auto">
          <a:xfrm>
            <a:off x="730729" y="980728"/>
            <a:ext cx="69135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>
                <a:latin typeface="Arial" pitchFamily="34" charset="0"/>
                <a:cs typeface="Arial" pitchFamily="34" charset="0"/>
              </a:rPr>
              <a:t>Tento materiál byl vytvořen v rámci projektu  Operačního programu Vzdělávání pro konkurenceschopnost.</a:t>
            </a:r>
          </a:p>
        </p:txBody>
      </p:sp>
      <p:sp>
        <p:nvSpPr>
          <p:cNvPr id="31" name="Rectangle 116"/>
          <p:cNvSpPr>
            <a:spLocks noChangeArrowheads="1"/>
          </p:cNvSpPr>
          <p:nvPr/>
        </p:nvSpPr>
        <p:spPr bwMode="auto">
          <a:xfrm>
            <a:off x="395288" y="2402161"/>
            <a:ext cx="8497887" cy="32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sz="1200" b="1" dirty="0"/>
          </a:p>
          <a:p>
            <a:pPr algn="ctr"/>
            <a:endParaRPr lang="cs-CZ" sz="11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SADA č. XIV</a:t>
            </a:r>
          </a:p>
          <a:p>
            <a:r>
              <a:rPr lang="cs-CZ" sz="1100" b="1" dirty="0" smtClean="0">
                <a:latin typeface="Calibri" pitchFamily="34" charset="0"/>
              </a:rPr>
              <a:t>                                                                             Identifikátor: </a:t>
            </a:r>
            <a:r>
              <a:rPr lang="cs-CZ" sz="1100" b="1" dirty="0" smtClean="0"/>
              <a:t>VY_32_INOVACE_SADA XIV_VV, DUM č.14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Vzdělávací oblast</a:t>
            </a:r>
            <a:r>
              <a:rPr lang="cs-CZ" sz="1100" b="1" smtClean="0">
                <a:latin typeface="Calibri" pitchFamily="34" charset="0"/>
              </a:rPr>
              <a:t>: </a:t>
            </a:r>
            <a:r>
              <a:rPr lang="cs-CZ" sz="1100" b="1" smtClean="0">
                <a:latin typeface="Calibri" pitchFamily="34" charset="0"/>
              </a:rPr>
              <a:t>Umění a kultura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Vzdělávací </a:t>
            </a:r>
            <a:r>
              <a:rPr lang="cs-CZ" sz="1100" b="1" dirty="0">
                <a:latin typeface="Calibri" pitchFamily="34" charset="0"/>
                <a:cs typeface="Calibri" pitchFamily="34" charset="0"/>
              </a:rPr>
              <a:t>obor: </a:t>
            </a:r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Výtvarná výchova</a:t>
            </a:r>
            <a:endParaRPr lang="cs-CZ" sz="11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Název: </a:t>
            </a:r>
            <a:r>
              <a:rPr lang="cs-CZ" sz="1200" b="1" dirty="0" err="1" smtClean="0">
                <a:latin typeface="Calibri" pitchFamily="34" charset="0"/>
                <a:cs typeface="Calibri" pitchFamily="34" charset="0"/>
              </a:rPr>
              <a:t>Mínójská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  kultura</a:t>
            </a:r>
            <a:endParaRPr lang="cs-CZ" sz="12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Autor: Mgr. Karolína Beranová</a:t>
            </a:r>
            <a:endParaRPr lang="cs-CZ" sz="12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Stručná anotace: Žák interpretuje umělecké vizuálně obrazné vyjádření minulosti, využívá mezipředmětových vztahů a znalostí historických skutečností</a:t>
            </a:r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Metodické zhodnocení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: Materiál byl vytvořen v březnu 2012 a použit ve výuce výtvarné výchovy v 6.A dne 20.3.2012. Obsahuje stručný přehled </a:t>
            </a:r>
            <a:r>
              <a:rPr lang="cs-CZ" sz="1200" b="1" dirty="0" err="1" smtClean="0">
                <a:latin typeface="Calibri" pitchFamily="34" charset="0"/>
                <a:cs typeface="Calibri" pitchFamily="34" charset="0"/>
              </a:rPr>
              <a:t>mínojské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 kultury, návod k vlastní výtvarné tvorbě a ukázky prací žáků ZŠ Studánka.</a:t>
            </a:r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endParaRPr lang="cs-CZ" sz="12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230604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323468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440"/>
            <a:ext cx="9144000" cy="7389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533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310164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Použité zdroje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/>
              <a:t>PIJOAN, J., Dějiny umění, 2. vydání, Odeon, Praha 1982, 2. díl, ISBN 01-512-82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75974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048544"/>
          </a:xfrm>
        </p:spPr>
        <p:txBody>
          <a:bodyPr/>
          <a:lstStyle/>
          <a:p>
            <a:r>
              <a:rPr lang="cs-CZ" dirty="0" smtClean="0"/>
              <a:t>Použité obrázky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>Minotaurus </a:t>
            </a:r>
            <a:r>
              <a:rPr lang="cs-CZ" sz="2800" dirty="0" smtClean="0">
                <a:solidFill>
                  <a:schemeClr val="tx2"/>
                </a:solidFill>
              </a:rPr>
              <a:t>- </a:t>
            </a:r>
            <a:r>
              <a:rPr lang="cs-CZ" sz="2800" dirty="0">
                <a:solidFill>
                  <a:schemeClr val="tx2"/>
                </a:solidFill>
              </a:rPr>
              <a:t>[cit. </a:t>
            </a:r>
            <a:r>
              <a:rPr lang="cs-CZ" sz="2800" dirty="0" smtClean="0">
                <a:solidFill>
                  <a:schemeClr val="tx2"/>
                </a:solidFill>
              </a:rPr>
              <a:t>2012-03-19]. </a:t>
            </a:r>
            <a:r>
              <a:rPr lang="cs-CZ" sz="2800" dirty="0">
                <a:solidFill>
                  <a:schemeClr val="tx2"/>
                </a:solidFill>
              </a:rPr>
              <a:t>Dostupný pod licencí </a:t>
            </a:r>
            <a:r>
              <a:rPr lang="cs-CZ" sz="2800" dirty="0" err="1">
                <a:solidFill>
                  <a:schemeClr val="tx2"/>
                </a:solidFill>
              </a:rPr>
              <a:t>Creative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err="1">
                <a:solidFill>
                  <a:schemeClr val="tx2"/>
                </a:solidFill>
              </a:rPr>
              <a:t>Commons</a:t>
            </a:r>
            <a:r>
              <a:rPr lang="cs-CZ" sz="2800" dirty="0">
                <a:solidFill>
                  <a:schemeClr val="tx2"/>
                </a:solidFill>
              </a:rPr>
              <a:t> na WWW: </a:t>
            </a:r>
            <a:r>
              <a:rPr lang="cs-CZ" sz="2800" u="sng" dirty="0">
                <a:hlinkClick r:id="rId3"/>
              </a:rPr>
              <a:t>http://commons.wikimedia.org/wiki/File:Minotaurus.gif</a:t>
            </a:r>
            <a:endParaRPr lang="cs-CZ" sz="2800" dirty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Všechny ukázky prací byly vytvořeny žáky ZŠ Studánka a autorkou materiálu.</a:t>
            </a:r>
            <a:endParaRPr lang="cs-CZ" sz="2800" dirty="0"/>
          </a:p>
        </p:txBody>
      </p:sp>
    </p:spTree>
    <p:extLst>
      <p:ext uri="{BB962C8B-B14F-4D97-AF65-F5344CB8AC3E}">
        <p14:creationId xmlns="" xmlns:p14="http://schemas.microsoft.com/office/powerpoint/2010/main" val="71183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458200" cy="1672817"/>
          </a:xfrm>
        </p:spPr>
        <p:txBody>
          <a:bodyPr/>
          <a:lstStyle/>
          <a:p>
            <a:pPr algn="ctr"/>
            <a:r>
              <a:rPr lang="cs-CZ" dirty="0" smtClean="0"/>
              <a:t>Minojská kultura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458200" cy="432048"/>
          </a:xfrm>
        </p:spPr>
        <p:txBody>
          <a:bodyPr>
            <a:normAutofit lnSpcReduction="10000"/>
          </a:bodyPr>
          <a:lstStyle/>
          <a:p>
            <a:pPr algn="ctr"/>
            <a:r>
              <a:rPr lang="cs-CZ" dirty="0" smtClean="0"/>
              <a:t>Kultura starověké Kréty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59" y="1412776"/>
            <a:ext cx="6984776" cy="53285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218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dirty="0" smtClean="0"/>
              <a:t>Kultura starověké </a:t>
            </a:r>
            <a:r>
              <a:rPr lang="cs-CZ" sz="3200" dirty="0" err="1" smtClean="0"/>
              <a:t>kréty</a:t>
            </a:r>
            <a:r>
              <a:rPr lang="cs-CZ" sz="3200" dirty="0" smtClean="0"/>
              <a:t> /3500 - 1400  </a:t>
            </a:r>
            <a:r>
              <a:rPr lang="cs-CZ" sz="3200" dirty="0" err="1" smtClean="0"/>
              <a:t>př.n.l</a:t>
            </a:r>
            <a:r>
              <a:rPr lang="cs-CZ" sz="3200" dirty="0" smtClean="0"/>
              <a:t>/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Památky – palác v </a:t>
            </a:r>
            <a:r>
              <a:rPr lang="cs-CZ" dirty="0" err="1" smtClean="0"/>
              <a:t>Knóssu</a:t>
            </a:r>
            <a:r>
              <a:rPr lang="cs-CZ" dirty="0" smtClean="0"/>
              <a:t>, lineární písmo</a:t>
            </a:r>
          </a:p>
          <a:p>
            <a:r>
              <a:rPr lang="cs-CZ" dirty="0" smtClean="0"/>
              <a:t>Symboly – býčí hlava, dvojbřitá sekera, had, labyrint, </a:t>
            </a:r>
            <a:r>
              <a:rPr lang="cs-CZ" dirty="0" err="1" smtClean="0"/>
              <a:t>Mínótaurus</a:t>
            </a:r>
            <a:endParaRPr lang="cs-CZ" dirty="0" smtClean="0"/>
          </a:p>
          <a:p>
            <a:r>
              <a:rPr lang="cs-CZ" dirty="0" smtClean="0"/>
              <a:t>Móda – bohatě zdobené účesy, zvonové sukně, přiléhavé odhalené živůtky</a:t>
            </a:r>
          </a:p>
          <a:p>
            <a:r>
              <a:rPr lang="cs-CZ" dirty="0" smtClean="0"/>
              <a:t>Náměty z přírody – delfíni, chobotnice, koroptve, květy</a:t>
            </a:r>
          </a:p>
          <a:p>
            <a:r>
              <a:rPr lang="cs-CZ" dirty="0" smtClean="0"/>
              <a:t>Barvy – modrá, bílá, červená, žlutá, zelená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47741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</a:t>
            </a:r>
            <a:r>
              <a:rPr lang="cs-CZ" dirty="0" smtClean="0"/>
              <a:t>koly pro žáky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4" y="1484784"/>
            <a:ext cx="9144000" cy="485740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 </a:t>
            </a:r>
            <a:r>
              <a:rPr lang="cs-CZ" sz="3600" dirty="0" smtClean="0"/>
              <a:t>vyberte si námět a kompozičně jej propojte s  písmem a symboly</a:t>
            </a:r>
          </a:p>
          <a:p>
            <a:r>
              <a:rPr lang="cs-CZ" sz="3600" dirty="0"/>
              <a:t>h</a:t>
            </a:r>
            <a:r>
              <a:rPr lang="cs-CZ" sz="3600" dirty="0" smtClean="0"/>
              <a:t>lavní motiv bude výrazný a velký</a:t>
            </a:r>
            <a:endParaRPr lang="cs-CZ" sz="3600" dirty="0"/>
          </a:p>
          <a:p>
            <a:r>
              <a:rPr lang="cs-CZ" sz="3600" dirty="0"/>
              <a:t>k</a:t>
            </a:r>
            <a:r>
              <a:rPr lang="cs-CZ" sz="3600" dirty="0" smtClean="0"/>
              <a:t>ombinujte kresbu tužkou, fixy a </a:t>
            </a:r>
            <a:r>
              <a:rPr lang="cs-CZ" sz="3600" dirty="0" err="1" smtClean="0"/>
              <a:t>Giocondami</a:t>
            </a:r>
            <a:endParaRPr lang="cs-CZ" sz="3600" dirty="0" smtClean="0"/>
          </a:p>
          <a:p>
            <a:r>
              <a:rPr lang="cs-CZ" sz="3600" dirty="0"/>
              <a:t>p</a:t>
            </a:r>
            <a:r>
              <a:rPr lang="cs-CZ" sz="3600" dirty="0" smtClean="0"/>
              <a:t>oužívejte autentické barvy - červenou, bílou, žlutou, modrou, zelenou, černou</a:t>
            </a:r>
          </a:p>
          <a:p>
            <a:r>
              <a:rPr lang="cs-CZ" sz="3600" dirty="0" smtClean="0"/>
              <a:t> lineární písmo doplňte až nakonec</a:t>
            </a:r>
            <a:endParaRPr lang="cs-CZ" sz="3600" dirty="0"/>
          </a:p>
        </p:txBody>
      </p:sp>
    </p:spTree>
    <p:extLst>
      <p:ext uri="{BB962C8B-B14F-4D97-AF65-F5344CB8AC3E}">
        <p14:creationId xmlns="" xmlns:p14="http://schemas.microsoft.com/office/powerpoint/2010/main" val="117578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9303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75608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-1"/>
            <a:ext cx="4968552" cy="685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-2"/>
            <a:ext cx="4932040" cy="6858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772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55976" cy="6868209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0209"/>
            <a:ext cx="486003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074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97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</TotalTime>
  <Words>322</Words>
  <Application>Microsoft Office PowerPoint</Application>
  <PresentationFormat>Předvádění na obrazovce (4:3)</PresentationFormat>
  <Paragraphs>57</Paragraphs>
  <Slides>14</Slides>
  <Notes>14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Cesta</vt:lpstr>
      <vt:lpstr>Snímek 1</vt:lpstr>
      <vt:lpstr>Minojská kultura </vt:lpstr>
      <vt:lpstr>Kultura starověké kréty /3500 - 1400  př.n.l/</vt:lpstr>
      <vt:lpstr>Úkoly pro žáky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Použité zdroje</vt:lpstr>
      <vt:lpstr>Použité obrázky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Minojská kultura </dc:title>
  <dc:creator>ucitel</dc:creator>
  <cp:lastModifiedBy>Uživatel</cp:lastModifiedBy>
  <cp:revision>13</cp:revision>
  <dcterms:created xsi:type="dcterms:W3CDTF">2012-03-20T19:51:36Z</dcterms:created>
  <dcterms:modified xsi:type="dcterms:W3CDTF">2012-04-30T10:20:58Z</dcterms:modified>
</cp:coreProperties>
</file>