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3" r:id="rId2"/>
    <p:sldId id="256" r:id="rId3"/>
    <p:sldId id="264" r:id="rId4"/>
    <p:sldId id="261" r:id="rId5"/>
    <p:sldId id="257" r:id="rId6"/>
    <p:sldId id="267" r:id="rId7"/>
    <p:sldId id="258" r:id="rId8"/>
    <p:sldId id="259" r:id="rId9"/>
    <p:sldId id="266" r:id="rId10"/>
    <p:sldId id="268" r:id="rId11"/>
    <p:sldId id="265" r:id="rId12"/>
    <p:sldId id="269" r:id="rId13"/>
    <p:sldId id="260" r:id="rId14"/>
    <p:sldId id="2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ACB7F-AC2E-4174-A775-81502AE4FBEA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9499-C512-49C0-8BF8-4FE89FDAEFC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9499-C512-49C0-8BF8-4FE89FDAEFC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1617F5-549D-4CCF-B72B-5729F378F131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83E290-DE42-44AC-AA3F-CC7EE38F83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notaurus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62288" y="6229350"/>
            <a:ext cx="3309912" cy="62865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Autorem materiálu a všech jeho částí, není-li uvedeno jinak, je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err="1" smtClean="0">
                <a:latin typeface="Arial" pitchFamily="34" charset="0"/>
                <a:cs typeface="Arial" pitchFamily="34" charset="0"/>
              </a:rPr>
              <a:t>Mgr</a:t>
            </a:r>
            <a:r>
              <a:rPr lang="cs-CZ" smtClean="0">
                <a:latin typeface="Arial" pitchFamily="34" charset="0"/>
                <a:cs typeface="Arial" pitchFamily="34" charset="0"/>
              </a:rPr>
              <a:t>. Karolína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Beranová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3115929"/>
              </p:ext>
            </p:extLst>
          </p:nvPr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1" descr="logolinkII_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pic>
        <p:nvPicPr>
          <p:cNvPr id="2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730729" y="980728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395288" y="2402161"/>
            <a:ext cx="8497887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/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SADA č. XIV</a:t>
            </a:r>
          </a:p>
          <a:p>
            <a:r>
              <a:rPr lang="cs-CZ" sz="1100" b="1" dirty="0" smtClean="0">
                <a:latin typeface="Calibri" pitchFamily="34" charset="0"/>
              </a:rPr>
              <a:t>                                                                             Identifikátor: </a:t>
            </a:r>
            <a:r>
              <a:rPr lang="cs-CZ" sz="1100" b="1" dirty="0" smtClean="0"/>
              <a:t>VY_32_INOVACE_SADA XIV_VV, DUM č.14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Vzdělávací oblast</a:t>
            </a:r>
            <a:r>
              <a:rPr lang="cs-CZ" sz="1100" b="1" smtClean="0">
                <a:latin typeface="Calibri" pitchFamily="34" charset="0"/>
              </a:rPr>
              <a:t>: </a:t>
            </a:r>
            <a:r>
              <a:rPr lang="cs-CZ" sz="1100" b="1" smtClean="0">
                <a:latin typeface="Calibri" pitchFamily="34" charset="0"/>
              </a:rPr>
              <a:t>Umění a kultura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Vzdělávací </a:t>
            </a:r>
            <a:r>
              <a:rPr lang="cs-CZ" sz="1100" b="1" dirty="0">
                <a:latin typeface="Calibri" pitchFamily="34" charset="0"/>
                <a:cs typeface="Calibri" pitchFamily="34" charset="0"/>
              </a:rPr>
              <a:t>obor: </a:t>
            </a:r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Výtvarná výchova</a:t>
            </a:r>
            <a:endParaRPr lang="cs-CZ" sz="11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Název: </a:t>
            </a:r>
            <a:r>
              <a:rPr lang="cs-CZ" sz="1200" b="1" dirty="0" err="1" smtClean="0">
                <a:latin typeface="Calibri" pitchFamily="34" charset="0"/>
                <a:cs typeface="Calibri" pitchFamily="34" charset="0"/>
              </a:rPr>
              <a:t>Mínójská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  kultura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Autor: Mgr. Karolína Beranová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Stručná anotace: Žák interpretuje umělecké vizuálně obrazné vyjádření minulosti, využívá mezipředmětových vztahů a znalostí historických skutečností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Metodické zhodnocení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Materiál byl vytvořen v březnu 2012 a použit ve výuce výtvarné výchovy v 6.A dne 20.3.2012. Obsahuje stručný přehled </a:t>
            </a:r>
            <a:r>
              <a:rPr lang="cs-CZ" sz="1200" b="1" dirty="0" err="1" smtClean="0">
                <a:latin typeface="Calibri" pitchFamily="34" charset="0"/>
                <a:cs typeface="Calibri" pitchFamily="34" charset="0"/>
              </a:rPr>
              <a:t>mínojské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 kultury, návod k vlastní výtvarné tvorbě a ukázky prací žáků ZŠ Studánka.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12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3060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2346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7389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53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1016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zdroje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/>
              <a:t>PIJOAN, J., Dějiny umění, 2. vydání, Odeon, Praha 1982, 2. díl, ISBN 01-512-82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597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048544"/>
          </a:xfrm>
        </p:spPr>
        <p:txBody>
          <a:bodyPr/>
          <a:lstStyle/>
          <a:p>
            <a:r>
              <a:rPr lang="cs-CZ" dirty="0" smtClean="0"/>
              <a:t>Použité 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Minotaurus </a:t>
            </a:r>
            <a:r>
              <a:rPr lang="cs-CZ" sz="2800" dirty="0" smtClean="0">
                <a:solidFill>
                  <a:schemeClr val="tx2"/>
                </a:solidFill>
              </a:rPr>
              <a:t>- </a:t>
            </a:r>
            <a:r>
              <a:rPr lang="cs-CZ" sz="2800" dirty="0">
                <a:solidFill>
                  <a:schemeClr val="tx2"/>
                </a:solidFill>
              </a:rPr>
              <a:t>[cit. </a:t>
            </a:r>
            <a:r>
              <a:rPr lang="cs-CZ" sz="2800" dirty="0" smtClean="0">
                <a:solidFill>
                  <a:schemeClr val="tx2"/>
                </a:solidFill>
              </a:rPr>
              <a:t>2012-03-19]. </a:t>
            </a:r>
            <a:r>
              <a:rPr lang="cs-CZ" sz="2800" dirty="0">
                <a:solidFill>
                  <a:schemeClr val="tx2"/>
                </a:solidFill>
              </a:rPr>
              <a:t>Dostupný pod licencí </a:t>
            </a:r>
            <a:r>
              <a:rPr lang="cs-CZ" sz="2800" dirty="0" err="1">
                <a:solidFill>
                  <a:schemeClr val="tx2"/>
                </a:solidFill>
              </a:rPr>
              <a:t>Creative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err="1">
                <a:solidFill>
                  <a:schemeClr val="tx2"/>
                </a:solidFill>
              </a:rPr>
              <a:t>Commons</a:t>
            </a:r>
            <a:r>
              <a:rPr lang="cs-CZ" sz="2800" dirty="0">
                <a:solidFill>
                  <a:schemeClr val="tx2"/>
                </a:solidFill>
              </a:rPr>
              <a:t> na WWW: </a:t>
            </a:r>
            <a:r>
              <a:rPr lang="cs-CZ" sz="2800" u="sng" dirty="0">
                <a:hlinkClick r:id="rId3"/>
              </a:rPr>
              <a:t>http://commons.wikimedia.org/wiki/File:Minotaurus.gif</a:t>
            </a: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Všechny ukázky prací byly vytvořeny žáky ZŠ Studánka a autorkou materiálu.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7118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58200" cy="1672817"/>
          </a:xfrm>
        </p:spPr>
        <p:txBody>
          <a:bodyPr/>
          <a:lstStyle/>
          <a:p>
            <a:pPr algn="ctr"/>
            <a:r>
              <a:rPr lang="cs-CZ" dirty="0" smtClean="0"/>
              <a:t>Minojská kultura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458200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Kultura starověké Kréty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9" y="1412776"/>
            <a:ext cx="6984776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21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Kultura starověké </a:t>
            </a:r>
            <a:r>
              <a:rPr lang="cs-CZ" sz="3200" dirty="0" err="1" smtClean="0"/>
              <a:t>kréty</a:t>
            </a:r>
            <a:r>
              <a:rPr lang="cs-CZ" sz="3200" dirty="0" smtClean="0"/>
              <a:t> /3500 - 1400  </a:t>
            </a:r>
            <a:r>
              <a:rPr lang="cs-CZ" sz="3200" dirty="0" err="1" smtClean="0"/>
              <a:t>př.n.l</a:t>
            </a:r>
            <a:r>
              <a:rPr lang="cs-CZ" sz="3200" dirty="0" smtClean="0"/>
              <a:t>/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Památky – palác v </a:t>
            </a:r>
            <a:r>
              <a:rPr lang="cs-CZ" dirty="0" err="1" smtClean="0"/>
              <a:t>Knóssu</a:t>
            </a:r>
            <a:r>
              <a:rPr lang="cs-CZ" dirty="0" smtClean="0"/>
              <a:t>, lineární písmo</a:t>
            </a:r>
          </a:p>
          <a:p>
            <a:r>
              <a:rPr lang="cs-CZ" dirty="0" smtClean="0"/>
              <a:t>Symboly – býčí hlava, dvojbřitá sekera, had, labyrint, </a:t>
            </a:r>
            <a:r>
              <a:rPr lang="cs-CZ" dirty="0" err="1" smtClean="0"/>
              <a:t>Mínótaurus</a:t>
            </a:r>
            <a:endParaRPr lang="cs-CZ" dirty="0" smtClean="0"/>
          </a:p>
          <a:p>
            <a:r>
              <a:rPr lang="cs-CZ" dirty="0" smtClean="0"/>
              <a:t>Móda – bohatě zdobené účesy, zvonové sukně, přiléhavé odhalené živůtky</a:t>
            </a:r>
          </a:p>
          <a:p>
            <a:r>
              <a:rPr lang="cs-CZ" dirty="0" smtClean="0"/>
              <a:t>Náměty z přírody – delfíni, chobotnice, koroptve, květy</a:t>
            </a:r>
          </a:p>
          <a:p>
            <a:r>
              <a:rPr lang="cs-CZ" dirty="0" smtClean="0"/>
              <a:t>Barvy – modrá, bílá, červená, žlutá, zelená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774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koly pro žáky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4" y="1484784"/>
            <a:ext cx="9144000" cy="485740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 </a:t>
            </a:r>
            <a:r>
              <a:rPr lang="cs-CZ" sz="3600" dirty="0" smtClean="0"/>
              <a:t>vyberte si námět a kompozičně jej propojte s  písmem a symboly</a:t>
            </a:r>
          </a:p>
          <a:p>
            <a:r>
              <a:rPr lang="cs-CZ" sz="3600" dirty="0"/>
              <a:t>h</a:t>
            </a:r>
            <a:r>
              <a:rPr lang="cs-CZ" sz="3600" dirty="0" smtClean="0"/>
              <a:t>lavní motiv bude výrazný a velký</a:t>
            </a:r>
            <a:endParaRPr lang="cs-CZ" sz="3600" dirty="0"/>
          </a:p>
          <a:p>
            <a:r>
              <a:rPr lang="cs-CZ" sz="3600" dirty="0"/>
              <a:t>k</a:t>
            </a:r>
            <a:r>
              <a:rPr lang="cs-CZ" sz="3600" dirty="0" smtClean="0"/>
              <a:t>ombinujte kresbu tužkou, fixy a </a:t>
            </a:r>
            <a:r>
              <a:rPr lang="cs-CZ" sz="3600" dirty="0" err="1" smtClean="0"/>
              <a:t>Giocondami</a:t>
            </a:r>
            <a:endParaRPr lang="cs-CZ" sz="3600" dirty="0" smtClean="0"/>
          </a:p>
          <a:p>
            <a:r>
              <a:rPr lang="cs-CZ" sz="3600" dirty="0"/>
              <a:t>p</a:t>
            </a:r>
            <a:r>
              <a:rPr lang="cs-CZ" sz="3600" dirty="0" smtClean="0"/>
              <a:t>oužívejte autentické barvy - červenou, bílou, žlutou, modrou, zelenou, černou</a:t>
            </a:r>
          </a:p>
          <a:p>
            <a:r>
              <a:rPr lang="cs-CZ" sz="3600" dirty="0" smtClean="0"/>
              <a:t> lineární písmo doplňte až nakonec</a:t>
            </a:r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11757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9303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7560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"/>
            <a:ext cx="4968552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2"/>
            <a:ext cx="493204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77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55976" cy="6868209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09"/>
            <a:ext cx="486003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07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7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322</Words>
  <Application>Microsoft Office PowerPoint</Application>
  <PresentationFormat>Předvádění na obrazovce (4:3)</PresentationFormat>
  <Paragraphs>57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Snímek 1</vt:lpstr>
      <vt:lpstr>Minojská kultura </vt:lpstr>
      <vt:lpstr>Kultura starověké kréty /3500 - 1400  př.n.l/</vt:lpstr>
      <vt:lpstr>Úkoly pro žáky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Použité zdroje</vt:lpstr>
      <vt:lpstr>Použité obrázky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Minojská kultura </dc:title>
  <dc:creator>ucitel</dc:creator>
  <cp:lastModifiedBy>Uživatel</cp:lastModifiedBy>
  <cp:revision>13</cp:revision>
  <dcterms:created xsi:type="dcterms:W3CDTF">2012-03-20T19:51:36Z</dcterms:created>
  <dcterms:modified xsi:type="dcterms:W3CDTF">2012-04-30T10:20:58Z</dcterms:modified>
</cp:coreProperties>
</file>