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71" r:id="rId2"/>
    <p:sldId id="256" r:id="rId3"/>
    <p:sldId id="257" r:id="rId4"/>
    <p:sldId id="260" r:id="rId5"/>
    <p:sldId id="261" r:id="rId6"/>
    <p:sldId id="268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>
      <p:cViewPr varScale="1">
        <p:scale>
          <a:sx n="74" d="100"/>
          <a:sy n="7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EDDF5-E190-48DA-B2F1-B8BC20C536FA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5632F-BCA7-4A08-A6FE-CEE3BE1A01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9552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estonicka_venuse_edit.jpg" TargetMode="External"/><Relationship Id="rId7" Type="http://schemas.openxmlformats.org/officeDocument/2006/relationships/hyperlink" Target="http://commons.wikimedia.org/wiki/File:Willendorf-Venus-1468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Venus_de_Lespugue_(replica).jpg" TargetMode="External"/><Relationship Id="rId5" Type="http://schemas.openxmlformats.org/officeDocument/2006/relationships/hyperlink" Target="http://commons.wikimedia.org/wiki/File:Venus_figure,_Laussel,_replica.JPG" TargetMode="External"/><Relationship Id="rId4" Type="http://schemas.openxmlformats.org/officeDocument/2006/relationships/hyperlink" Target="http://commons.wikimedia.org/wiki/File:Venus_von-dolnivestonice-150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62288" y="6381750"/>
            <a:ext cx="2895600" cy="47625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Autorem materiálu a všech jeho částí, není-li uvedeno jinak, je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Mgr. Karolína Beranová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oup 1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4906454"/>
              </p:ext>
            </p:extLst>
          </p:nvPr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Obrázek 1" descr="logolinkII_bar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pic>
        <p:nvPicPr>
          <p:cNvPr id="28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4"/>
          <p:cNvSpPr>
            <a:spLocks noChangeArrowheads="1"/>
          </p:cNvSpPr>
          <p:nvPr/>
        </p:nvSpPr>
        <p:spPr bwMode="auto">
          <a:xfrm>
            <a:off x="730729" y="980728"/>
            <a:ext cx="6913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>
                <a:latin typeface="Arial" pitchFamily="34" charset="0"/>
                <a:cs typeface="Arial" pitchFamily="34" charset="0"/>
              </a:rPr>
              <a:t>Tento materiál byl vytvořen v rámci projektu  Operačního programu Vzdělávání pro konkurenceschopnost.</a:t>
            </a:r>
          </a:p>
        </p:txBody>
      </p:sp>
      <p:sp>
        <p:nvSpPr>
          <p:cNvPr id="31" name="Rectangle 116"/>
          <p:cNvSpPr>
            <a:spLocks noChangeArrowheads="1"/>
          </p:cNvSpPr>
          <p:nvPr/>
        </p:nvSpPr>
        <p:spPr bwMode="auto">
          <a:xfrm>
            <a:off x="395288" y="2402161"/>
            <a:ext cx="8497887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sz="1200" b="1" dirty="0"/>
          </a:p>
          <a:p>
            <a:pPr algn="ctr"/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SADA č. XIV</a:t>
            </a:r>
          </a:p>
          <a:p>
            <a:r>
              <a:rPr lang="cs-CZ" sz="1100" b="1" dirty="0" smtClean="0">
                <a:latin typeface="Calibri" pitchFamily="34" charset="0"/>
              </a:rPr>
              <a:t>                                                                             Identifikátor: </a:t>
            </a:r>
            <a:r>
              <a:rPr lang="cs-CZ" sz="1100" b="1" dirty="0" smtClean="0"/>
              <a:t>VY_32_INOVACE_SADA XIV_VV, DUM č.16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Vzdělávací oblast</a:t>
            </a:r>
            <a:r>
              <a:rPr lang="cs-CZ" sz="1100" b="1" smtClean="0">
                <a:latin typeface="Calibri" pitchFamily="34" charset="0"/>
              </a:rPr>
              <a:t>: </a:t>
            </a:r>
            <a:r>
              <a:rPr lang="cs-CZ" sz="1100" b="1" smtClean="0">
                <a:latin typeface="Calibri" pitchFamily="34" charset="0"/>
              </a:rPr>
              <a:t>Umění a kultura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Vzdělávací </a:t>
            </a:r>
            <a:r>
              <a:rPr lang="cs-CZ" sz="1100" b="1" dirty="0">
                <a:latin typeface="Calibri" pitchFamily="34" charset="0"/>
                <a:cs typeface="Calibri" pitchFamily="34" charset="0"/>
              </a:rPr>
              <a:t>obor: </a:t>
            </a:r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Výtvarná výchova</a:t>
            </a:r>
            <a:endParaRPr lang="cs-CZ" sz="11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Název: Pravěké Venuše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Autor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: Mgr. Karolína 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eranová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Stručná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anotace: Žák interpretuje umělecké vizuálně obrazné vyjádření minulosti, využívá mezipředmětových vztahů a znalostí historických skutečností</a:t>
            </a:r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Metodické zhodnocení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: Materiál byl vytvořen v listopadu 2011 a použit ve výuce výtvarné výchovy v 6.A dne 15.11.2011. Obsahuje stručný přehled tvorby ženských pravěkých plastik , návod k vlastní výtvarné tvorbě a ukázky prací žáků ZŠ Studánka.</a:t>
            </a:r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endParaRPr lang="cs-CZ" sz="12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3035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5928"/>
          </a:xfrm>
        </p:spPr>
        <p:txBody>
          <a:bodyPr>
            <a:normAutofit/>
          </a:bodyPr>
          <a:lstStyle/>
          <a:p>
            <a:r>
              <a:rPr lang="cs-CZ" sz="2800" b="0" i="1" dirty="0" smtClean="0"/>
              <a:t>Červené a žluté odstíny</a:t>
            </a:r>
            <a:endParaRPr lang="cs-CZ" sz="2800" b="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962063" cy="5282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81336"/>
            <a:ext cx="3973625" cy="5298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53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75928"/>
          </a:xfrm>
        </p:spPr>
        <p:txBody>
          <a:bodyPr>
            <a:normAutofit/>
          </a:bodyPr>
          <a:lstStyle/>
          <a:p>
            <a:r>
              <a:rPr lang="cs-CZ" sz="2800" b="0" i="1" dirty="0" smtClean="0"/>
              <a:t>Modrozelené odstíny</a:t>
            </a:r>
            <a:endParaRPr lang="cs-CZ" sz="2800" b="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81402"/>
            <a:ext cx="3888432" cy="51845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615"/>
            <a:ext cx="3901566" cy="5202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92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PIJOAN, J., Dějiny </a:t>
            </a:r>
            <a:r>
              <a:rPr lang="cs-CZ" dirty="0" smtClean="0">
                <a:solidFill>
                  <a:schemeClr val="tx2"/>
                </a:solidFill>
              </a:rPr>
              <a:t>umění</a:t>
            </a:r>
            <a:r>
              <a:rPr lang="cs-CZ" dirty="0">
                <a:solidFill>
                  <a:schemeClr val="tx2"/>
                </a:solidFill>
              </a:rPr>
              <a:t>,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2. vydání, </a:t>
            </a:r>
            <a:r>
              <a:rPr lang="cs-CZ" dirty="0" err="1">
                <a:solidFill>
                  <a:schemeClr val="tx2"/>
                </a:solidFill>
              </a:rPr>
              <a:t>Euromedia</a:t>
            </a:r>
            <a:r>
              <a:rPr lang="cs-CZ" dirty="0">
                <a:solidFill>
                  <a:schemeClr val="tx2"/>
                </a:solidFill>
              </a:rPr>
              <a:t> – </a:t>
            </a:r>
            <a:r>
              <a:rPr lang="cs-CZ" dirty="0" err="1">
                <a:solidFill>
                  <a:schemeClr val="tx2"/>
                </a:solidFill>
              </a:rPr>
              <a:t>Balios</a:t>
            </a:r>
            <a:r>
              <a:rPr lang="cs-CZ" dirty="0">
                <a:solidFill>
                  <a:schemeClr val="tx2"/>
                </a:solidFill>
              </a:rPr>
              <a:t> Praha 2000, 1</a:t>
            </a:r>
            <a:r>
              <a:rPr lang="cs-CZ" dirty="0" smtClean="0">
                <a:solidFill>
                  <a:schemeClr val="tx2"/>
                </a:solidFill>
              </a:rPr>
              <a:t>. díl, </a:t>
            </a:r>
            <a:r>
              <a:rPr lang="cs-CZ" dirty="0">
                <a:solidFill>
                  <a:schemeClr val="tx2"/>
                </a:solidFill>
              </a:rPr>
              <a:t>ISBN 80-7176-764-6</a:t>
            </a:r>
          </a:p>
        </p:txBody>
      </p:sp>
    </p:spTree>
    <p:extLst>
      <p:ext uri="{BB962C8B-B14F-4D97-AF65-F5344CB8AC3E}">
        <p14:creationId xmlns="" xmlns:p14="http://schemas.microsoft.com/office/powerpoint/2010/main" val="13824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91952"/>
          </a:xfrm>
        </p:spPr>
        <p:txBody>
          <a:bodyPr/>
          <a:lstStyle/>
          <a:p>
            <a:r>
              <a:rPr lang="cs-CZ" dirty="0" smtClean="0"/>
              <a:t>Použité obrázk</a:t>
            </a:r>
            <a:r>
              <a:rPr lang="cs-CZ" dirty="0"/>
              <a:t>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Věstonická Venuše - </a:t>
            </a:r>
            <a:r>
              <a:rPr lang="cs-CZ" sz="2000" dirty="0" smtClean="0">
                <a:solidFill>
                  <a:schemeClr val="tx2"/>
                </a:solidFill>
              </a:rPr>
              <a:t>[</a:t>
            </a:r>
            <a:r>
              <a:rPr lang="cs-CZ" sz="2000" dirty="0">
                <a:solidFill>
                  <a:schemeClr val="tx2"/>
                </a:solidFill>
              </a:rPr>
              <a:t>cit. </a:t>
            </a:r>
            <a:r>
              <a:rPr lang="cs-CZ" sz="2000" dirty="0" smtClean="0">
                <a:solidFill>
                  <a:schemeClr val="tx2"/>
                </a:solidFill>
              </a:rPr>
              <a:t>2011-10-04</a:t>
            </a:r>
            <a:r>
              <a:rPr lang="cs-CZ" sz="2000" dirty="0">
                <a:solidFill>
                  <a:schemeClr val="tx2"/>
                </a:solidFill>
              </a:rPr>
              <a:t>]. Dostupný pod licencí </a:t>
            </a:r>
            <a:r>
              <a:rPr lang="cs-CZ" sz="2000" dirty="0" err="1">
                <a:solidFill>
                  <a:schemeClr val="tx2"/>
                </a:solidFill>
              </a:rPr>
              <a:t>Creative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Commons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na WWW: </a:t>
            </a:r>
            <a:r>
              <a:rPr lang="cs-CZ" sz="2000" u="sng" dirty="0" smtClean="0">
                <a:hlinkClick r:id="rId3"/>
              </a:rPr>
              <a:t>http</a:t>
            </a:r>
            <a:r>
              <a:rPr lang="cs-CZ" sz="2000" u="sng" dirty="0">
                <a:hlinkClick r:id="rId3"/>
              </a:rPr>
              <a:t>://</a:t>
            </a:r>
            <a:r>
              <a:rPr lang="cs-CZ" sz="2000" u="sng" dirty="0" smtClean="0">
                <a:hlinkClick r:id="rId3"/>
              </a:rPr>
              <a:t>commons.wikimedia.org/wiki/File%3AVestonicka_venuse_edit.jpg</a:t>
            </a:r>
            <a:endParaRPr lang="cs-CZ" sz="2000" u="sng" dirty="0" smtClean="0"/>
          </a:p>
          <a:p>
            <a:pPr indent="0">
              <a:buClr>
                <a:schemeClr val="accent6"/>
              </a:buClr>
              <a:buNone/>
            </a:pPr>
            <a:r>
              <a:rPr lang="cs-CZ" sz="2000" u="sng" dirty="0">
                <a:hlinkClick r:id="rId4"/>
              </a:rPr>
              <a:t>http://</a:t>
            </a:r>
            <a:r>
              <a:rPr lang="cs-CZ" sz="2000" u="sng" dirty="0" smtClean="0">
                <a:hlinkClick r:id="rId4"/>
              </a:rPr>
              <a:t>commons.wikimedia.org/wiki/File%3AVenus_von-dolnivestonice-1503.jpg</a:t>
            </a:r>
            <a:endParaRPr lang="cs-CZ" sz="2000" u="sng" dirty="0" smtClean="0"/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</a:rPr>
              <a:t>Venuše  </a:t>
            </a:r>
            <a:r>
              <a:rPr lang="cs-CZ" sz="2000" dirty="0">
                <a:solidFill>
                  <a:schemeClr val="tx2"/>
                </a:solidFill>
              </a:rPr>
              <a:t>s rohem </a:t>
            </a:r>
            <a:r>
              <a:rPr lang="cs-CZ" sz="2000" dirty="0" smtClean="0">
                <a:solidFill>
                  <a:schemeClr val="tx2"/>
                </a:solidFill>
              </a:rPr>
              <a:t>- [</a:t>
            </a:r>
            <a:r>
              <a:rPr lang="cs-CZ" sz="2000" dirty="0">
                <a:solidFill>
                  <a:schemeClr val="tx2"/>
                </a:solidFill>
              </a:rPr>
              <a:t>cit. </a:t>
            </a:r>
            <a:r>
              <a:rPr lang="cs-CZ" sz="2000" dirty="0" smtClean="0">
                <a:solidFill>
                  <a:schemeClr val="tx2"/>
                </a:solidFill>
              </a:rPr>
              <a:t>2011-10-04</a:t>
            </a:r>
            <a:r>
              <a:rPr lang="cs-CZ" sz="2000" dirty="0">
                <a:solidFill>
                  <a:schemeClr val="tx2"/>
                </a:solidFill>
              </a:rPr>
              <a:t>]. Dostupný pod licencí </a:t>
            </a:r>
            <a:r>
              <a:rPr lang="cs-CZ" sz="2000" dirty="0" err="1">
                <a:solidFill>
                  <a:schemeClr val="tx2"/>
                </a:solidFill>
              </a:rPr>
              <a:t>Creative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Commons</a:t>
            </a:r>
            <a:r>
              <a:rPr lang="cs-CZ" sz="2000" dirty="0">
                <a:solidFill>
                  <a:schemeClr val="tx2"/>
                </a:solidFill>
              </a:rPr>
              <a:t> na WWW</a:t>
            </a:r>
            <a:r>
              <a:rPr lang="cs-CZ" sz="2000" dirty="0" smtClean="0">
                <a:solidFill>
                  <a:schemeClr val="tx2"/>
                </a:solidFill>
              </a:rPr>
              <a:t>:</a:t>
            </a:r>
          </a:p>
          <a:p>
            <a:pPr indent="0">
              <a:buClr>
                <a:schemeClr val="accent6"/>
              </a:buClr>
              <a:buNone/>
            </a:pPr>
            <a:r>
              <a:rPr lang="cs-CZ" sz="2000" u="sng" dirty="0">
                <a:hlinkClick r:id="rId5"/>
              </a:rPr>
              <a:t>http://commons.wikimedia.org/wiki/File%3AVenus_figure%2C_Laussel%2C_replica.JPG</a:t>
            </a:r>
            <a:endParaRPr lang="cs-CZ" sz="20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</a:rPr>
              <a:t>Venuše z </a:t>
            </a:r>
            <a:r>
              <a:rPr lang="cs-CZ" sz="2000" dirty="0" err="1" smtClean="0">
                <a:solidFill>
                  <a:schemeClr val="tx2"/>
                </a:solidFill>
              </a:rPr>
              <a:t>Lespugue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cs-CZ" sz="2000" dirty="0">
                <a:solidFill>
                  <a:schemeClr val="tx2"/>
                </a:solidFill>
              </a:rPr>
              <a:t>-[cit. 2010-10-04]. Dostupný pod licencí </a:t>
            </a:r>
            <a:r>
              <a:rPr lang="cs-CZ" sz="2000" dirty="0" err="1">
                <a:solidFill>
                  <a:schemeClr val="tx2"/>
                </a:solidFill>
              </a:rPr>
              <a:t>Creative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Commons</a:t>
            </a:r>
            <a:r>
              <a:rPr lang="cs-CZ" sz="2000" dirty="0">
                <a:solidFill>
                  <a:schemeClr val="tx2"/>
                </a:solidFill>
              </a:rPr>
              <a:t> na WWW</a:t>
            </a:r>
            <a:r>
              <a:rPr lang="cs-CZ" sz="2000" dirty="0" smtClean="0">
                <a:solidFill>
                  <a:schemeClr val="tx2"/>
                </a:solidFill>
              </a:rPr>
              <a:t>:</a:t>
            </a:r>
          </a:p>
          <a:p>
            <a:pPr indent="0">
              <a:buClr>
                <a:schemeClr val="accent6"/>
              </a:buClr>
              <a:buNone/>
            </a:pPr>
            <a:r>
              <a:rPr lang="cs-CZ" sz="2000" dirty="0"/>
              <a:t> </a:t>
            </a:r>
            <a:r>
              <a:rPr lang="cs-CZ" sz="2000" u="sng" dirty="0">
                <a:hlinkClick r:id="rId6"/>
              </a:rPr>
              <a:t>http://commons.wikimedia.org/wiki/File%3AVenus_de_Lespugue_(replica).</a:t>
            </a:r>
            <a:r>
              <a:rPr lang="cs-CZ" sz="2000" u="sng" dirty="0" smtClean="0">
                <a:hlinkClick r:id="rId6"/>
              </a:rPr>
              <a:t>jpg</a:t>
            </a:r>
            <a:endParaRPr lang="cs-CZ" sz="2000" u="sng" dirty="0" smtClean="0"/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Willendorfská Venuše </a:t>
            </a:r>
            <a:r>
              <a:rPr lang="cs-CZ" sz="2000" dirty="0" smtClean="0">
                <a:solidFill>
                  <a:schemeClr val="tx2"/>
                </a:solidFill>
              </a:rPr>
              <a:t> - [</a:t>
            </a:r>
            <a:r>
              <a:rPr lang="cs-CZ" sz="2000" dirty="0">
                <a:solidFill>
                  <a:schemeClr val="tx2"/>
                </a:solidFill>
              </a:rPr>
              <a:t>cit. 2010-10-04]. Dostupný pod licencí </a:t>
            </a:r>
            <a:r>
              <a:rPr lang="cs-CZ" sz="2000" dirty="0" err="1">
                <a:solidFill>
                  <a:schemeClr val="tx2"/>
                </a:solidFill>
              </a:rPr>
              <a:t>Creative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Commons</a:t>
            </a:r>
            <a:r>
              <a:rPr lang="cs-CZ" sz="2000" dirty="0">
                <a:solidFill>
                  <a:schemeClr val="tx2"/>
                </a:solidFill>
              </a:rPr>
              <a:t> na WWW</a:t>
            </a:r>
            <a:r>
              <a:rPr lang="cs-CZ" sz="2000" dirty="0" smtClean="0">
                <a:solidFill>
                  <a:schemeClr val="tx2"/>
                </a:solidFill>
              </a:rPr>
              <a:t>:</a:t>
            </a:r>
          </a:p>
          <a:p>
            <a:pPr indent="0">
              <a:buClr>
                <a:schemeClr val="accent6"/>
              </a:buClr>
              <a:buNone/>
            </a:pPr>
            <a:r>
              <a:rPr lang="cs-CZ" sz="2000" dirty="0">
                <a:hlinkClick r:id="rId7"/>
              </a:rPr>
              <a:t>http://</a:t>
            </a:r>
            <a:r>
              <a:rPr lang="cs-CZ" sz="2000" dirty="0" smtClean="0">
                <a:hlinkClick r:id="rId7"/>
              </a:rPr>
              <a:t>commons.wikimedia.org/wiki/File:Willendorf-Venus-1468.jpg</a:t>
            </a:r>
            <a:endParaRPr lang="cs-CZ" sz="2000" dirty="0" smtClean="0"/>
          </a:p>
          <a:p>
            <a:pPr indent="0">
              <a:buClr>
                <a:schemeClr val="accent6"/>
              </a:buClr>
              <a:buNone/>
            </a:pPr>
            <a:endParaRPr lang="cs-CZ" sz="20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endParaRPr lang="cs-CZ" sz="2000" dirty="0">
              <a:solidFill>
                <a:schemeClr val="tx2"/>
              </a:solidFill>
            </a:endParaRPr>
          </a:p>
          <a:p>
            <a:pPr indent="0">
              <a:buClr>
                <a:schemeClr val="accent6"/>
              </a:buClr>
              <a:buNone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indent="0">
              <a:buClr>
                <a:schemeClr val="accent6"/>
              </a:buClr>
              <a:buNone/>
            </a:pPr>
            <a:endParaRPr lang="cs-CZ" sz="16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0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cs-CZ" sz="8000" dirty="0" smtClean="0"/>
              <a:t>Pravěké Venuše</a:t>
            </a:r>
            <a:endParaRPr lang="cs-CZ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424936" cy="360040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4800" dirty="0" smtClean="0"/>
              <a:t>ženské figurky nebo ryté kresby z doby kamenné </a:t>
            </a:r>
          </a:p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4800" dirty="0" smtClean="0"/>
              <a:t>symboly mateřství a plodnosti </a:t>
            </a:r>
          </a:p>
        </p:txBody>
      </p:sp>
    </p:spTree>
    <p:extLst>
      <p:ext uri="{BB962C8B-B14F-4D97-AF65-F5344CB8AC3E}">
        <p14:creationId xmlns="" xmlns:p14="http://schemas.microsoft.com/office/powerpoint/2010/main" val="6111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3143" y="260648"/>
            <a:ext cx="8064896" cy="998239"/>
          </a:xfrm>
        </p:spPr>
        <p:txBody>
          <a:bodyPr>
            <a:noAutofit/>
          </a:bodyPr>
          <a:lstStyle/>
          <a:p>
            <a:r>
              <a:rPr lang="cs-CZ" sz="7200" dirty="0" smtClean="0"/>
              <a:t>Věstonická Venuše</a:t>
            </a:r>
            <a:endParaRPr lang="cs-CZ" sz="72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5508104" y="1628800"/>
            <a:ext cx="3312368" cy="2808312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800" dirty="0"/>
              <a:t>p</a:t>
            </a:r>
            <a:r>
              <a:rPr lang="cs-CZ" sz="2800" dirty="0" smtClean="0"/>
              <a:t>aleolit, asi 25 000 let př.n.l.</a:t>
            </a:r>
          </a:p>
          <a:p>
            <a:pPr marL="342900" indent="-3429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800" dirty="0"/>
              <a:t>p</a:t>
            </a:r>
            <a:r>
              <a:rPr lang="cs-CZ" sz="2800" dirty="0" smtClean="0"/>
              <a:t>lastika ze směsi popela, hlíny a kostního prachu</a:t>
            </a:r>
          </a:p>
          <a:p>
            <a:pPr marL="342900" indent="-3429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800" dirty="0"/>
              <a:t>v</a:t>
            </a:r>
            <a:r>
              <a:rPr lang="cs-CZ" sz="2800" dirty="0" smtClean="0"/>
              <a:t>ýška 11,5 cm</a:t>
            </a:r>
          </a:p>
          <a:p>
            <a:pPr marL="342900" indent="-3429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800" dirty="0" smtClean="0"/>
              <a:t>z Dolních Věstonic na Moravě</a:t>
            </a:r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555776" cy="49837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484784"/>
            <a:ext cx="2406146" cy="4983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49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199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Venuše s rohem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cs-CZ" dirty="0" smtClean="0">
                <a:solidFill>
                  <a:schemeClr val="tx2"/>
                </a:solidFill>
              </a:rPr>
              <a:t>neandrtálská  kultura</a:t>
            </a:r>
          </a:p>
          <a:p>
            <a:pPr>
              <a:buClr>
                <a:schemeClr val="accent6"/>
              </a:buClr>
            </a:pPr>
            <a:r>
              <a:rPr lang="cs-CZ" dirty="0">
                <a:solidFill>
                  <a:schemeClr val="tx2"/>
                </a:solidFill>
              </a:rPr>
              <a:t>k</a:t>
            </a:r>
            <a:r>
              <a:rPr lang="cs-CZ" dirty="0" smtClean="0">
                <a:solidFill>
                  <a:schemeClr val="tx2"/>
                </a:solidFill>
              </a:rPr>
              <a:t>amenný reliéf</a:t>
            </a:r>
          </a:p>
          <a:p>
            <a:pPr>
              <a:buClr>
                <a:schemeClr val="accent6"/>
              </a:buClr>
            </a:pPr>
            <a:r>
              <a:rPr lang="cs-CZ" dirty="0" err="1" smtClean="0">
                <a:solidFill>
                  <a:schemeClr val="tx2"/>
                </a:solidFill>
              </a:rPr>
              <a:t>Laussel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ve Francii</a:t>
            </a:r>
          </a:p>
          <a:p>
            <a:pPr>
              <a:buClr>
                <a:schemeClr val="accent6"/>
              </a:buClr>
            </a:pP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964348" cy="5284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53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91952"/>
          </a:xfrm>
        </p:spPr>
        <p:txBody>
          <a:bodyPr/>
          <a:lstStyle/>
          <a:p>
            <a:r>
              <a:rPr lang="cs-CZ" dirty="0" smtClean="0"/>
              <a:t>Venuše z </a:t>
            </a:r>
            <a:r>
              <a:rPr lang="cs-CZ" dirty="0" err="1" smtClean="0"/>
              <a:t>Lespugue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92080" y="170080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</a:t>
            </a:r>
            <a:r>
              <a:rPr lang="cs-CZ" dirty="0" smtClean="0">
                <a:solidFill>
                  <a:schemeClr val="tx2"/>
                </a:solidFill>
              </a:rPr>
              <a:t>aleolit, asi 25 000 let př.n.l.</a:t>
            </a:r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z</a:t>
            </a:r>
            <a:r>
              <a:rPr lang="cs-CZ" dirty="0" smtClean="0">
                <a:solidFill>
                  <a:schemeClr val="tx2"/>
                </a:solidFill>
              </a:rPr>
              <a:t> mamutího klu</a:t>
            </a:r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g</a:t>
            </a:r>
            <a:r>
              <a:rPr lang="cs-CZ" dirty="0" smtClean="0">
                <a:solidFill>
                  <a:schemeClr val="tx2"/>
                </a:solidFill>
              </a:rPr>
              <a:t>eometrické tvary</a:t>
            </a:r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n</a:t>
            </a:r>
            <a:r>
              <a:rPr lang="cs-CZ" dirty="0" smtClean="0">
                <a:solidFill>
                  <a:schemeClr val="tx2"/>
                </a:solidFill>
              </a:rPr>
              <a:t>aleziště  - Francie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4032448" cy="4680520"/>
          </a:xfrm>
        </p:spPr>
      </p:pic>
    </p:spTree>
    <p:extLst>
      <p:ext uri="{BB962C8B-B14F-4D97-AF65-F5344CB8AC3E}">
        <p14:creationId xmlns="" xmlns:p14="http://schemas.microsoft.com/office/powerpoint/2010/main" val="3993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736774" cy="81994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Willendorfská Venuše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mladší paleolit, asi 21 000 let př.n.l.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v</a:t>
            </a:r>
            <a:r>
              <a:rPr lang="cs-CZ" sz="2400" dirty="0" smtClean="0">
                <a:solidFill>
                  <a:schemeClr val="tx2"/>
                </a:solidFill>
              </a:rPr>
              <a:t>ápencová soška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11 cm vysoká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naleziště - Rakousko 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5"/>
            <a:ext cx="3960440" cy="6120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29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3960"/>
          </a:xfrm>
        </p:spPr>
        <p:txBody>
          <a:bodyPr/>
          <a:lstStyle/>
          <a:p>
            <a:r>
              <a:rPr lang="cs-CZ" dirty="0" smtClean="0"/>
              <a:t>Výtvarné 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</a:rPr>
              <a:t>Vybrat typ pravěké Venuše</a:t>
            </a:r>
          </a:p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</a:rPr>
              <a:t>Podobu nakreslit a vystínovat měkkou tužkou</a:t>
            </a:r>
          </a:p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</a:rPr>
              <a:t>Pozadí vyplnit odstíny maximálně dvou barev</a:t>
            </a:r>
          </a:p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</a:rPr>
              <a:t>Míchat odstíny</a:t>
            </a:r>
          </a:p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</a:rPr>
              <a:t>Nejprve namíchat světlé, potom tmavé odstíny, nakonec použít černou</a:t>
            </a:r>
            <a:endParaRPr lang="cs-CZ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0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prací žáků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5856" y="1484784"/>
            <a:ext cx="3024336" cy="576064"/>
          </a:xfrm>
        </p:spPr>
        <p:txBody>
          <a:bodyPr/>
          <a:lstStyle/>
          <a:p>
            <a:pPr indent="0">
              <a:buNone/>
            </a:pPr>
            <a:r>
              <a:rPr lang="cs-CZ" i="1" dirty="0" smtClean="0">
                <a:solidFill>
                  <a:schemeClr val="tx2"/>
                </a:solidFill>
              </a:rPr>
              <a:t>Zelené odstíny</a:t>
            </a:r>
            <a:endParaRPr lang="cs-CZ" i="1" dirty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415308" cy="45537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46514"/>
            <a:ext cx="3407144" cy="4542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31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7936"/>
          </a:xfrm>
        </p:spPr>
        <p:txBody>
          <a:bodyPr>
            <a:normAutofit/>
          </a:bodyPr>
          <a:lstStyle/>
          <a:p>
            <a:r>
              <a:rPr lang="cs-CZ" sz="2800" b="0" i="1" dirty="0" smtClean="0"/>
              <a:t>Modré odstíny</a:t>
            </a:r>
            <a:endParaRPr lang="cs-CZ" sz="2800" b="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888432" cy="51845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0686"/>
            <a:ext cx="3903493" cy="5204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17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TC010113062[[fn=Lidský motiv]]</Template>
  <TotalTime>440</TotalTime>
  <Words>394</Words>
  <Application>Microsoft Office PowerPoint</Application>
  <PresentationFormat>Předvádění na obrazovce (4:3)</PresentationFormat>
  <Paragraphs>83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Human</vt:lpstr>
      <vt:lpstr>Snímek 1</vt:lpstr>
      <vt:lpstr>Pravěké Venuše</vt:lpstr>
      <vt:lpstr>Věstonická Venuše</vt:lpstr>
      <vt:lpstr>Venuše s rohem</vt:lpstr>
      <vt:lpstr>Venuše z Lespugue</vt:lpstr>
      <vt:lpstr>Willendorfská Venuše</vt:lpstr>
      <vt:lpstr>Výtvarné úkoly</vt:lpstr>
      <vt:lpstr>Ukázky prací žáků</vt:lpstr>
      <vt:lpstr>Modré odstíny</vt:lpstr>
      <vt:lpstr>Červené a žluté odstíny</vt:lpstr>
      <vt:lpstr>Modrozelené odstíny</vt:lpstr>
      <vt:lpstr>Použité zdroje</vt:lpstr>
      <vt:lpstr>Použité obrázky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Pravěké Venuše</dc:title>
  <dc:creator>ucitel</dc:creator>
  <cp:lastModifiedBy>Uživatel</cp:lastModifiedBy>
  <cp:revision>33</cp:revision>
  <dcterms:created xsi:type="dcterms:W3CDTF">2011-10-26T15:07:42Z</dcterms:created>
  <dcterms:modified xsi:type="dcterms:W3CDTF">2012-04-30T10:21:33Z</dcterms:modified>
</cp:coreProperties>
</file>