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71" r:id="rId2"/>
    <p:sldId id="256" r:id="rId3"/>
    <p:sldId id="257" r:id="rId4"/>
    <p:sldId id="260" r:id="rId5"/>
    <p:sldId id="261" r:id="rId6"/>
    <p:sldId id="268" r:id="rId7"/>
    <p:sldId id="263" r:id="rId8"/>
    <p:sldId id="264" r:id="rId9"/>
    <p:sldId id="265" r:id="rId10"/>
    <p:sldId id="266" r:id="rId11"/>
    <p:sldId id="267" r:id="rId12"/>
    <p:sldId id="269" r:id="rId13"/>
    <p:sldId id="270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6" autoAdjust="0"/>
    <p:restoredTop sz="94660"/>
  </p:normalViewPr>
  <p:slideViewPr>
    <p:cSldViewPr>
      <p:cViewPr varScale="1">
        <p:scale>
          <a:sx n="74" d="100"/>
          <a:sy n="74" d="100"/>
        </p:scale>
        <p:origin x="-10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EDDF5-E190-48DA-B2F1-B8BC20C536FA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5632F-BCA7-4A08-A6FE-CEE3BE1A01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495527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5632F-BCA7-4A08-A6FE-CEE3BE1A0134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2609850"/>
          </a:xfrm>
        </p:spPr>
        <p:txBody>
          <a:bodyPr anchor="b" anchorCtr="0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  <a:contourClr>
                <a:srgbClr val="FFFFFF"/>
              </a:contourClr>
            </a:sp3d>
          </a:bodyPr>
          <a:lstStyle>
            <a:lvl1pPr algn="ctr">
              <a:defRPr lang="en-US" sz="5800" dirty="0" smtClean="0">
                <a:ln w="9525">
                  <a:noFill/>
                </a:ln>
                <a:effectLst>
                  <a:outerShdw blurRad="50800" dist="38100" dir="822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967089"/>
          </a:xfrm>
        </p:spPr>
        <p:txBody>
          <a:bodyPr>
            <a:normAutofit/>
          </a:bodyPr>
          <a:lstStyle>
            <a:lvl1pPr marL="0" indent="0" algn="ctr">
              <a:buNone/>
              <a:defRPr lang="en-US" sz="3000" b="0">
                <a:solidFill>
                  <a:schemeClr val="tx2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22313" y="2685391"/>
            <a:ext cx="7772400" cy="3112843"/>
          </a:xfrm>
        </p:spPr>
        <p:txBody>
          <a:bodyPr anchor="t">
            <a:normAutofit/>
          </a:bodyPr>
          <a:lstStyle>
            <a:lvl1pPr algn="ctr">
              <a:buNone/>
              <a:defRPr lang="en-US" sz="6000" b="1" dirty="0">
                <a:solidFill>
                  <a:schemeClr val="tx2">
                    <a:shade val="85000"/>
                    <a:satMod val="150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22313" y="1128932"/>
            <a:ext cx="7772400" cy="1509712"/>
          </a:xfrm>
        </p:spPr>
        <p:txBody>
          <a:bodyPr anchor="b">
            <a:normAutofit/>
          </a:bodyPr>
          <a:lstStyle>
            <a:lvl1pPr algn="ctr">
              <a:buNone/>
              <a:defRPr lang="en-US" sz="24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ctr">
              <a:defRPr sz="24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7729" y="1062637"/>
            <a:ext cx="4599432" cy="3977640"/>
          </a:xfrm>
          <a:prstGeom prst="rect">
            <a:avLst/>
          </a:prstGeom>
          <a:solidFill>
            <a:schemeClr val="tx2">
              <a:shade val="15000"/>
            </a:schemeClr>
          </a:solidFill>
          <a:ln w="63500">
            <a:noFill/>
            <a:miter lim="800000"/>
          </a:ln>
          <a:effectLst>
            <a:outerShdw blurRad="63500" dist="25400" dir="7200000" algn="t" rotWithShape="0">
              <a:prstClr val="black">
                <a:alpha val="45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45720" rIns="45720" rtlCol="0" anchor="ctr">
            <a:normAutofit/>
          </a:bodyPr>
          <a:lstStyle/>
          <a:p>
            <a:pPr marL="0" indent="-274320" algn="l"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n-US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514536" y="4343400"/>
            <a:ext cx="3048000" cy="709858"/>
          </a:xfrm>
        </p:spPr>
        <p:txBody>
          <a:bodyPr anchor="t">
            <a:noAutofit/>
          </a:bodyPr>
          <a:lstStyle>
            <a:lvl1pPr algn="l">
              <a:buNone/>
              <a:defRPr sz="22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739645" y="1222657"/>
            <a:ext cx="4575601" cy="3657600"/>
          </a:xfrm>
          <a:solidFill>
            <a:schemeClr val="tx2">
              <a:shade val="75000"/>
            </a:schemeClr>
          </a:solidFill>
          <a:ln w="63500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/>
            </a:lvl1pPr>
          </a:lstStyle>
          <a:p>
            <a:r>
              <a:rPr lang="cs-CZ" sz="2000" smtClean="0"/>
              <a:t>Kliknutím na ikonu přidáte obrázek.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514536" y="1371600"/>
            <a:ext cx="3044952" cy="2930086"/>
          </a:xfrm>
        </p:spPr>
        <p:txBody>
          <a:bodyPr bIns="0" anchor="b">
            <a:normAutofit/>
          </a:bodyPr>
          <a:lstStyle>
            <a:lvl1pPr marL="0" marR="0" indent="0" algn="l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E96A6A02-27FB-4A64-BF27-4BFCE8E40499}" type="datetimeFigureOut">
              <a:rPr lang="cs-CZ" smtClean="0"/>
              <a:pPr/>
              <a:t>30.4.2012</a:t>
            </a:fld>
            <a:endParaRPr lang="cs-CZ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endParaRPr lang="cs-CZ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6C8B6D37-4FDF-474E-9269-BF6A615C2A7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48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indent="-274320" algn="l" eaLnBrk="1" hangingPunct="1"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784" indent="-228600" algn="l" eaLnBrk="1" hangingPunct="1"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3816" indent="-228600" algn="l" eaLnBrk="1" hangingPunct="1"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9848" indent="-228600" algn="l" eaLnBrk="1" hangingPunct="1"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316736" indent="-228600" algn="l" eaLnBrk="1" hangingPunct="1">
        <a:buClr>
          <a:schemeClr val="accent1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Vestonicka_venuse_edit.jpg" TargetMode="External"/><Relationship Id="rId7" Type="http://schemas.openxmlformats.org/officeDocument/2006/relationships/hyperlink" Target="http://commons.wikimedia.org/wiki/File:Willendorf-Venus-1468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mmons.wikimedia.org/wiki/File:Venus_de_Lespugue_(replica).jpg" TargetMode="External"/><Relationship Id="rId5" Type="http://schemas.openxmlformats.org/officeDocument/2006/relationships/hyperlink" Target="http://commons.wikimedia.org/wiki/File:Venus_figure,_Laussel,_replica.JPG" TargetMode="External"/><Relationship Id="rId4" Type="http://schemas.openxmlformats.org/officeDocument/2006/relationships/hyperlink" Target="http://commons.wikimedia.org/wiki/File:Venus_von-dolnivestonice-1503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062288" y="6381750"/>
            <a:ext cx="2895600" cy="476250"/>
          </a:xfrm>
        </p:spPr>
        <p:txBody>
          <a:bodyPr/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Autorem materiálu a všech jeho částí, není-li uvedeno jinak, je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Mgr. Karolína Beranová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Group 1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74906454"/>
              </p:ext>
            </p:extLst>
          </p:nvPr>
        </p:nvGraphicFramePr>
        <p:xfrm>
          <a:off x="611188" y="1700213"/>
          <a:ext cx="6837362" cy="1097280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6" name="Obrázek 1" descr="logolinkII_bar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pic>
        <p:nvPicPr>
          <p:cNvPr id="28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64"/>
          <p:cNvSpPr>
            <a:spLocks noChangeArrowheads="1"/>
          </p:cNvSpPr>
          <p:nvPr/>
        </p:nvSpPr>
        <p:spPr bwMode="auto">
          <a:xfrm>
            <a:off x="730729" y="980728"/>
            <a:ext cx="69135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200" b="1" dirty="0">
                <a:latin typeface="Arial" pitchFamily="34" charset="0"/>
                <a:cs typeface="Arial" pitchFamily="34" charset="0"/>
              </a:rPr>
              <a:t>Tento materiál byl vytvořen v rámci projektu  Operačního programu Vzdělávání pro konkurenceschopnost.</a:t>
            </a:r>
          </a:p>
        </p:txBody>
      </p:sp>
      <p:sp>
        <p:nvSpPr>
          <p:cNvPr id="31" name="Rectangle 116"/>
          <p:cNvSpPr>
            <a:spLocks noChangeArrowheads="1"/>
          </p:cNvSpPr>
          <p:nvPr/>
        </p:nvSpPr>
        <p:spPr bwMode="auto">
          <a:xfrm>
            <a:off x="395288" y="2402161"/>
            <a:ext cx="8497887" cy="324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cs-CZ" sz="1200" b="1" dirty="0"/>
          </a:p>
          <a:p>
            <a:pPr algn="ctr"/>
            <a:endParaRPr lang="cs-CZ" sz="11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</a:rPr>
              <a:t>SADA č. XIV</a:t>
            </a:r>
          </a:p>
          <a:p>
            <a:r>
              <a:rPr lang="cs-CZ" sz="1100" b="1" dirty="0" smtClean="0">
                <a:latin typeface="Calibri" pitchFamily="34" charset="0"/>
              </a:rPr>
              <a:t>                                                                             Identifikátor: </a:t>
            </a:r>
            <a:r>
              <a:rPr lang="cs-CZ" sz="1100" b="1" dirty="0" smtClean="0"/>
              <a:t>VY_32_INOVACE_SADA XIV_VV, DUM č.16</a:t>
            </a:r>
            <a:endParaRPr lang="cs-CZ" sz="1100" b="1" dirty="0" smtClean="0">
              <a:latin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</a:rPr>
              <a:t>Vzdělávací oblast</a:t>
            </a:r>
            <a:r>
              <a:rPr lang="cs-CZ" sz="1100" b="1" smtClean="0">
                <a:latin typeface="Calibri" pitchFamily="34" charset="0"/>
              </a:rPr>
              <a:t>: </a:t>
            </a:r>
            <a:r>
              <a:rPr lang="cs-CZ" sz="1100" b="1" smtClean="0">
                <a:latin typeface="Calibri" pitchFamily="34" charset="0"/>
              </a:rPr>
              <a:t>Umění a kultura</a:t>
            </a:r>
            <a:endParaRPr lang="cs-CZ" sz="1100" b="1" dirty="0" smtClean="0">
              <a:latin typeface="Calibri" pitchFamily="34" charset="0"/>
            </a:endParaRPr>
          </a:p>
          <a:p>
            <a:pPr algn="ctr"/>
            <a:r>
              <a:rPr lang="cs-CZ" sz="1100" b="1" dirty="0" smtClean="0">
                <a:latin typeface="Calibri" pitchFamily="34" charset="0"/>
                <a:cs typeface="Calibri" pitchFamily="34" charset="0"/>
              </a:rPr>
              <a:t>Vzdělávací </a:t>
            </a:r>
            <a:r>
              <a:rPr lang="cs-CZ" sz="1100" b="1" dirty="0">
                <a:latin typeface="Calibri" pitchFamily="34" charset="0"/>
                <a:cs typeface="Calibri" pitchFamily="34" charset="0"/>
              </a:rPr>
              <a:t>obor: </a:t>
            </a:r>
            <a:r>
              <a:rPr lang="cs-CZ" sz="1100" b="1" dirty="0" smtClean="0">
                <a:latin typeface="Calibri" pitchFamily="34" charset="0"/>
                <a:cs typeface="Calibri" pitchFamily="34" charset="0"/>
              </a:rPr>
              <a:t>Výtvarná výchova</a:t>
            </a:r>
            <a:endParaRPr lang="cs-CZ" sz="1100" b="1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Název: Pravěké Venuše</a:t>
            </a:r>
            <a:endParaRPr lang="cs-CZ" sz="1200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>
                <a:latin typeface="Calibri" pitchFamily="34" charset="0"/>
                <a:cs typeface="Calibri" pitchFamily="34" charset="0"/>
              </a:rPr>
              <a:t>Autor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: Mgr. Karolína </a:t>
            </a:r>
            <a:r>
              <a:rPr lang="cs-CZ" sz="1200" b="1" dirty="0">
                <a:latin typeface="Calibri" pitchFamily="34" charset="0"/>
                <a:cs typeface="Calibri" pitchFamily="34" charset="0"/>
              </a:rPr>
              <a:t>B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eranová</a:t>
            </a:r>
            <a:endParaRPr lang="cs-CZ" sz="1200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>
                <a:latin typeface="Calibri" pitchFamily="34" charset="0"/>
                <a:cs typeface="Calibri" pitchFamily="34" charset="0"/>
              </a:rPr>
              <a:t>Stručná 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anotace: Žák interpretuje umělecké vizuálně obrazné vyjádření minulosti, využívá mezipředmětových vztahů a znalostí historických skutečností</a:t>
            </a:r>
            <a:endParaRPr lang="cs-CZ" sz="1200" b="1" dirty="0">
              <a:latin typeface="Calibri" pitchFamily="34" charset="0"/>
              <a:cs typeface="Calibri" pitchFamily="34" charset="0"/>
            </a:endParaRPr>
          </a:p>
          <a:p>
            <a:r>
              <a:rPr lang="cs-CZ" sz="1200" b="1" dirty="0">
                <a:latin typeface="Calibri" pitchFamily="34" charset="0"/>
                <a:cs typeface="Calibri" pitchFamily="34" charset="0"/>
              </a:rPr>
              <a:t>Metodické zhodnocení</a:t>
            </a:r>
            <a:r>
              <a:rPr lang="cs-CZ" sz="1200" b="1" dirty="0" smtClean="0">
                <a:latin typeface="Calibri" pitchFamily="34" charset="0"/>
                <a:cs typeface="Calibri" pitchFamily="34" charset="0"/>
              </a:rPr>
              <a:t>: Materiál byl vytvořen v listopadu 2011 a použit ve výuce výtvarné výchovy v 6.A dne 15.11.2011. Obsahuje stručný přehled tvorby ženských pravěkých plastik , návod k vlastní výtvarné tvorbě a ukázky prací žáků ZŠ Studánka.</a:t>
            </a:r>
            <a:endParaRPr lang="cs-CZ" sz="1200" b="1" dirty="0">
              <a:latin typeface="Calibri" pitchFamily="34" charset="0"/>
              <a:cs typeface="Calibri" pitchFamily="34" charset="0"/>
            </a:endParaRPr>
          </a:p>
          <a:p>
            <a:endParaRPr lang="cs-CZ" sz="1200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="" xmlns:p14="http://schemas.microsoft.com/office/powerpoint/2010/main" val="330350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75928"/>
          </a:xfrm>
        </p:spPr>
        <p:txBody>
          <a:bodyPr>
            <a:normAutofit/>
          </a:bodyPr>
          <a:lstStyle/>
          <a:p>
            <a:r>
              <a:rPr lang="cs-CZ" sz="2800" b="0" i="1" dirty="0" smtClean="0"/>
              <a:t>Červené a žluté odstíny</a:t>
            </a:r>
            <a:endParaRPr lang="cs-CZ" sz="2800" b="0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3962063" cy="52827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81336"/>
            <a:ext cx="3973625" cy="52981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6533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75928"/>
          </a:xfrm>
        </p:spPr>
        <p:txBody>
          <a:bodyPr>
            <a:normAutofit/>
          </a:bodyPr>
          <a:lstStyle/>
          <a:p>
            <a:r>
              <a:rPr lang="cs-CZ" sz="2800" b="0" i="1" dirty="0" smtClean="0"/>
              <a:t>Modrozelené odstíny</a:t>
            </a:r>
            <a:endParaRPr lang="cs-CZ" sz="2800" b="0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81402"/>
            <a:ext cx="3888432" cy="518457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96615"/>
            <a:ext cx="3901566" cy="52020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924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PIJOAN, J., Dějiny </a:t>
            </a:r>
            <a:r>
              <a:rPr lang="cs-CZ" dirty="0" smtClean="0">
                <a:solidFill>
                  <a:schemeClr val="tx2"/>
                </a:solidFill>
              </a:rPr>
              <a:t>umění</a:t>
            </a:r>
            <a:r>
              <a:rPr lang="cs-CZ" dirty="0">
                <a:solidFill>
                  <a:schemeClr val="tx2"/>
                </a:solidFill>
              </a:rPr>
              <a:t>,</a:t>
            </a:r>
            <a:r>
              <a:rPr lang="cs-CZ" dirty="0" smtClean="0">
                <a:solidFill>
                  <a:schemeClr val="tx2"/>
                </a:solidFill>
              </a:rPr>
              <a:t> </a:t>
            </a:r>
            <a:r>
              <a:rPr lang="cs-CZ" dirty="0">
                <a:solidFill>
                  <a:schemeClr val="tx2"/>
                </a:solidFill>
              </a:rPr>
              <a:t>2. vydání, </a:t>
            </a:r>
            <a:r>
              <a:rPr lang="cs-CZ" dirty="0" err="1">
                <a:solidFill>
                  <a:schemeClr val="tx2"/>
                </a:solidFill>
              </a:rPr>
              <a:t>Euromedia</a:t>
            </a:r>
            <a:r>
              <a:rPr lang="cs-CZ" dirty="0">
                <a:solidFill>
                  <a:schemeClr val="tx2"/>
                </a:solidFill>
              </a:rPr>
              <a:t> – </a:t>
            </a:r>
            <a:r>
              <a:rPr lang="cs-CZ" dirty="0" err="1">
                <a:solidFill>
                  <a:schemeClr val="tx2"/>
                </a:solidFill>
              </a:rPr>
              <a:t>Balios</a:t>
            </a:r>
            <a:r>
              <a:rPr lang="cs-CZ" dirty="0">
                <a:solidFill>
                  <a:schemeClr val="tx2"/>
                </a:solidFill>
              </a:rPr>
              <a:t> Praha 2000, 1</a:t>
            </a:r>
            <a:r>
              <a:rPr lang="cs-CZ" dirty="0" smtClean="0">
                <a:solidFill>
                  <a:schemeClr val="tx2"/>
                </a:solidFill>
              </a:rPr>
              <a:t>. díl, </a:t>
            </a:r>
            <a:r>
              <a:rPr lang="cs-CZ" dirty="0">
                <a:solidFill>
                  <a:schemeClr val="tx2"/>
                </a:solidFill>
              </a:rPr>
              <a:t>ISBN 80-7176-764-6</a:t>
            </a:r>
          </a:p>
        </p:txBody>
      </p:sp>
    </p:spTree>
    <p:extLst>
      <p:ext uri="{BB962C8B-B14F-4D97-AF65-F5344CB8AC3E}">
        <p14:creationId xmlns="" xmlns:p14="http://schemas.microsoft.com/office/powerpoint/2010/main" val="138248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91952"/>
          </a:xfrm>
        </p:spPr>
        <p:txBody>
          <a:bodyPr/>
          <a:lstStyle/>
          <a:p>
            <a:r>
              <a:rPr lang="cs-CZ" dirty="0" smtClean="0"/>
              <a:t>Použité obrázk</a:t>
            </a:r>
            <a:r>
              <a:rPr lang="cs-CZ" dirty="0"/>
              <a:t>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Věstonická Venuše - </a:t>
            </a:r>
            <a:r>
              <a:rPr lang="cs-CZ" sz="2000" dirty="0" smtClean="0">
                <a:solidFill>
                  <a:schemeClr val="tx2"/>
                </a:solidFill>
              </a:rPr>
              <a:t>[</a:t>
            </a:r>
            <a:r>
              <a:rPr lang="cs-CZ" sz="2000" dirty="0">
                <a:solidFill>
                  <a:schemeClr val="tx2"/>
                </a:solidFill>
              </a:rPr>
              <a:t>cit. </a:t>
            </a:r>
            <a:r>
              <a:rPr lang="cs-CZ" sz="2000" dirty="0" smtClean="0">
                <a:solidFill>
                  <a:schemeClr val="tx2"/>
                </a:solidFill>
              </a:rPr>
              <a:t>2011-10-04</a:t>
            </a:r>
            <a:r>
              <a:rPr lang="cs-CZ" sz="2000" dirty="0">
                <a:solidFill>
                  <a:schemeClr val="tx2"/>
                </a:solidFill>
              </a:rPr>
              <a:t>]. Dostupný pod licencí </a:t>
            </a:r>
            <a:r>
              <a:rPr lang="cs-CZ" sz="2000" dirty="0" err="1">
                <a:solidFill>
                  <a:schemeClr val="tx2"/>
                </a:solidFill>
              </a:rPr>
              <a:t>Creative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  <a:r>
              <a:rPr lang="cs-CZ" sz="2000" dirty="0" err="1">
                <a:solidFill>
                  <a:schemeClr val="tx2"/>
                </a:solidFill>
              </a:rPr>
              <a:t>Commons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  <a:r>
              <a:rPr lang="cs-CZ" sz="2000" dirty="0" smtClean="0">
                <a:solidFill>
                  <a:schemeClr val="tx2"/>
                </a:solidFill>
              </a:rPr>
              <a:t>na WWW: </a:t>
            </a:r>
            <a:r>
              <a:rPr lang="cs-CZ" sz="2000" u="sng" dirty="0" smtClean="0">
                <a:hlinkClick r:id="rId3"/>
              </a:rPr>
              <a:t>http</a:t>
            </a:r>
            <a:r>
              <a:rPr lang="cs-CZ" sz="2000" u="sng" dirty="0">
                <a:hlinkClick r:id="rId3"/>
              </a:rPr>
              <a:t>://</a:t>
            </a:r>
            <a:r>
              <a:rPr lang="cs-CZ" sz="2000" u="sng" dirty="0" smtClean="0">
                <a:hlinkClick r:id="rId3"/>
              </a:rPr>
              <a:t>commons.wikimedia.org/wiki/File%3AVestonicka_venuse_edit.jpg</a:t>
            </a:r>
            <a:endParaRPr lang="cs-CZ" sz="2000" u="sng" dirty="0" smtClean="0"/>
          </a:p>
          <a:p>
            <a:pPr indent="0">
              <a:buClr>
                <a:schemeClr val="accent6"/>
              </a:buClr>
              <a:buNone/>
            </a:pPr>
            <a:r>
              <a:rPr lang="cs-CZ" sz="2000" u="sng" dirty="0">
                <a:hlinkClick r:id="rId4"/>
              </a:rPr>
              <a:t>http://</a:t>
            </a:r>
            <a:r>
              <a:rPr lang="cs-CZ" sz="2000" u="sng" dirty="0" smtClean="0">
                <a:hlinkClick r:id="rId4"/>
              </a:rPr>
              <a:t>commons.wikimedia.org/wiki/File%3AVenus_von-dolnivestonice-1503.jpg</a:t>
            </a:r>
            <a:endParaRPr lang="cs-CZ" sz="2000" u="sng" dirty="0" smtClean="0"/>
          </a:p>
          <a:p>
            <a:pPr marL="285750" indent="-285750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2"/>
                </a:solidFill>
              </a:rPr>
              <a:t>Venuše  </a:t>
            </a:r>
            <a:r>
              <a:rPr lang="cs-CZ" sz="2000" dirty="0">
                <a:solidFill>
                  <a:schemeClr val="tx2"/>
                </a:solidFill>
              </a:rPr>
              <a:t>s rohem </a:t>
            </a:r>
            <a:r>
              <a:rPr lang="cs-CZ" sz="2000" dirty="0" smtClean="0">
                <a:solidFill>
                  <a:schemeClr val="tx2"/>
                </a:solidFill>
              </a:rPr>
              <a:t>- [</a:t>
            </a:r>
            <a:r>
              <a:rPr lang="cs-CZ" sz="2000" dirty="0">
                <a:solidFill>
                  <a:schemeClr val="tx2"/>
                </a:solidFill>
              </a:rPr>
              <a:t>cit. </a:t>
            </a:r>
            <a:r>
              <a:rPr lang="cs-CZ" sz="2000" dirty="0" smtClean="0">
                <a:solidFill>
                  <a:schemeClr val="tx2"/>
                </a:solidFill>
              </a:rPr>
              <a:t>2011-10-04</a:t>
            </a:r>
            <a:r>
              <a:rPr lang="cs-CZ" sz="2000" dirty="0">
                <a:solidFill>
                  <a:schemeClr val="tx2"/>
                </a:solidFill>
              </a:rPr>
              <a:t>]. Dostupný pod licencí </a:t>
            </a:r>
            <a:r>
              <a:rPr lang="cs-CZ" sz="2000" dirty="0" err="1">
                <a:solidFill>
                  <a:schemeClr val="tx2"/>
                </a:solidFill>
              </a:rPr>
              <a:t>Creative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  <a:r>
              <a:rPr lang="cs-CZ" sz="2000" dirty="0" err="1">
                <a:solidFill>
                  <a:schemeClr val="tx2"/>
                </a:solidFill>
              </a:rPr>
              <a:t>Commons</a:t>
            </a:r>
            <a:r>
              <a:rPr lang="cs-CZ" sz="2000" dirty="0">
                <a:solidFill>
                  <a:schemeClr val="tx2"/>
                </a:solidFill>
              </a:rPr>
              <a:t> na WWW</a:t>
            </a:r>
            <a:r>
              <a:rPr lang="cs-CZ" sz="2000" dirty="0" smtClean="0">
                <a:solidFill>
                  <a:schemeClr val="tx2"/>
                </a:solidFill>
              </a:rPr>
              <a:t>:</a:t>
            </a:r>
          </a:p>
          <a:p>
            <a:pPr indent="0">
              <a:buClr>
                <a:schemeClr val="accent6"/>
              </a:buClr>
              <a:buNone/>
            </a:pPr>
            <a:r>
              <a:rPr lang="cs-CZ" sz="2000" u="sng" dirty="0">
                <a:hlinkClick r:id="rId5"/>
              </a:rPr>
              <a:t>http://commons.wikimedia.org/wiki/File%3AVenus_figure%2C_Laussel%2C_replica.JPG</a:t>
            </a:r>
            <a:endParaRPr lang="cs-CZ" sz="2000" dirty="0">
              <a:solidFill>
                <a:schemeClr val="tx2"/>
              </a:solidFill>
            </a:endParaRPr>
          </a:p>
          <a:p>
            <a:pPr marL="285750" indent="-285750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000" dirty="0" smtClean="0">
                <a:solidFill>
                  <a:schemeClr val="tx2"/>
                </a:solidFill>
              </a:rPr>
              <a:t>Venuše z </a:t>
            </a:r>
            <a:r>
              <a:rPr lang="cs-CZ" sz="2000" dirty="0" err="1" smtClean="0">
                <a:solidFill>
                  <a:schemeClr val="tx2"/>
                </a:solidFill>
              </a:rPr>
              <a:t>Lespugue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  <a:r>
              <a:rPr lang="cs-CZ" sz="2000" dirty="0" smtClean="0">
                <a:solidFill>
                  <a:schemeClr val="tx2"/>
                </a:solidFill>
              </a:rPr>
              <a:t> </a:t>
            </a:r>
            <a:r>
              <a:rPr lang="cs-CZ" sz="2000" dirty="0">
                <a:solidFill>
                  <a:schemeClr val="tx2"/>
                </a:solidFill>
              </a:rPr>
              <a:t>-[cit. 2010-10-04]. Dostupný pod licencí </a:t>
            </a:r>
            <a:r>
              <a:rPr lang="cs-CZ" sz="2000" dirty="0" err="1">
                <a:solidFill>
                  <a:schemeClr val="tx2"/>
                </a:solidFill>
              </a:rPr>
              <a:t>Creative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  <a:r>
              <a:rPr lang="cs-CZ" sz="2000" dirty="0" err="1">
                <a:solidFill>
                  <a:schemeClr val="tx2"/>
                </a:solidFill>
              </a:rPr>
              <a:t>Commons</a:t>
            </a:r>
            <a:r>
              <a:rPr lang="cs-CZ" sz="2000" dirty="0">
                <a:solidFill>
                  <a:schemeClr val="tx2"/>
                </a:solidFill>
              </a:rPr>
              <a:t> na WWW</a:t>
            </a:r>
            <a:r>
              <a:rPr lang="cs-CZ" sz="2000" dirty="0" smtClean="0">
                <a:solidFill>
                  <a:schemeClr val="tx2"/>
                </a:solidFill>
              </a:rPr>
              <a:t>:</a:t>
            </a:r>
          </a:p>
          <a:p>
            <a:pPr indent="0">
              <a:buClr>
                <a:schemeClr val="accent6"/>
              </a:buClr>
              <a:buNone/>
            </a:pPr>
            <a:r>
              <a:rPr lang="cs-CZ" sz="2000" dirty="0"/>
              <a:t> </a:t>
            </a:r>
            <a:r>
              <a:rPr lang="cs-CZ" sz="2000" u="sng" dirty="0">
                <a:hlinkClick r:id="rId6"/>
              </a:rPr>
              <a:t>http://commons.wikimedia.org/wiki/File%3AVenus_de_Lespugue_(replica).</a:t>
            </a:r>
            <a:r>
              <a:rPr lang="cs-CZ" sz="2000" u="sng" dirty="0" smtClean="0">
                <a:hlinkClick r:id="rId6"/>
              </a:rPr>
              <a:t>jpg</a:t>
            </a:r>
            <a:endParaRPr lang="cs-CZ" sz="2000" u="sng" dirty="0" smtClean="0"/>
          </a:p>
          <a:p>
            <a:pPr marL="285750" indent="-285750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Willendorfská Venuše </a:t>
            </a:r>
            <a:r>
              <a:rPr lang="cs-CZ" sz="2000" dirty="0" smtClean="0">
                <a:solidFill>
                  <a:schemeClr val="tx2"/>
                </a:solidFill>
              </a:rPr>
              <a:t> - [</a:t>
            </a:r>
            <a:r>
              <a:rPr lang="cs-CZ" sz="2000" dirty="0">
                <a:solidFill>
                  <a:schemeClr val="tx2"/>
                </a:solidFill>
              </a:rPr>
              <a:t>cit. 2010-10-04]. Dostupný pod licencí </a:t>
            </a:r>
            <a:r>
              <a:rPr lang="cs-CZ" sz="2000" dirty="0" err="1">
                <a:solidFill>
                  <a:schemeClr val="tx2"/>
                </a:solidFill>
              </a:rPr>
              <a:t>Creative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  <a:r>
              <a:rPr lang="cs-CZ" sz="2000" dirty="0" err="1">
                <a:solidFill>
                  <a:schemeClr val="tx2"/>
                </a:solidFill>
              </a:rPr>
              <a:t>Commons</a:t>
            </a:r>
            <a:r>
              <a:rPr lang="cs-CZ" sz="2000" dirty="0">
                <a:solidFill>
                  <a:schemeClr val="tx2"/>
                </a:solidFill>
              </a:rPr>
              <a:t> na WWW</a:t>
            </a:r>
            <a:r>
              <a:rPr lang="cs-CZ" sz="2000" dirty="0" smtClean="0">
                <a:solidFill>
                  <a:schemeClr val="tx2"/>
                </a:solidFill>
              </a:rPr>
              <a:t>:</a:t>
            </a:r>
          </a:p>
          <a:p>
            <a:pPr indent="0">
              <a:buClr>
                <a:schemeClr val="accent6"/>
              </a:buClr>
              <a:buNone/>
            </a:pPr>
            <a:r>
              <a:rPr lang="cs-CZ" sz="2000" dirty="0">
                <a:hlinkClick r:id="rId7"/>
              </a:rPr>
              <a:t>http://</a:t>
            </a:r>
            <a:r>
              <a:rPr lang="cs-CZ" sz="2000" dirty="0" smtClean="0">
                <a:hlinkClick r:id="rId7"/>
              </a:rPr>
              <a:t>commons.wikimedia.org/wiki/File:Willendorf-Venus-1468.jpg</a:t>
            </a:r>
            <a:endParaRPr lang="cs-CZ" sz="2000" dirty="0" smtClean="0"/>
          </a:p>
          <a:p>
            <a:pPr indent="0">
              <a:buClr>
                <a:schemeClr val="accent6"/>
              </a:buClr>
              <a:buNone/>
            </a:pPr>
            <a:endParaRPr lang="cs-CZ" sz="2000" dirty="0">
              <a:solidFill>
                <a:schemeClr val="tx2"/>
              </a:solidFill>
            </a:endParaRPr>
          </a:p>
          <a:p>
            <a:pPr marL="285750" indent="-285750">
              <a:buClr>
                <a:schemeClr val="accent6"/>
              </a:buClr>
              <a:buFont typeface="Arial" pitchFamily="34" charset="0"/>
              <a:buChar char="•"/>
            </a:pPr>
            <a:endParaRPr lang="cs-CZ" sz="2000" dirty="0">
              <a:solidFill>
                <a:schemeClr val="tx2"/>
              </a:solidFill>
            </a:endParaRPr>
          </a:p>
          <a:p>
            <a:pPr indent="0">
              <a:buClr>
                <a:schemeClr val="accent6"/>
              </a:buClr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 marL="285750" indent="-285750">
              <a:buClr>
                <a:schemeClr val="accent6"/>
              </a:buClr>
              <a:buFont typeface="Arial" pitchFamily="34" charset="0"/>
              <a:buChar char="•"/>
            </a:pPr>
            <a:endParaRPr lang="cs-CZ" sz="1600" dirty="0">
              <a:solidFill>
                <a:schemeClr val="tx2"/>
              </a:solidFill>
            </a:endParaRPr>
          </a:p>
          <a:p>
            <a:pPr indent="0">
              <a:buClr>
                <a:schemeClr val="accent6"/>
              </a:buClr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000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cs-CZ" sz="8000" dirty="0" smtClean="0"/>
              <a:t>Pravěké Venuše</a:t>
            </a:r>
            <a:endParaRPr lang="cs-CZ" sz="8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2636912"/>
            <a:ext cx="8424936" cy="3600400"/>
          </a:xfrm>
          <a:ln>
            <a:noFill/>
          </a:ln>
        </p:spPr>
        <p:txBody>
          <a:bodyPr>
            <a:noAutofit/>
          </a:bodyPr>
          <a:lstStyle/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4800" dirty="0" smtClean="0"/>
              <a:t>ženské figurky nebo ryté kresby z doby kamenné </a:t>
            </a:r>
          </a:p>
          <a:p>
            <a:pPr marL="457200" indent="-4572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4800" dirty="0" smtClean="0"/>
              <a:t>symboly mateřství a plodnosti </a:t>
            </a:r>
          </a:p>
        </p:txBody>
      </p:sp>
    </p:spTree>
    <p:extLst>
      <p:ext uri="{BB962C8B-B14F-4D97-AF65-F5344CB8AC3E}">
        <p14:creationId xmlns="" xmlns:p14="http://schemas.microsoft.com/office/powerpoint/2010/main" val="61113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3143" y="260648"/>
            <a:ext cx="8064896" cy="998239"/>
          </a:xfrm>
        </p:spPr>
        <p:txBody>
          <a:bodyPr>
            <a:noAutofit/>
          </a:bodyPr>
          <a:lstStyle/>
          <a:p>
            <a:r>
              <a:rPr lang="cs-CZ" sz="7200" dirty="0" smtClean="0"/>
              <a:t>Věstonická Venuše</a:t>
            </a:r>
            <a:endParaRPr lang="cs-CZ" sz="7200" dirty="0"/>
          </a:p>
        </p:txBody>
      </p:sp>
      <p:sp>
        <p:nvSpPr>
          <p:cNvPr id="6" name="Podnadpis 5"/>
          <p:cNvSpPr>
            <a:spLocks noGrp="1"/>
          </p:cNvSpPr>
          <p:nvPr>
            <p:ph type="subTitle" idx="1"/>
          </p:nvPr>
        </p:nvSpPr>
        <p:spPr>
          <a:xfrm>
            <a:off x="5508104" y="1628800"/>
            <a:ext cx="3312368" cy="2808312"/>
          </a:xfrm>
        </p:spPr>
        <p:txBody>
          <a:bodyPr>
            <a:noAutofit/>
          </a:bodyPr>
          <a:lstStyle/>
          <a:p>
            <a:pPr marL="342900" indent="-3429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800" dirty="0"/>
              <a:t>p</a:t>
            </a:r>
            <a:r>
              <a:rPr lang="cs-CZ" sz="2800" dirty="0" smtClean="0"/>
              <a:t>aleolit, asi 25 000 let př.n.l.</a:t>
            </a:r>
          </a:p>
          <a:p>
            <a:pPr marL="342900" indent="-3429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800" dirty="0"/>
              <a:t>p</a:t>
            </a:r>
            <a:r>
              <a:rPr lang="cs-CZ" sz="2800" dirty="0" smtClean="0"/>
              <a:t>lastika ze směsi popela, hlíny a kostního prachu</a:t>
            </a:r>
          </a:p>
          <a:p>
            <a:pPr marL="342900" indent="-3429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800" dirty="0"/>
              <a:t>v</a:t>
            </a:r>
            <a:r>
              <a:rPr lang="cs-CZ" sz="2800" dirty="0" smtClean="0"/>
              <a:t>ýška 11,5 cm</a:t>
            </a:r>
          </a:p>
          <a:p>
            <a:pPr marL="342900" indent="-342900" algn="l"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800" dirty="0" smtClean="0"/>
              <a:t>z Dolních Věstonic na Moravě</a:t>
            </a:r>
            <a:endParaRPr lang="cs-CZ" sz="28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2555776" cy="498376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3" y="1484784"/>
            <a:ext cx="2406146" cy="49837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493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199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Venuše s rohem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60032" y="1600200"/>
            <a:ext cx="3826768" cy="4525963"/>
          </a:xfrm>
        </p:spPr>
        <p:txBody>
          <a:bodyPr/>
          <a:lstStyle/>
          <a:p>
            <a:pPr>
              <a:buClr>
                <a:schemeClr val="accent6"/>
              </a:buClr>
            </a:pPr>
            <a:r>
              <a:rPr lang="cs-CZ" dirty="0" smtClean="0">
                <a:solidFill>
                  <a:schemeClr val="tx2"/>
                </a:solidFill>
              </a:rPr>
              <a:t>neandrtálská  kultura</a:t>
            </a:r>
          </a:p>
          <a:p>
            <a:pPr>
              <a:buClr>
                <a:schemeClr val="accent6"/>
              </a:buClr>
            </a:pPr>
            <a:r>
              <a:rPr lang="cs-CZ" dirty="0">
                <a:solidFill>
                  <a:schemeClr val="tx2"/>
                </a:solidFill>
              </a:rPr>
              <a:t>k</a:t>
            </a:r>
            <a:r>
              <a:rPr lang="cs-CZ" dirty="0" smtClean="0">
                <a:solidFill>
                  <a:schemeClr val="tx2"/>
                </a:solidFill>
              </a:rPr>
              <a:t>amenný reliéf</a:t>
            </a:r>
          </a:p>
          <a:p>
            <a:pPr>
              <a:buClr>
                <a:schemeClr val="accent6"/>
              </a:buClr>
            </a:pPr>
            <a:r>
              <a:rPr lang="cs-CZ" dirty="0" err="1" smtClean="0">
                <a:solidFill>
                  <a:schemeClr val="tx2"/>
                </a:solidFill>
              </a:rPr>
              <a:t>Laussel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cs-CZ" dirty="0" smtClean="0">
                <a:solidFill>
                  <a:schemeClr val="tx2"/>
                </a:solidFill>
              </a:rPr>
              <a:t>ve Francii</a:t>
            </a:r>
          </a:p>
          <a:p>
            <a:pPr>
              <a:buClr>
                <a:schemeClr val="accent6"/>
              </a:buClr>
            </a:pPr>
            <a:endParaRPr lang="cs-CZ" dirty="0">
              <a:solidFill>
                <a:schemeClr val="tx2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3964348" cy="52845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5534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91952"/>
          </a:xfrm>
        </p:spPr>
        <p:txBody>
          <a:bodyPr/>
          <a:lstStyle/>
          <a:p>
            <a:r>
              <a:rPr lang="cs-CZ" dirty="0" smtClean="0"/>
              <a:t>Venuše z </a:t>
            </a:r>
            <a:r>
              <a:rPr lang="cs-CZ" dirty="0" err="1" smtClean="0"/>
              <a:t>Lespugue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292080" y="1700808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p</a:t>
            </a:r>
            <a:r>
              <a:rPr lang="cs-CZ" dirty="0" smtClean="0">
                <a:solidFill>
                  <a:schemeClr val="tx2"/>
                </a:solidFill>
              </a:rPr>
              <a:t>aleolit, asi 25 000 let př.n.l.</a:t>
            </a:r>
          </a:p>
          <a:p>
            <a:pPr marL="285750" indent="-285750"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z</a:t>
            </a:r>
            <a:r>
              <a:rPr lang="cs-CZ" dirty="0" smtClean="0">
                <a:solidFill>
                  <a:schemeClr val="tx2"/>
                </a:solidFill>
              </a:rPr>
              <a:t> mamutího klu</a:t>
            </a:r>
          </a:p>
          <a:p>
            <a:pPr marL="285750" indent="-285750"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g</a:t>
            </a:r>
            <a:r>
              <a:rPr lang="cs-CZ" dirty="0" smtClean="0">
                <a:solidFill>
                  <a:schemeClr val="tx2"/>
                </a:solidFill>
              </a:rPr>
              <a:t>eometrické tvary</a:t>
            </a:r>
          </a:p>
          <a:p>
            <a:pPr marL="285750" indent="-285750">
              <a:buClr>
                <a:schemeClr val="accent6"/>
              </a:buClr>
              <a:buFont typeface="Arial" pitchFamily="34" charset="0"/>
              <a:buChar char="•"/>
            </a:pPr>
            <a:r>
              <a:rPr lang="cs-CZ" dirty="0">
                <a:solidFill>
                  <a:schemeClr val="tx2"/>
                </a:solidFill>
              </a:rPr>
              <a:t>n</a:t>
            </a:r>
            <a:r>
              <a:rPr lang="cs-CZ" dirty="0" smtClean="0">
                <a:solidFill>
                  <a:schemeClr val="tx2"/>
                </a:solidFill>
              </a:rPr>
              <a:t>aleziště  - Francie</a:t>
            </a:r>
            <a:endParaRPr lang="cs-CZ" dirty="0">
              <a:solidFill>
                <a:schemeClr val="tx2"/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44824"/>
            <a:ext cx="4032448" cy="4680520"/>
          </a:xfrm>
        </p:spPr>
      </p:pic>
    </p:spTree>
    <p:extLst>
      <p:ext uri="{BB962C8B-B14F-4D97-AF65-F5344CB8AC3E}">
        <p14:creationId xmlns="" xmlns:p14="http://schemas.microsoft.com/office/powerpoint/2010/main" val="39933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0" y="404664"/>
            <a:ext cx="4736774" cy="81994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Willendorfská Venuše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32040" y="1600200"/>
            <a:ext cx="3754760" cy="4525963"/>
          </a:xfrm>
        </p:spPr>
        <p:txBody>
          <a:bodyPr/>
          <a:lstStyle/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mladší paleolit, asi 21 000 let př.n.l.</a:t>
            </a: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400" dirty="0">
                <a:solidFill>
                  <a:schemeClr val="tx2"/>
                </a:solidFill>
              </a:rPr>
              <a:t>v</a:t>
            </a:r>
            <a:r>
              <a:rPr lang="cs-CZ" sz="2400" dirty="0" smtClean="0">
                <a:solidFill>
                  <a:schemeClr val="tx2"/>
                </a:solidFill>
              </a:rPr>
              <a:t>ápencová soška</a:t>
            </a: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11 cm vysoká</a:t>
            </a: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naleziště - Rakousko </a:t>
            </a: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endParaRPr lang="cs-CZ" dirty="0" smtClean="0">
              <a:solidFill>
                <a:schemeClr val="tx2"/>
              </a:solidFill>
            </a:endParaRPr>
          </a:p>
          <a:p>
            <a:pPr>
              <a:buClr>
                <a:schemeClr val="accent6"/>
              </a:buClr>
              <a:buFont typeface="Arial" pitchFamily="34" charset="0"/>
              <a:buChar char="•"/>
            </a:pPr>
            <a:endParaRPr lang="cs-CZ" dirty="0">
              <a:solidFill>
                <a:schemeClr val="tx2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5"/>
            <a:ext cx="3960440" cy="61206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5297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63960"/>
          </a:xfrm>
        </p:spPr>
        <p:txBody>
          <a:bodyPr/>
          <a:lstStyle/>
          <a:p>
            <a:r>
              <a:rPr lang="cs-CZ" dirty="0" smtClean="0"/>
              <a:t>Výtvarné úkoly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Vybrat typ pravěké Venuše</a:t>
            </a:r>
          </a:p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Podobu nakreslit a vystínovat měkkou tužkou</a:t>
            </a:r>
          </a:p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Pozadí vyplnit odstíny maximálně dvou barev</a:t>
            </a:r>
          </a:p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Míchat odstíny</a:t>
            </a:r>
          </a:p>
          <a:p>
            <a:pPr marL="514350" indent="-514350">
              <a:buClr>
                <a:schemeClr val="accent6"/>
              </a:buClr>
              <a:buSzPct val="100000"/>
              <a:buFont typeface="+mj-lt"/>
              <a:buAutoNum type="arabicPeriod"/>
            </a:pPr>
            <a:r>
              <a:rPr lang="cs-CZ" sz="3600" dirty="0" smtClean="0">
                <a:solidFill>
                  <a:schemeClr val="tx2"/>
                </a:solidFill>
              </a:rPr>
              <a:t>Nejprve namíchat světlé, potom tmavé odstíny, nakonec použít černou</a:t>
            </a:r>
            <a:endParaRPr lang="cs-CZ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601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Ukázky prací žáků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75856" y="1484784"/>
            <a:ext cx="3024336" cy="576064"/>
          </a:xfrm>
        </p:spPr>
        <p:txBody>
          <a:bodyPr/>
          <a:lstStyle/>
          <a:p>
            <a:pPr indent="0">
              <a:buNone/>
            </a:pPr>
            <a:r>
              <a:rPr lang="cs-CZ" i="1" dirty="0" smtClean="0">
                <a:solidFill>
                  <a:schemeClr val="tx2"/>
                </a:solidFill>
              </a:rPr>
              <a:t>Zelené odstíny</a:t>
            </a:r>
            <a:endParaRPr lang="cs-CZ" i="1" dirty="0">
              <a:solidFill>
                <a:schemeClr val="tx2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060848"/>
            <a:ext cx="3415308" cy="455374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046514"/>
            <a:ext cx="3407144" cy="45428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31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7936"/>
          </a:xfrm>
        </p:spPr>
        <p:txBody>
          <a:bodyPr>
            <a:normAutofit/>
          </a:bodyPr>
          <a:lstStyle/>
          <a:p>
            <a:r>
              <a:rPr lang="cs-CZ" sz="2800" b="0" i="1" dirty="0" smtClean="0"/>
              <a:t>Modré odstíny</a:t>
            </a:r>
            <a:endParaRPr lang="cs-CZ" sz="2800" b="0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0768"/>
            <a:ext cx="3888432" cy="518457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320686"/>
            <a:ext cx="3903493" cy="52046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2177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100000"/>
          </a:schemeClr>
        </a:solidFill>
        <a:gradFill flip="none"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  <a:tileRect/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TC010113062[[fn=Lidský motiv]]</Template>
  <TotalTime>440</TotalTime>
  <Words>394</Words>
  <Application>Microsoft Office PowerPoint</Application>
  <PresentationFormat>Předvádění na obrazovce (4:3)</PresentationFormat>
  <Paragraphs>83</Paragraphs>
  <Slides>13</Slides>
  <Notes>13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Human</vt:lpstr>
      <vt:lpstr>Snímek 1</vt:lpstr>
      <vt:lpstr>Pravěké Venuše</vt:lpstr>
      <vt:lpstr>Věstonická Venuše</vt:lpstr>
      <vt:lpstr>Venuše s rohem</vt:lpstr>
      <vt:lpstr>Venuše z Lespugue</vt:lpstr>
      <vt:lpstr>Willendorfská Venuše</vt:lpstr>
      <vt:lpstr>Výtvarné úkoly</vt:lpstr>
      <vt:lpstr>Ukázky prací žáků</vt:lpstr>
      <vt:lpstr>Modré odstíny</vt:lpstr>
      <vt:lpstr>Červené a žluté odstíny</vt:lpstr>
      <vt:lpstr>Modrozelené odstíny</vt:lpstr>
      <vt:lpstr>Použité zdroje</vt:lpstr>
      <vt:lpstr>Použité obrázky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Pravěké Venuše</dc:title>
  <dc:creator>ucitel</dc:creator>
  <cp:lastModifiedBy>Uživatel</cp:lastModifiedBy>
  <cp:revision>33</cp:revision>
  <dcterms:created xsi:type="dcterms:W3CDTF">2011-10-26T15:07:42Z</dcterms:created>
  <dcterms:modified xsi:type="dcterms:W3CDTF">2012-04-30T10:21:33Z</dcterms:modified>
</cp:coreProperties>
</file>