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71" r:id="rId2"/>
    <p:sldId id="256" r:id="rId3"/>
    <p:sldId id="257" r:id="rId4"/>
    <p:sldId id="260" r:id="rId5"/>
    <p:sldId id="261" r:id="rId6"/>
    <p:sldId id="277" r:id="rId7"/>
    <p:sldId id="279" r:id="rId8"/>
    <p:sldId id="263" r:id="rId9"/>
    <p:sldId id="264" r:id="rId10"/>
    <p:sldId id="276" r:id="rId11"/>
    <p:sldId id="275" r:id="rId12"/>
    <p:sldId id="274" r:id="rId13"/>
    <p:sldId id="273" r:id="rId14"/>
    <p:sldId id="272" r:id="rId15"/>
    <p:sldId id="269" r:id="rId16"/>
    <p:sldId id="27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6" autoAdjust="0"/>
    <p:restoredTop sz="94660"/>
  </p:normalViewPr>
  <p:slideViewPr>
    <p:cSldViewPr>
      <p:cViewPr varScale="1">
        <p:scale>
          <a:sx n="74" d="100"/>
          <a:sy n="74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EDDF5-E190-48DA-B2F1-B8BC20C536FA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5632F-BCA7-4A08-A6FE-CEE3BE1A01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95527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5632F-BCA7-4A08-A6FE-CEE3BE1A0134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E96A6A02-27FB-4A64-BF27-4BFCE8E40499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6C8B6D37-4FDF-474E-9269-BF6A615C2A7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6A02-27FB-4A64-BF27-4BFCE8E40499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6D37-4FDF-474E-9269-BF6A615C2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6A02-27FB-4A64-BF27-4BFCE8E40499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6D37-4FDF-474E-9269-BF6A615C2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6A02-27FB-4A64-BF27-4BFCE8E40499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6D37-4FDF-474E-9269-BF6A615C2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6A02-27FB-4A64-BF27-4BFCE8E40499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6D37-4FDF-474E-9269-BF6A615C2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6A02-27FB-4A64-BF27-4BFCE8E40499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6D37-4FDF-474E-9269-BF6A615C2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6A02-27FB-4A64-BF27-4BFCE8E40499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6D37-4FDF-474E-9269-BF6A615C2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6A02-27FB-4A64-BF27-4BFCE8E40499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6D37-4FDF-474E-9269-BF6A615C2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6A02-27FB-4A64-BF27-4BFCE8E40499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6D37-4FDF-474E-9269-BF6A615C2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6A02-27FB-4A64-BF27-4BFCE8E40499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6D37-4FDF-474E-9269-BF6A615C2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cs-CZ" sz="2000" smtClean="0"/>
              <a:t>Kliknutím na ikonu přidáte obrázek.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6A02-27FB-4A64-BF27-4BFCE8E40499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6D37-4FDF-474E-9269-BF6A615C2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E96A6A02-27FB-4A64-BF27-4BFCE8E40499}" type="datetimeFigureOut">
              <a:rPr lang="cs-CZ" smtClean="0"/>
              <a:pPr/>
              <a:t>30.4.2012</a:t>
            </a:fld>
            <a:endParaRPr lang="cs-CZ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cs-CZ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6C8B6D37-4FDF-474E-9269-BF6A615C2A7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f/Zdenek_Burian_memorial_plaque.jpg" TargetMode="External"/><Relationship Id="rId7" Type="http://schemas.openxmlformats.org/officeDocument/2006/relationships/hyperlink" Target="http://commons.wikimedia.org/wiki/File:Allosaurus_in_Baltow_20060916_1500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8/8b/Ba%C5%82t%C3%B3w_Park_Jurajski_001.jpg" TargetMode="External"/><Relationship Id="rId5" Type="http://schemas.openxmlformats.org/officeDocument/2006/relationships/hyperlink" Target="http://commons.wikimedia.org/wiki/File:Styracosaurus_Baltow_20051003_1315.jpg" TargetMode="External"/><Relationship Id="rId4" Type="http://schemas.openxmlformats.org/officeDocument/2006/relationships/hyperlink" Target="http://commons.wikimedia.org/wiki/File:Diplodocus_cknight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96431" y="6363402"/>
            <a:ext cx="2895600" cy="476250"/>
          </a:xfrm>
        </p:spPr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Autorem materiálu a všech jeho částí, není-li uvedeno jinak, je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Mgr. Karolína Beranová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6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Group 1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4906454"/>
              </p:ext>
            </p:extLst>
          </p:nvPr>
        </p:nvGraphicFramePr>
        <p:xfrm>
          <a:off x="611188" y="1700213"/>
          <a:ext cx="6837362" cy="1097280"/>
        </p:xfrm>
        <a:graphic>
          <a:graphicData uri="http://schemas.openxmlformats.org/drawingml/2006/table">
            <a:tbl>
              <a:tblPr/>
              <a:tblGrid>
                <a:gridCol w="2243137"/>
                <a:gridCol w="459422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" name="Obrázek 1" descr="logolinkII_bar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581525"/>
            <a:ext cx="5762625" cy="1647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58"/>
          <p:cNvSpPr>
            <a:spLocks noChangeArrowheads="1"/>
          </p:cNvSpPr>
          <p:nvPr/>
        </p:nvSpPr>
        <p:spPr bwMode="auto">
          <a:xfrm>
            <a:off x="468313" y="3011488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cs-CZ" sz="1800"/>
          </a:p>
        </p:txBody>
      </p:sp>
      <p:pic>
        <p:nvPicPr>
          <p:cNvPr id="28" name="Picture 63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64"/>
          <p:cNvSpPr>
            <a:spLocks noChangeArrowheads="1"/>
          </p:cNvSpPr>
          <p:nvPr/>
        </p:nvSpPr>
        <p:spPr bwMode="auto">
          <a:xfrm>
            <a:off x="730729" y="980728"/>
            <a:ext cx="69135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200" b="1" dirty="0">
                <a:latin typeface="Arial" pitchFamily="34" charset="0"/>
                <a:cs typeface="Arial" pitchFamily="34" charset="0"/>
              </a:rPr>
              <a:t>Tento materiál byl vytvořen v rámci projektu  Operačního programu Vzdělávání pro konkurenceschopnost.</a:t>
            </a:r>
          </a:p>
        </p:txBody>
      </p:sp>
      <p:sp>
        <p:nvSpPr>
          <p:cNvPr id="31" name="Rectangle 116"/>
          <p:cNvSpPr>
            <a:spLocks noChangeArrowheads="1"/>
          </p:cNvSpPr>
          <p:nvPr/>
        </p:nvSpPr>
        <p:spPr bwMode="auto">
          <a:xfrm>
            <a:off x="395288" y="2494494"/>
            <a:ext cx="8497887" cy="306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cs-CZ" sz="1200" b="1" dirty="0"/>
          </a:p>
          <a:p>
            <a:pPr algn="ctr"/>
            <a:endParaRPr lang="cs-CZ" sz="11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cs-CZ" sz="1100" b="1" dirty="0" smtClean="0">
                <a:latin typeface="Calibri" pitchFamily="34" charset="0"/>
              </a:rPr>
              <a:t>SADA č. XIV</a:t>
            </a:r>
          </a:p>
          <a:p>
            <a:r>
              <a:rPr lang="cs-CZ" sz="1100" b="1" dirty="0" smtClean="0">
                <a:latin typeface="Calibri" pitchFamily="34" charset="0"/>
              </a:rPr>
              <a:t>                                                                             Identifikátor: </a:t>
            </a:r>
            <a:r>
              <a:rPr lang="cs-CZ" sz="1100" b="1" dirty="0" smtClean="0"/>
              <a:t>VY_32_INOVACE_SADA XIV_VV, DUM č.6</a:t>
            </a:r>
            <a:endParaRPr lang="cs-CZ" sz="1100" b="1" dirty="0" smtClean="0">
              <a:latin typeface="Calibri" pitchFamily="34" charset="0"/>
            </a:endParaRPr>
          </a:p>
          <a:p>
            <a:pPr algn="ctr"/>
            <a:r>
              <a:rPr lang="cs-CZ" sz="1100" b="1" dirty="0" smtClean="0">
                <a:latin typeface="Calibri" pitchFamily="34" charset="0"/>
              </a:rPr>
              <a:t>Vzdělávací oblast</a:t>
            </a:r>
            <a:r>
              <a:rPr lang="cs-CZ" sz="1100" b="1" smtClean="0">
                <a:latin typeface="Calibri" pitchFamily="34" charset="0"/>
              </a:rPr>
              <a:t>: </a:t>
            </a:r>
            <a:r>
              <a:rPr lang="cs-CZ" sz="1100" b="1" smtClean="0">
                <a:latin typeface="Calibri" pitchFamily="34" charset="0"/>
              </a:rPr>
              <a:t>Umění a kultura</a:t>
            </a:r>
            <a:endParaRPr lang="cs-CZ" sz="1100" b="1" dirty="0" smtClean="0">
              <a:latin typeface="Calibri" pitchFamily="34" charset="0"/>
            </a:endParaRPr>
          </a:p>
          <a:p>
            <a:pPr algn="ctr"/>
            <a:r>
              <a:rPr lang="cs-CZ" sz="1100" b="1" dirty="0" smtClean="0">
                <a:latin typeface="Calibri" pitchFamily="34" charset="0"/>
                <a:cs typeface="Calibri" pitchFamily="34" charset="0"/>
              </a:rPr>
              <a:t>Vzdělávací </a:t>
            </a:r>
            <a:r>
              <a:rPr lang="cs-CZ" sz="1100" b="1" dirty="0">
                <a:latin typeface="Calibri" pitchFamily="34" charset="0"/>
                <a:cs typeface="Calibri" pitchFamily="34" charset="0"/>
              </a:rPr>
              <a:t>obor: </a:t>
            </a:r>
            <a:r>
              <a:rPr lang="cs-CZ" sz="1100" b="1" dirty="0" smtClean="0">
                <a:latin typeface="Calibri" pitchFamily="34" charset="0"/>
                <a:cs typeface="Calibri" pitchFamily="34" charset="0"/>
              </a:rPr>
              <a:t>Výtvarná výchova</a:t>
            </a:r>
            <a:endParaRPr lang="cs-CZ" sz="1100" b="1" dirty="0">
              <a:latin typeface="Calibri" pitchFamily="34" charset="0"/>
              <a:cs typeface="Calibri" pitchFamily="34" charset="0"/>
            </a:endParaRPr>
          </a:p>
          <a:p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Název: Dinosauři</a:t>
            </a:r>
            <a:endParaRPr lang="cs-CZ" sz="1200" dirty="0">
              <a:latin typeface="Calibri" pitchFamily="34" charset="0"/>
              <a:cs typeface="Calibri" pitchFamily="34" charset="0"/>
            </a:endParaRPr>
          </a:p>
          <a:p>
            <a:r>
              <a:rPr lang="cs-CZ" sz="1200" b="1" dirty="0">
                <a:latin typeface="Calibri" pitchFamily="34" charset="0"/>
                <a:cs typeface="Calibri" pitchFamily="34" charset="0"/>
              </a:rPr>
              <a:t>Autor</a:t>
            </a:r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: Mgr. Karolína </a:t>
            </a:r>
            <a:r>
              <a:rPr lang="cs-CZ" sz="1200" b="1" dirty="0">
                <a:latin typeface="Calibri" pitchFamily="34" charset="0"/>
                <a:cs typeface="Calibri" pitchFamily="34" charset="0"/>
              </a:rPr>
              <a:t>B</a:t>
            </a:r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eranová</a:t>
            </a:r>
            <a:endParaRPr lang="cs-CZ" sz="1200" dirty="0">
              <a:latin typeface="Calibri" pitchFamily="34" charset="0"/>
              <a:cs typeface="Calibri" pitchFamily="34" charset="0"/>
            </a:endParaRPr>
          </a:p>
          <a:p>
            <a:r>
              <a:rPr lang="cs-CZ" sz="1200" b="1" dirty="0">
                <a:latin typeface="Calibri" pitchFamily="34" charset="0"/>
                <a:cs typeface="Calibri" pitchFamily="34" charset="0"/>
              </a:rPr>
              <a:t>Stručná </a:t>
            </a:r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anotace: Žák  využívá mezipředmětových vztahů a znalostí historických skutečností, zapojuje fantazii při vlastní tvorbě</a:t>
            </a:r>
            <a:endParaRPr lang="cs-CZ" sz="1200" b="1" dirty="0">
              <a:latin typeface="Calibri" pitchFamily="34" charset="0"/>
              <a:cs typeface="Calibri" pitchFamily="34" charset="0"/>
            </a:endParaRPr>
          </a:p>
          <a:p>
            <a:r>
              <a:rPr lang="cs-CZ" sz="1200" b="1" dirty="0">
                <a:latin typeface="Calibri" pitchFamily="34" charset="0"/>
                <a:cs typeface="Calibri" pitchFamily="34" charset="0"/>
              </a:rPr>
              <a:t>Metodické zhodnocení</a:t>
            </a:r>
            <a:r>
              <a:rPr lang="cs-CZ" sz="1200" b="1" dirty="0" smtClean="0">
                <a:latin typeface="Calibri" pitchFamily="34" charset="0"/>
                <a:cs typeface="Calibri" pitchFamily="34" charset="0"/>
              </a:rPr>
              <a:t>: Materiál byl vytvořen v listopadu 2011 a použit ve výuce výtvarné výchovy v 6.A dne 8.11.2011</a:t>
            </a:r>
          </a:p>
          <a:p>
            <a:endParaRPr lang="cs-CZ" sz="1200" b="1" dirty="0">
              <a:latin typeface="Calibri" pitchFamily="34" charset="0"/>
              <a:cs typeface="Calibri" pitchFamily="34" charset="0"/>
            </a:endParaRPr>
          </a:p>
          <a:p>
            <a:endParaRPr lang="cs-CZ" sz="1200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="" xmlns:p14="http://schemas.microsoft.com/office/powerpoint/2010/main" val="330350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136903" cy="5904656"/>
          </a:xfrm>
        </p:spPr>
      </p:pic>
    </p:spTree>
    <p:extLst>
      <p:ext uri="{BB962C8B-B14F-4D97-AF65-F5344CB8AC3E}">
        <p14:creationId xmlns="" xmlns:p14="http://schemas.microsoft.com/office/powerpoint/2010/main" val="399381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80919" cy="6264696"/>
          </a:xfrm>
        </p:spPr>
      </p:pic>
    </p:spTree>
    <p:extLst>
      <p:ext uri="{BB962C8B-B14F-4D97-AF65-F5344CB8AC3E}">
        <p14:creationId xmlns="" xmlns:p14="http://schemas.microsoft.com/office/powerpoint/2010/main" val="13745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920879" cy="5904656"/>
          </a:xfrm>
        </p:spPr>
      </p:pic>
    </p:spTree>
    <p:extLst>
      <p:ext uri="{BB962C8B-B14F-4D97-AF65-F5344CB8AC3E}">
        <p14:creationId xmlns="" xmlns:p14="http://schemas.microsoft.com/office/powerpoint/2010/main" val="9016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7992888" cy="6048672"/>
          </a:xfrm>
        </p:spPr>
      </p:pic>
    </p:spTree>
    <p:extLst>
      <p:ext uri="{BB962C8B-B14F-4D97-AF65-F5344CB8AC3E}">
        <p14:creationId xmlns="" xmlns:p14="http://schemas.microsoft.com/office/powerpoint/2010/main" val="106214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9"/>
            <a:ext cx="7632847" cy="5688631"/>
          </a:xfrm>
        </p:spPr>
      </p:pic>
    </p:spTree>
    <p:extLst>
      <p:ext uri="{BB962C8B-B14F-4D97-AF65-F5344CB8AC3E}">
        <p14:creationId xmlns="" xmlns:p14="http://schemas.microsoft.com/office/powerpoint/2010/main" val="48677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Špinar, Z., V., Kniha o pravěku, Albatros </a:t>
            </a:r>
            <a:r>
              <a:rPr lang="cs-CZ" dirty="0">
                <a:solidFill>
                  <a:schemeClr val="tx2"/>
                </a:solidFill>
              </a:rPr>
              <a:t>Praha </a:t>
            </a:r>
            <a:r>
              <a:rPr lang="cs-CZ" dirty="0" smtClean="0">
                <a:solidFill>
                  <a:schemeClr val="tx2"/>
                </a:solidFill>
              </a:rPr>
              <a:t>1988, </a:t>
            </a:r>
            <a:r>
              <a:rPr lang="cs-CZ" dirty="0">
                <a:solidFill>
                  <a:schemeClr val="tx2"/>
                </a:solidFill>
              </a:rPr>
              <a:t>ISBN </a:t>
            </a:r>
            <a:r>
              <a:rPr lang="cs-CZ" dirty="0" smtClean="0">
                <a:solidFill>
                  <a:schemeClr val="tx2"/>
                </a:solidFill>
              </a:rPr>
              <a:t>13-722-88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24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91952"/>
          </a:xfrm>
        </p:spPr>
        <p:txBody>
          <a:bodyPr/>
          <a:lstStyle/>
          <a:p>
            <a:r>
              <a:rPr lang="cs-CZ" dirty="0" smtClean="0"/>
              <a:t>Použité obrázk</a:t>
            </a:r>
            <a:r>
              <a:rPr lang="cs-CZ" dirty="0"/>
              <a:t>y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496944" cy="4525963"/>
          </a:xfrm>
        </p:spPr>
        <p:txBody>
          <a:bodyPr>
            <a:normAutofit fontScale="92500" lnSpcReduction="10000"/>
          </a:bodyPr>
          <a:lstStyle/>
          <a:p>
            <a:pPr indent="0">
              <a:buClr>
                <a:schemeClr val="accent6"/>
              </a:buClr>
              <a:buNone/>
            </a:pPr>
            <a:r>
              <a:rPr lang="cs-CZ" sz="2000" dirty="0" smtClean="0"/>
              <a:t>Pamětní deska Z. Buriana </a:t>
            </a:r>
            <a:r>
              <a:rPr lang="cs-CZ" sz="2000" dirty="0">
                <a:solidFill>
                  <a:schemeClr val="tx2"/>
                </a:solidFill>
              </a:rPr>
              <a:t>- [cit. </a:t>
            </a:r>
            <a:r>
              <a:rPr lang="cs-CZ" sz="2000" dirty="0" smtClean="0">
                <a:solidFill>
                  <a:schemeClr val="tx2"/>
                </a:solidFill>
              </a:rPr>
              <a:t>2011-11-03]. </a:t>
            </a:r>
            <a:r>
              <a:rPr lang="cs-CZ" sz="2000" dirty="0">
                <a:solidFill>
                  <a:schemeClr val="tx2"/>
                </a:solidFill>
              </a:rPr>
              <a:t>Dostupný pod licencí </a:t>
            </a:r>
            <a:r>
              <a:rPr lang="cs-CZ" sz="2000" dirty="0" err="1">
                <a:solidFill>
                  <a:schemeClr val="tx2"/>
                </a:solidFill>
              </a:rPr>
              <a:t>Creative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Commons</a:t>
            </a:r>
            <a:r>
              <a:rPr lang="cs-CZ" sz="2000" dirty="0">
                <a:solidFill>
                  <a:schemeClr val="tx2"/>
                </a:solidFill>
              </a:rPr>
              <a:t> na </a:t>
            </a:r>
            <a:r>
              <a:rPr lang="cs-CZ" sz="2000" u="sng" dirty="0" smtClean="0">
                <a:hlinkClick r:id="rId3"/>
              </a:rPr>
              <a:t>http</a:t>
            </a:r>
            <a:r>
              <a:rPr lang="cs-CZ" sz="2000" u="sng" dirty="0">
                <a:hlinkClick r:id="rId3"/>
              </a:rPr>
              <a:t>://</a:t>
            </a:r>
            <a:r>
              <a:rPr lang="cs-CZ" sz="2000" u="sng" dirty="0" smtClean="0">
                <a:hlinkClick r:id="rId3"/>
              </a:rPr>
              <a:t>upload.wikimedia.org/wikipedia/commons/7/7f/Zdenek_Burian_memorial</a:t>
            </a:r>
          </a:p>
          <a:p>
            <a:pPr indent="0">
              <a:buClr>
                <a:schemeClr val="accent6"/>
              </a:buClr>
              <a:buNone/>
            </a:pPr>
            <a:r>
              <a:rPr lang="cs-CZ" sz="2000" u="sng" dirty="0" smtClean="0">
                <a:hlinkClick r:id="rId3"/>
              </a:rPr>
              <a:t>_plaque.jpg</a:t>
            </a:r>
            <a:endParaRPr lang="cs-CZ" sz="2000" dirty="0"/>
          </a:p>
          <a:p>
            <a:pPr indent="0">
              <a:buClr>
                <a:schemeClr val="accent6"/>
              </a:buClr>
              <a:buNone/>
            </a:pPr>
            <a:r>
              <a:rPr lang="cs-CZ" sz="2000" dirty="0" err="1" smtClean="0"/>
              <a:t>Diplodocus</a:t>
            </a:r>
            <a:r>
              <a:rPr lang="cs-CZ" sz="2000" dirty="0">
                <a:solidFill>
                  <a:schemeClr val="tx2"/>
                </a:solidFill>
              </a:rPr>
              <a:t>- [cit. </a:t>
            </a:r>
            <a:r>
              <a:rPr lang="cs-CZ" sz="2000" dirty="0" smtClean="0">
                <a:solidFill>
                  <a:schemeClr val="tx2"/>
                </a:solidFill>
              </a:rPr>
              <a:t>2011-11-03]. </a:t>
            </a:r>
            <a:r>
              <a:rPr lang="cs-CZ" sz="2000" dirty="0">
                <a:solidFill>
                  <a:schemeClr val="tx2"/>
                </a:solidFill>
              </a:rPr>
              <a:t>Dostupný pod licencí </a:t>
            </a:r>
            <a:r>
              <a:rPr lang="cs-CZ" sz="2000" dirty="0" err="1">
                <a:solidFill>
                  <a:schemeClr val="tx2"/>
                </a:solidFill>
              </a:rPr>
              <a:t>Creative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Commons</a:t>
            </a:r>
            <a:r>
              <a:rPr lang="cs-CZ" sz="2000" dirty="0">
                <a:solidFill>
                  <a:schemeClr val="tx2"/>
                </a:solidFill>
              </a:rPr>
              <a:t> na </a:t>
            </a:r>
            <a:r>
              <a:rPr lang="cs-CZ" sz="2000" dirty="0" smtClean="0"/>
              <a:t> </a:t>
            </a:r>
            <a:r>
              <a:rPr lang="cs-CZ" sz="2000" dirty="0" smtClean="0">
                <a:hlinkClick r:id="rId4"/>
              </a:rPr>
              <a:t>http</a:t>
            </a:r>
            <a:r>
              <a:rPr lang="cs-CZ" sz="2000" dirty="0">
                <a:hlinkClick r:id="rId4"/>
              </a:rPr>
              <a:t>://</a:t>
            </a:r>
            <a:r>
              <a:rPr lang="cs-CZ" sz="2000" dirty="0" smtClean="0">
                <a:hlinkClick r:id="rId4"/>
              </a:rPr>
              <a:t>commons.wikimedia.org/wiki/File:Diplodocus_cknight.jpg</a:t>
            </a:r>
            <a:endParaRPr lang="cs-CZ" sz="2000" dirty="0" smtClean="0"/>
          </a:p>
          <a:p>
            <a:pPr indent="0">
              <a:buNone/>
            </a:pPr>
            <a:r>
              <a:rPr lang="cs-CZ" sz="2000" dirty="0" err="1" smtClean="0"/>
              <a:t>Styracosaurus</a:t>
            </a:r>
            <a:r>
              <a:rPr lang="cs-CZ" sz="2000" dirty="0" smtClean="0">
                <a:solidFill>
                  <a:schemeClr val="tx2"/>
                </a:solidFill>
              </a:rPr>
              <a:t>- </a:t>
            </a:r>
            <a:r>
              <a:rPr lang="cs-CZ" sz="2000" dirty="0">
                <a:solidFill>
                  <a:schemeClr val="tx2"/>
                </a:solidFill>
              </a:rPr>
              <a:t>[cit. </a:t>
            </a:r>
            <a:r>
              <a:rPr lang="cs-CZ" sz="2000" dirty="0" smtClean="0">
                <a:solidFill>
                  <a:schemeClr val="tx2"/>
                </a:solidFill>
              </a:rPr>
              <a:t>2011-11-03]. </a:t>
            </a:r>
            <a:r>
              <a:rPr lang="cs-CZ" sz="2000" dirty="0">
                <a:solidFill>
                  <a:schemeClr val="tx2"/>
                </a:solidFill>
              </a:rPr>
              <a:t>Dostupný pod licencí </a:t>
            </a:r>
            <a:r>
              <a:rPr lang="cs-CZ" sz="2000" dirty="0" err="1">
                <a:solidFill>
                  <a:schemeClr val="tx2"/>
                </a:solidFill>
              </a:rPr>
              <a:t>Creative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Commons</a:t>
            </a:r>
            <a:r>
              <a:rPr lang="cs-CZ" sz="2000" dirty="0">
                <a:solidFill>
                  <a:schemeClr val="tx2"/>
                </a:solidFill>
              </a:rPr>
              <a:t> na </a:t>
            </a:r>
            <a:r>
              <a:rPr lang="cs-CZ" sz="2000" u="sng" dirty="0" smtClean="0">
                <a:hlinkClick r:id="rId5"/>
              </a:rPr>
              <a:t>http</a:t>
            </a:r>
            <a:r>
              <a:rPr lang="cs-CZ" sz="2000" u="sng" dirty="0">
                <a:hlinkClick r:id="rId5"/>
              </a:rPr>
              <a:t>://commons.wikimedia.org/wiki/File:Styracosaurus_Baltow_20051003_1315.jpg</a:t>
            </a:r>
            <a:endParaRPr lang="cs-CZ" sz="2000" dirty="0"/>
          </a:p>
          <a:p>
            <a:pPr indent="0">
              <a:buNone/>
            </a:pPr>
            <a:r>
              <a:rPr lang="cs-CZ" sz="2000" dirty="0" smtClean="0"/>
              <a:t>Stegosaurus</a:t>
            </a:r>
            <a:r>
              <a:rPr lang="cs-CZ" sz="2000" dirty="0">
                <a:solidFill>
                  <a:schemeClr val="tx2"/>
                </a:solidFill>
              </a:rPr>
              <a:t>- [cit. </a:t>
            </a:r>
            <a:r>
              <a:rPr lang="cs-CZ" sz="2000" dirty="0" smtClean="0">
                <a:solidFill>
                  <a:schemeClr val="tx2"/>
                </a:solidFill>
              </a:rPr>
              <a:t>2011-11-03]. </a:t>
            </a:r>
            <a:r>
              <a:rPr lang="cs-CZ" sz="2000" dirty="0">
                <a:solidFill>
                  <a:schemeClr val="tx2"/>
                </a:solidFill>
              </a:rPr>
              <a:t>Dostupný pod licencí </a:t>
            </a:r>
            <a:r>
              <a:rPr lang="cs-CZ" sz="2000" dirty="0" err="1">
                <a:solidFill>
                  <a:schemeClr val="tx2"/>
                </a:solidFill>
              </a:rPr>
              <a:t>Creative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Commons</a:t>
            </a:r>
            <a:r>
              <a:rPr lang="cs-CZ" sz="2000" dirty="0">
                <a:solidFill>
                  <a:schemeClr val="tx2"/>
                </a:solidFill>
              </a:rPr>
              <a:t> na </a:t>
            </a:r>
            <a:r>
              <a:rPr lang="cs-CZ" sz="2000" u="sng" dirty="0" smtClean="0">
                <a:hlinkClick r:id="rId6"/>
              </a:rPr>
              <a:t>http</a:t>
            </a:r>
            <a:r>
              <a:rPr lang="cs-CZ" sz="2000" u="sng" dirty="0">
                <a:hlinkClick r:id="rId6"/>
              </a:rPr>
              <a:t>://</a:t>
            </a:r>
            <a:r>
              <a:rPr lang="cs-CZ" sz="2000" u="sng" dirty="0" smtClean="0">
                <a:hlinkClick r:id="rId6"/>
              </a:rPr>
              <a:t>upload.wikimedia.org/wikipedia/commons/8/8b/Ba%C5%82t%C3%B3w_Park</a:t>
            </a:r>
          </a:p>
          <a:p>
            <a:pPr indent="0">
              <a:buNone/>
            </a:pPr>
            <a:r>
              <a:rPr lang="cs-CZ" sz="2000" u="sng" dirty="0" smtClean="0">
                <a:hlinkClick r:id="rId6"/>
              </a:rPr>
              <a:t>_</a:t>
            </a:r>
            <a:r>
              <a:rPr lang="cs-CZ" sz="2000" u="sng" dirty="0">
                <a:hlinkClick r:id="rId6"/>
              </a:rPr>
              <a:t>Jurajski_001.jpg</a:t>
            </a:r>
            <a:endParaRPr lang="cs-CZ" sz="2000" dirty="0"/>
          </a:p>
          <a:p>
            <a:pPr indent="0">
              <a:buNone/>
            </a:pPr>
            <a:r>
              <a:rPr lang="cs-CZ" sz="2000" dirty="0" err="1" smtClean="0"/>
              <a:t>Allosaurus</a:t>
            </a:r>
            <a:r>
              <a:rPr lang="cs-CZ" sz="2000" dirty="0" smtClean="0"/>
              <a:t> </a:t>
            </a:r>
            <a:r>
              <a:rPr lang="cs-CZ" sz="2000" dirty="0">
                <a:solidFill>
                  <a:schemeClr val="tx2"/>
                </a:solidFill>
              </a:rPr>
              <a:t>- [cit. </a:t>
            </a:r>
            <a:r>
              <a:rPr lang="cs-CZ" sz="2000" dirty="0" smtClean="0">
                <a:solidFill>
                  <a:schemeClr val="tx2"/>
                </a:solidFill>
              </a:rPr>
              <a:t>2011-11-03]. </a:t>
            </a:r>
            <a:r>
              <a:rPr lang="cs-CZ" sz="2000" dirty="0">
                <a:solidFill>
                  <a:schemeClr val="tx2"/>
                </a:solidFill>
              </a:rPr>
              <a:t>Dostupný pod licencí </a:t>
            </a:r>
            <a:r>
              <a:rPr lang="cs-CZ" sz="2000" dirty="0" err="1">
                <a:solidFill>
                  <a:schemeClr val="tx2"/>
                </a:solidFill>
              </a:rPr>
              <a:t>Creative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Commons</a:t>
            </a:r>
            <a:r>
              <a:rPr lang="cs-CZ" sz="2000" dirty="0">
                <a:solidFill>
                  <a:schemeClr val="tx2"/>
                </a:solidFill>
              </a:rPr>
              <a:t> na </a:t>
            </a:r>
            <a:r>
              <a:rPr lang="cs-CZ" sz="2000" u="sng" dirty="0" smtClean="0">
                <a:hlinkClick r:id="rId7"/>
              </a:rPr>
              <a:t>http</a:t>
            </a:r>
            <a:r>
              <a:rPr lang="cs-CZ" sz="2000" u="sng" dirty="0">
                <a:hlinkClick r:id="rId7"/>
              </a:rPr>
              <a:t>://</a:t>
            </a:r>
            <a:r>
              <a:rPr lang="cs-CZ" sz="2000" u="sng" dirty="0" smtClean="0">
                <a:hlinkClick r:id="rId7"/>
              </a:rPr>
              <a:t>commons.wikimedia.org/wiki/File:Allosaurus_in_Baltow_20060916_1500.jpg</a:t>
            </a:r>
            <a:endParaRPr lang="cs-CZ" sz="2000" u="sng" dirty="0" smtClean="0"/>
          </a:p>
          <a:p>
            <a:pPr indent="0">
              <a:buNone/>
            </a:pPr>
            <a:endParaRPr lang="cs-CZ" sz="2000" dirty="0" smtClean="0"/>
          </a:p>
          <a:p>
            <a:pPr indent="0">
              <a:buNone/>
            </a:pPr>
            <a:r>
              <a:rPr lang="cs-CZ" sz="2000" b="1" dirty="0" smtClean="0">
                <a:hlinkClick r:id="rId3"/>
              </a:rPr>
              <a:t> </a:t>
            </a:r>
            <a:endParaRPr lang="cs-CZ" sz="2000" dirty="0">
              <a:solidFill>
                <a:schemeClr val="tx2"/>
              </a:solidFill>
            </a:endParaRPr>
          </a:p>
          <a:p>
            <a:pPr indent="0">
              <a:buClr>
                <a:schemeClr val="accent6"/>
              </a:buClr>
              <a:buNone/>
            </a:pPr>
            <a:r>
              <a:rPr lang="cs-CZ" sz="1600" dirty="0">
                <a:solidFill>
                  <a:schemeClr val="tx2"/>
                </a:solidFill>
              </a:rPr>
              <a:t>Všechny ukázky prací byly vytvořeny žáky 6.-9. ročníku  ZŠ Studánka</a:t>
            </a:r>
          </a:p>
          <a:p>
            <a:pPr indent="0">
              <a:buClr>
                <a:schemeClr val="accent6"/>
              </a:buClr>
              <a:buNone/>
            </a:pPr>
            <a:endParaRPr lang="cs-CZ" sz="16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6"/>
              </a:buClr>
              <a:buFont typeface="Arial" pitchFamily="34" charset="0"/>
              <a:buChar char="•"/>
            </a:pPr>
            <a:endParaRPr lang="cs-CZ" sz="1600" dirty="0">
              <a:solidFill>
                <a:schemeClr val="tx2"/>
              </a:solidFill>
            </a:endParaRPr>
          </a:p>
          <a:p>
            <a:pPr indent="0">
              <a:buClr>
                <a:schemeClr val="accent6"/>
              </a:buClr>
              <a:buNone/>
            </a:pPr>
            <a:endParaRPr lang="cs-CZ" sz="1600" dirty="0">
              <a:solidFill>
                <a:schemeClr val="tx2"/>
              </a:solidFill>
            </a:endParaRPr>
          </a:p>
          <a:p>
            <a:pPr>
              <a:buClr>
                <a:schemeClr val="accent6"/>
              </a:buClr>
              <a:buFont typeface="Arial" pitchFamily="34" charset="0"/>
              <a:buChar char="•"/>
            </a:pP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00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cs-CZ" sz="8000" smtClean="0"/>
              <a:t>Dinosauři</a:t>
            </a:r>
            <a:endParaRPr lang="cs-CZ" sz="8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2276872"/>
            <a:ext cx="8424936" cy="3960440"/>
          </a:xfrm>
          <a:ln>
            <a:noFill/>
          </a:ln>
        </p:spPr>
        <p:txBody>
          <a:bodyPr>
            <a:noAutofit/>
          </a:bodyPr>
          <a:lstStyle/>
          <a:p>
            <a:pPr marL="457200" indent="-457200" algn="l">
              <a:buClr>
                <a:schemeClr val="accent6"/>
              </a:buClr>
              <a:buFont typeface="Arial" pitchFamily="34" charset="0"/>
              <a:buChar char="•"/>
            </a:pPr>
            <a:r>
              <a:rPr lang="cs-CZ" sz="4800" dirty="0"/>
              <a:t>o</a:t>
            </a:r>
            <a:r>
              <a:rPr lang="cs-CZ" sz="4800" dirty="0" smtClean="0"/>
              <a:t>becné pojmenování velkých druhohorních plazů </a:t>
            </a:r>
          </a:p>
          <a:p>
            <a:pPr marL="457200" indent="-457200" algn="l">
              <a:buClr>
                <a:schemeClr val="accent6"/>
              </a:buClr>
              <a:buFont typeface="Arial" pitchFamily="34" charset="0"/>
              <a:buChar char="•"/>
            </a:pPr>
            <a:r>
              <a:rPr lang="cs-CZ" sz="4800" dirty="0"/>
              <a:t>m</a:t>
            </a:r>
            <a:r>
              <a:rPr lang="cs-CZ" sz="4800" dirty="0" smtClean="0"/>
              <a:t>asožravci i býložravci</a:t>
            </a:r>
          </a:p>
          <a:p>
            <a:pPr marL="457200" indent="-457200" algn="l">
              <a:buClr>
                <a:schemeClr val="accent6"/>
              </a:buClr>
              <a:buFont typeface="Arial" pitchFamily="34" charset="0"/>
              <a:buChar char="•"/>
            </a:pPr>
            <a:r>
              <a:rPr lang="cs-CZ" sz="4800" dirty="0"/>
              <a:t>d</a:t>
            </a:r>
            <a:r>
              <a:rPr lang="cs-CZ" sz="4800" dirty="0" smtClean="0"/>
              <a:t>oba asi před 225 milióny let </a:t>
            </a:r>
          </a:p>
        </p:txBody>
      </p:sp>
    </p:spTree>
    <p:extLst>
      <p:ext uri="{BB962C8B-B14F-4D97-AF65-F5344CB8AC3E}">
        <p14:creationId xmlns="" xmlns:p14="http://schemas.microsoft.com/office/powerpoint/2010/main" val="6111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3143" y="260648"/>
            <a:ext cx="8064896" cy="998239"/>
          </a:xfrm>
        </p:spPr>
        <p:txBody>
          <a:bodyPr>
            <a:noAutofit/>
          </a:bodyPr>
          <a:lstStyle/>
          <a:p>
            <a:r>
              <a:rPr lang="cs-CZ" sz="7200" dirty="0" smtClean="0"/>
              <a:t>Zdeněk Burian</a:t>
            </a:r>
            <a:endParaRPr lang="cs-CZ" sz="7200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5436096" y="1556792"/>
            <a:ext cx="3312368" cy="2808312"/>
          </a:xfrm>
        </p:spPr>
        <p:txBody>
          <a:bodyPr>
            <a:noAutofit/>
          </a:bodyPr>
          <a:lstStyle/>
          <a:p>
            <a:pPr marL="342900" indent="-342900" algn="l">
              <a:buClr>
                <a:schemeClr val="accent6"/>
              </a:buClr>
              <a:buFont typeface="Arial" pitchFamily="34" charset="0"/>
              <a:buChar char="•"/>
            </a:pPr>
            <a:r>
              <a:rPr lang="cs-CZ" sz="2800" dirty="0"/>
              <a:t>č</a:t>
            </a:r>
            <a:r>
              <a:rPr lang="cs-CZ" sz="2800" dirty="0" smtClean="0"/>
              <a:t>eský malíř 2o.století</a:t>
            </a:r>
          </a:p>
          <a:p>
            <a:pPr marL="342900" indent="-342900" algn="l">
              <a:buClr>
                <a:schemeClr val="accent6"/>
              </a:buClr>
              <a:buFont typeface="Arial" pitchFamily="34" charset="0"/>
              <a:buChar char="•"/>
            </a:pPr>
            <a:r>
              <a:rPr lang="cs-CZ" sz="2800" dirty="0"/>
              <a:t>n</a:t>
            </a:r>
            <a:r>
              <a:rPr lang="cs-CZ" sz="2800" dirty="0" smtClean="0"/>
              <a:t>ejvýznamnější ilustrátor knih o pravěku</a:t>
            </a:r>
          </a:p>
          <a:p>
            <a:pPr marL="342900" indent="-342900" algn="l">
              <a:buClr>
                <a:schemeClr val="accent6"/>
              </a:buClr>
              <a:buFont typeface="Arial" pitchFamily="34" charset="0"/>
              <a:buChar char="•"/>
            </a:pPr>
            <a:r>
              <a:rPr lang="cs-CZ" sz="2800" dirty="0"/>
              <a:t>p</a:t>
            </a:r>
            <a:r>
              <a:rPr lang="cs-CZ" sz="2800" dirty="0" smtClean="0"/>
              <a:t>roslul paleontologickými rekonstrukcemi </a:t>
            </a:r>
          </a:p>
          <a:p>
            <a:pPr marL="342900" indent="-342900" algn="l">
              <a:buClr>
                <a:schemeClr val="accent6"/>
              </a:buClr>
              <a:buFont typeface="Arial" pitchFamily="34" charset="0"/>
              <a:buChar char="•"/>
            </a:pPr>
            <a:endParaRPr lang="cs-CZ" sz="2800" dirty="0" smtClean="0"/>
          </a:p>
          <a:p>
            <a:pPr marL="342900" indent="-342900" algn="l">
              <a:buClr>
                <a:schemeClr val="accent6"/>
              </a:buClr>
              <a:buFont typeface="Arial" pitchFamily="34" charset="0"/>
              <a:buChar char="•"/>
            </a:pPr>
            <a:endParaRPr lang="cs-CZ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5040560" cy="54452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49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19944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Diplodocus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7128792" cy="5328591"/>
          </a:xfrm>
        </p:spPr>
      </p:pic>
    </p:spTree>
    <p:extLst>
      <p:ext uri="{BB962C8B-B14F-4D97-AF65-F5344CB8AC3E}">
        <p14:creationId xmlns="" xmlns:p14="http://schemas.microsoft.com/office/powerpoint/2010/main" val="75534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91952"/>
          </a:xfrm>
        </p:spPr>
        <p:txBody>
          <a:bodyPr/>
          <a:lstStyle/>
          <a:p>
            <a:r>
              <a:rPr lang="cs-CZ" dirty="0" err="1" smtClean="0"/>
              <a:t>Styracosaurus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416824" cy="4896544"/>
          </a:xfrm>
        </p:spPr>
      </p:pic>
    </p:spTree>
    <p:extLst>
      <p:ext uri="{BB962C8B-B14F-4D97-AF65-F5344CB8AC3E}">
        <p14:creationId xmlns="" xmlns:p14="http://schemas.microsoft.com/office/powerpoint/2010/main" val="39933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Allosaurus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452" y="1600200"/>
            <a:ext cx="5819095" cy="4525963"/>
          </a:xfrm>
        </p:spPr>
      </p:pic>
    </p:spTree>
    <p:extLst>
      <p:ext uri="{BB962C8B-B14F-4D97-AF65-F5344CB8AC3E}">
        <p14:creationId xmlns="" xmlns:p14="http://schemas.microsoft.com/office/powerpoint/2010/main" val="239775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Stegosaurus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39" y="1600200"/>
            <a:ext cx="6022922" cy="4525963"/>
          </a:xfrm>
        </p:spPr>
      </p:pic>
    </p:spTree>
    <p:extLst>
      <p:ext uri="{BB962C8B-B14F-4D97-AF65-F5344CB8AC3E}">
        <p14:creationId xmlns="" xmlns:p14="http://schemas.microsoft.com/office/powerpoint/2010/main" val="136298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63960"/>
          </a:xfrm>
        </p:spPr>
        <p:txBody>
          <a:bodyPr/>
          <a:lstStyle/>
          <a:p>
            <a:r>
              <a:rPr lang="cs-CZ" dirty="0" smtClean="0"/>
              <a:t>Výtvarné úkoly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cs-CZ" sz="3600" dirty="0" smtClean="0">
                <a:solidFill>
                  <a:schemeClr val="tx2"/>
                </a:solidFill>
              </a:rPr>
              <a:t>Podobu vytvořit jako podmalbu světlou řídkou temperou</a:t>
            </a:r>
          </a:p>
          <a:p>
            <a:pPr marL="514350" indent="-514350"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cs-CZ" sz="3600" dirty="0" smtClean="0">
                <a:solidFill>
                  <a:schemeClr val="tx2"/>
                </a:solidFill>
              </a:rPr>
              <a:t>Vymyslet své originální pojmenování dinosaura </a:t>
            </a:r>
          </a:p>
          <a:p>
            <a:pPr marL="514350" indent="-514350"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cs-CZ" sz="3600" dirty="0" smtClean="0">
                <a:solidFill>
                  <a:schemeClr val="tx2"/>
                </a:solidFill>
              </a:rPr>
              <a:t>Plošným písmem vytvořit text</a:t>
            </a:r>
          </a:p>
          <a:p>
            <a:pPr marL="514350" indent="-514350"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cs-CZ" sz="3600" dirty="0" smtClean="0">
                <a:solidFill>
                  <a:schemeClr val="tx2"/>
                </a:solidFill>
              </a:rPr>
              <a:t>Promyslet vzájemnou kompozici motivu </a:t>
            </a:r>
            <a:r>
              <a:rPr lang="cs-CZ" sz="3600" smtClean="0">
                <a:solidFill>
                  <a:schemeClr val="tx2"/>
                </a:solidFill>
              </a:rPr>
              <a:t>a písma</a:t>
            </a:r>
          </a:p>
          <a:p>
            <a:pPr marL="514350" indent="-514350"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cs-CZ" sz="3600" smtClean="0">
                <a:solidFill>
                  <a:schemeClr val="tx2"/>
                </a:solidFill>
              </a:rPr>
              <a:t>Nejprve </a:t>
            </a:r>
            <a:r>
              <a:rPr lang="cs-CZ" sz="3600" dirty="0" smtClean="0">
                <a:solidFill>
                  <a:schemeClr val="tx2"/>
                </a:solidFill>
              </a:rPr>
              <a:t>namíchat světlé, potom tmavé odstíny, nakonec použít černou</a:t>
            </a:r>
            <a:endParaRPr lang="cs-CZ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601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Ukázky prací žáků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208912" cy="49685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31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TC010113062[[fn=Lidský motiv]]</Template>
  <TotalTime>522</TotalTime>
  <Words>318</Words>
  <Application>Microsoft Office PowerPoint</Application>
  <PresentationFormat>Předvádění na obrazovce (4:3)</PresentationFormat>
  <Paragraphs>73</Paragraphs>
  <Slides>16</Slides>
  <Notes>16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Human</vt:lpstr>
      <vt:lpstr>Snímek 1</vt:lpstr>
      <vt:lpstr>Dinosauři</vt:lpstr>
      <vt:lpstr>Zdeněk Burian</vt:lpstr>
      <vt:lpstr>Diplodocus</vt:lpstr>
      <vt:lpstr>Styracosaurus</vt:lpstr>
      <vt:lpstr>Allosaurus</vt:lpstr>
      <vt:lpstr>Stegosaurus</vt:lpstr>
      <vt:lpstr>Výtvarné úkoly</vt:lpstr>
      <vt:lpstr>Ukázky prací žáků</vt:lpstr>
      <vt:lpstr>Snímek 10</vt:lpstr>
      <vt:lpstr>Snímek 11</vt:lpstr>
      <vt:lpstr>Snímek 12</vt:lpstr>
      <vt:lpstr>Snímek 13</vt:lpstr>
      <vt:lpstr>Snímek 14</vt:lpstr>
      <vt:lpstr>Použité zdroje</vt:lpstr>
      <vt:lpstr>Použité obrázky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Pravěké Venuše</dc:title>
  <dc:creator>ucitel</dc:creator>
  <cp:lastModifiedBy>Uživatel</cp:lastModifiedBy>
  <cp:revision>41</cp:revision>
  <dcterms:created xsi:type="dcterms:W3CDTF">2011-10-26T15:07:42Z</dcterms:created>
  <dcterms:modified xsi:type="dcterms:W3CDTF">2012-04-30T10:17:29Z</dcterms:modified>
</cp:coreProperties>
</file>