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258" r:id="rId3"/>
    <p:sldId id="259" r:id="rId4"/>
    <p:sldId id="260" r:id="rId5"/>
    <p:sldId id="263" r:id="rId6"/>
    <p:sldId id="264" r:id="rId7"/>
    <p:sldId id="265" r:id="rId8"/>
    <p:sldId id="266" r:id="rId9"/>
    <p:sldId id="261" r:id="rId10"/>
    <p:sldId id="267" r:id="rId11"/>
    <p:sldId id="262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103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21BC9A-E10D-4088-BF15-922ED3EC1DD3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32E41-98FA-4A7A-90E9-C089E4BD8CC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2E41-98FA-4A7A-90E9-C089E4BD8CC7}" type="slidenum">
              <a:rPr lang="cs-CZ" smtClean="0"/>
              <a:pPr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2E41-98FA-4A7A-90E9-C089E4BD8CC7}" type="slidenum">
              <a:rPr lang="cs-CZ" smtClean="0"/>
              <a:pPr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2E41-98FA-4A7A-90E9-C089E4BD8CC7}" type="slidenum">
              <a:rPr lang="cs-CZ" smtClean="0"/>
              <a:pPr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2E41-98FA-4A7A-90E9-C089E4BD8CC7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2E41-98FA-4A7A-90E9-C089E4BD8CC7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2E41-98FA-4A7A-90E9-C089E4BD8CC7}" type="slidenum">
              <a:rPr lang="cs-CZ" smtClean="0"/>
              <a:pPr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2E41-98FA-4A7A-90E9-C089E4BD8CC7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2E41-98FA-4A7A-90E9-C089E4BD8CC7}" type="slidenum">
              <a:rPr lang="cs-CZ" smtClean="0"/>
              <a:pPr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2E41-98FA-4A7A-90E9-C089E4BD8CC7}" type="slidenum">
              <a:rPr lang="cs-CZ" smtClean="0"/>
              <a:pPr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32E41-98FA-4A7A-90E9-C089E4BD8CC7}" type="slidenum">
              <a:rPr lang="cs-CZ" smtClean="0"/>
              <a:pPr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B14-1D7C-47C6-B22A-8A9F34368276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9795-1EBE-4025-BA13-03C5B4BB6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B14-1D7C-47C6-B22A-8A9F34368276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9795-1EBE-4025-BA13-03C5B4BB6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B14-1D7C-47C6-B22A-8A9F34368276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9795-1EBE-4025-BA13-03C5B4BB6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B14-1D7C-47C6-B22A-8A9F34368276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9795-1EBE-4025-BA13-03C5B4BB6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B14-1D7C-47C6-B22A-8A9F34368276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9795-1EBE-4025-BA13-03C5B4BB6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B14-1D7C-47C6-B22A-8A9F34368276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9795-1EBE-4025-BA13-03C5B4BB6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B14-1D7C-47C6-B22A-8A9F34368276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9795-1EBE-4025-BA13-03C5B4BB6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B14-1D7C-47C6-B22A-8A9F34368276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9795-1EBE-4025-BA13-03C5B4BB6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B14-1D7C-47C6-B22A-8A9F34368276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9795-1EBE-4025-BA13-03C5B4BB6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B14-1D7C-47C6-B22A-8A9F34368276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9795-1EBE-4025-BA13-03C5B4BB6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74B14-1D7C-47C6-B22A-8A9F34368276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709795-1EBE-4025-BA13-03C5B4BB6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74B14-1D7C-47C6-B22A-8A9F34368276}" type="datetimeFigureOut">
              <a:rPr lang="cs-CZ" smtClean="0"/>
              <a:pPr/>
              <a:t>3.5.2012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709795-1EBE-4025-BA13-03C5B4BB6861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Sheep" TargetMode="External"/><Relationship Id="rId3" Type="http://schemas.openxmlformats.org/officeDocument/2006/relationships/hyperlink" Target="http://en.wikipedia.org/wiki/File:Crocodylus_acutus_mexico_01.jpg" TargetMode="External"/><Relationship Id="rId7" Type="http://schemas.openxmlformats.org/officeDocument/2006/relationships/hyperlink" Target="http://en.wikipedia.org/wiki/File:Dromaius_novaehollandiae_-Australia_-head-8a.jp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en.wikipedia.org/wiki/File:Coast_Garter_Snake.jpg" TargetMode="External"/><Relationship Id="rId11" Type="http://schemas.openxmlformats.org/officeDocument/2006/relationships/hyperlink" Target="http://en.wikipedia.org/wiki/File:Eucalyptus_tereticornis_flowers,_capsules,_buds_and_foliage.jpeg" TargetMode="External"/><Relationship Id="rId5" Type="http://schemas.openxmlformats.org/officeDocument/2006/relationships/hyperlink" Target="http://en.wikipedia.org/wiki/File:Dingo_walking.jpg" TargetMode="External"/><Relationship Id="rId10" Type="http://schemas.openxmlformats.org/officeDocument/2006/relationships/hyperlink" Target="http://en.wikipedia.org/wiki/File:Tasmania_logging_08_Mighty_tree.jpg" TargetMode="External"/><Relationship Id="rId4" Type="http://schemas.openxmlformats.org/officeDocument/2006/relationships/hyperlink" Target="http://en.wikipedia.org/wiki/File:Friendly_Female_Koala.JPG" TargetMode="External"/><Relationship Id="rId9" Type="http://schemas.openxmlformats.org/officeDocument/2006/relationships/hyperlink" Target="http://en.wikipedia.org/wiki/File:Kangaroo_and_joey03.jpg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  <p:sp>
        <p:nvSpPr>
          <p:cNvPr id="2052" name="Rectangle 6"/>
          <p:cNvSpPr>
            <a:spLocks noChangeArrowheads="1"/>
          </p:cNvSpPr>
          <p:nvPr/>
        </p:nvSpPr>
        <p:spPr bwMode="auto">
          <a:xfrm>
            <a:off x="0" y="669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sp>
        <p:nvSpPr>
          <p:cNvPr id="2053" name="Rectangle 58"/>
          <p:cNvSpPr>
            <a:spLocks noChangeArrowheads="1"/>
          </p:cNvSpPr>
          <p:nvPr/>
        </p:nvSpPr>
        <p:spPr bwMode="auto">
          <a:xfrm>
            <a:off x="468313" y="3011488"/>
            <a:ext cx="84248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eaLnBrk="0" hangingPunct="0"/>
            <a:endParaRPr lang="cs-CZ">
              <a:latin typeface="Calibri" pitchFamily="34" charset="0"/>
            </a:endParaRPr>
          </a:p>
        </p:txBody>
      </p:sp>
      <p:sp>
        <p:nvSpPr>
          <p:cNvPr id="2054" name="Rectangle 59"/>
          <p:cNvSpPr>
            <a:spLocks noChangeArrowheads="1"/>
          </p:cNvSpPr>
          <p:nvPr/>
        </p:nvSpPr>
        <p:spPr bwMode="auto">
          <a:xfrm>
            <a:off x="0" y="3971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cs-CZ">
              <a:latin typeface="Calibri" pitchFamily="34" charset="0"/>
            </a:endParaRPr>
          </a:p>
        </p:txBody>
      </p:sp>
      <p:pic>
        <p:nvPicPr>
          <p:cNvPr id="2055" name="Picture 63" descr="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8" y="0"/>
            <a:ext cx="658812" cy="65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6" name="Rectangle 64"/>
          <p:cNvSpPr>
            <a:spLocks noChangeArrowheads="1"/>
          </p:cNvSpPr>
          <p:nvPr/>
        </p:nvSpPr>
        <p:spPr bwMode="auto">
          <a:xfrm>
            <a:off x="571500" y="717550"/>
            <a:ext cx="6913563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400" b="1">
                <a:latin typeface="Calibri" pitchFamily="34" charset="0"/>
                <a:cs typeface="Arial" charset="0"/>
              </a:rPr>
              <a:t>Tento materiál byl vytvořen v rámci projektu  Operačního programu Vzdělávání pro konkurenceschopnost</a:t>
            </a:r>
            <a:r>
              <a:rPr lang="cs-CZ" sz="1400" b="1">
                <a:latin typeface="Calibri" pitchFamily="34" charset="0"/>
              </a:rPr>
              <a:t>.</a:t>
            </a:r>
          </a:p>
        </p:txBody>
      </p:sp>
      <p:graphicFrame>
        <p:nvGraphicFramePr>
          <p:cNvPr id="14363" name="Group 27"/>
          <p:cNvGraphicFramePr>
            <a:graphicFrameLocks noGrp="1"/>
          </p:cNvGraphicFramePr>
          <p:nvPr/>
        </p:nvGraphicFramePr>
        <p:xfrm>
          <a:off x="571500" y="1214438"/>
          <a:ext cx="6837363" cy="1219200"/>
        </p:xfrm>
        <a:graphic>
          <a:graphicData uri="http://schemas.openxmlformats.org/drawingml/2006/table">
            <a:tbl>
              <a:tblPr/>
              <a:tblGrid>
                <a:gridCol w="2243138"/>
                <a:gridCol w="4594225"/>
              </a:tblGrid>
              <a:tr h="287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Projekt MŠMT ČR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EU PENÍZE ŠKOLÁM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17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Číslo projektu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CZ.1.07/1.4.00/21.2146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Název projektu školy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Inovace ve vzdělávání na naší škole ZŠ Studánka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Šablona  III/2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Calibri" pitchFamily="34" charset="0"/>
                          <a:cs typeface="Arial" charset="0"/>
                        </a:rPr>
                        <a:t>Inovace a zkvalitnění výuky prostřednictvím ICT</a:t>
                      </a:r>
                      <a:endParaRPr kumimoji="0" lang="cs-CZ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Calibri" pitchFamily="34" charset="0"/>
                        <a:cs typeface="Arial" charset="0"/>
                      </a:endParaRPr>
                    </a:p>
                  </a:txBody>
                  <a:tcPr horzOverflow="overflow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80808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74" name="Rectangle 116"/>
          <p:cNvSpPr>
            <a:spLocks noChangeArrowheads="1"/>
          </p:cNvSpPr>
          <p:nvPr/>
        </p:nvSpPr>
        <p:spPr bwMode="auto">
          <a:xfrm>
            <a:off x="646113" y="2575094"/>
            <a:ext cx="8497887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400" b="1" dirty="0" smtClean="0"/>
              <a:t>SADA č. XI</a:t>
            </a:r>
            <a:endParaRPr lang="cs-CZ" sz="1400" dirty="0" smtClean="0"/>
          </a:p>
          <a:p>
            <a:pPr algn="ctr"/>
            <a:r>
              <a:rPr lang="cs-CZ" sz="1400" b="1" dirty="0" smtClean="0"/>
              <a:t>Identifikátor: VY_32_INOVACE_Sada XI _ Aj, DUM č. </a:t>
            </a:r>
            <a:r>
              <a:rPr lang="cs-CZ" sz="1400" b="1" dirty="0" smtClean="0"/>
              <a:t>12</a:t>
            </a:r>
            <a:endParaRPr lang="cs-CZ" sz="1400" dirty="0" smtClean="0"/>
          </a:p>
          <a:p>
            <a:pPr algn="ctr"/>
            <a:r>
              <a:rPr lang="cs-CZ" sz="1400" b="1" dirty="0" smtClean="0"/>
              <a:t>Vzdělávací oblast: Jazyk a jazyková komunikace</a:t>
            </a:r>
            <a:endParaRPr lang="cs-CZ" sz="1400" dirty="0" smtClean="0"/>
          </a:p>
          <a:p>
            <a:pPr algn="ctr"/>
            <a:r>
              <a:rPr lang="cs-CZ" sz="1400" b="1" dirty="0" smtClean="0"/>
              <a:t>Vzdělávací obor: Anglický Jazyk</a:t>
            </a:r>
            <a:endParaRPr lang="cs-CZ" sz="1400" dirty="0">
              <a:latin typeface="Calibri" pitchFamily="34" charset="0"/>
            </a:endParaRPr>
          </a:p>
          <a:p>
            <a:r>
              <a:rPr lang="cs-CZ" sz="1400" b="1" dirty="0">
                <a:latin typeface="Calibri" pitchFamily="34" charset="0"/>
                <a:cs typeface="Arial" charset="0"/>
              </a:rPr>
              <a:t>Název: </a:t>
            </a:r>
            <a:r>
              <a:rPr lang="cs-CZ" sz="1400" b="1" dirty="0" err="1" smtClean="0">
                <a:latin typeface="Calibri" pitchFamily="34" charset="0"/>
                <a:cs typeface="Arial" charset="0"/>
              </a:rPr>
              <a:t>Australia</a:t>
            </a:r>
            <a:r>
              <a:rPr lang="cs-CZ" sz="1400" b="1" dirty="0" smtClean="0">
                <a:latin typeface="Calibri" pitchFamily="34" charset="0"/>
                <a:cs typeface="Arial" charset="0"/>
              </a:rPr>
              <a:t> (Part II.)</a:t>
            </a:r>
            <a:endParaRPr lang="cs-CZ" sz="1400" dirty="0">
              <a:latin typeface="Calibri" pitchFamily="34" charset="0"/>
              <a:cs typeface="Arial" charset="0"/>
            </a:endParaRPr>
          </a:p>
          <a:p>
            <a:r>
              <a:rPr lang="cs-CZ" sz="1400" b="1" dirty="0">
                <a:latin typeface="Calibri" pitchFamily="34" charset="0"/>
                <a:cs typeface="Arial" charset="0"/>
              </a:rPr>
              <a:t>Autor: Mgr. Soňa Jarošová</a:t>
            </a:r>
            <a:endParaRPr lang="cs-CZ" sz="1400" dirty="0">
              <a:latin typeface="Calibri" pitchFamily="34" charset="0"/>
              <a:cs typeface="Arial" charset="0"/>
            </a:endParaRPr>
          </a:p>
          <a:p>
            <a:r>
              <a:rPr lang="cs-CZ" sz="1400" b="1" dirty="0">
                <a:latin typeface="Calibri" pitchFamily="34" charset="0"/>
                <a:cs typeface="Arial" charset="0"/>
              </a:rPr>
              <a:t>Stručná anotace</a:t>
            </a:r>
            <a:r>
              <a:rPr lang="cs-CZ" sz="1400" b="1" dirty="0" smtClean="0">
                <a:latin typeface="Calibri" pitchFamily="34" charset="0"/>
                <a:cs typeface="Arial" charset="0"/>
              </a:rPr>
              <a:t>: Čtení s porozuměním, příprava na samostatné psaní (My country)</a:t>
            </a:r>
            <a:endParaRPr lang="cs-CZ" sz="1400" b="1" dirty="0">
              <a:latin typeface="Calibri" pitchFamily="34" charset="0"/>
              <a:cs typeface="Arial" charset="0"/>
            </a:endParaRPr>
          </a:p>
          <a:p>
            <a:r>
              <a:rPr lang="cs-CZ" sz="1400" b="1" dirty="0">
                <a:latin typeface="Calibri" pitchFamily="34" charset="0"/>
                <a:cs typeface="Arial" charset="0"/>
              </a:rPr>
              <a:t>Metodické zhodnocení: Aktivita určená pro žáky sedmých ročníků – pilotáž dne </a:t>
            </a:r>
            <a:r>
              <a:rPr lang="cs-CZ" sz="1400" b="1" dirty="0" smtClean="0">
                <a:latin typeface="Calibri" pitchFamily="34" charset="0"/>
                <a:cs typeface="Arial" charset="0"/>
              </a:rPr>
              <a:t>1.3.2012 </a:t>
            </a:r>
            <a:r>
              <a:rPr lang="cs-CZ" sz="1400" b="1" dirty="0">
                <a:latin typeface="Calibri" pitchFamily="34" charset="0"/>
                <a:cs typeface="Arial" charset="0"/>
              </a:rPr>
              <a:t>v 7.A</a:t>
            </a:r>
          </a:p>
          <a:p>
            <a:endParaRPr lang="cs-CZ" b="1" dirty="0">
              <a:solidFill>
                <a:srgbClr val="FF3300"/>
              </a:solidFill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  <a:p>
            <a:endParaRPr lang="cs-CZ" b="1" dirty="0">
              <a:latin typeface="Calibri" pitchFamily="34" charset="0"/>
            </a:endParaRPr>
          </a:p>
        </p:txBody>
      </p:sp>
      <p:pic>
        <p:nvPicPr>
          <p:cNvPr id="12" name="Obrázek 1" descr="logolinkII_bar.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43125" y="4714875"/>
            <a:ext cx="57626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4032"/>
          </a:xfrm>
        </p:spPr>
        <p:txBody>
          <a:bodyPr>
            <a:normAutofit/>
          </a:bodyPr>
          <a:lstStyle/>
          <a:p>
            <a:r>
              <a:rPr lang="cs-CZ" sz="3200" b="1" dirty="0" err="1" smtClean="0"/>
              <a:t>Key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cs-CZ" sz="3500" b="1" dirty="0" smtClean="0"/>
              <a:t>II.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F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F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T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F</a:t>
            </a:r>
          </a:p>
          <a:p>
            <a:pPr marL="514350" indent="-514350">
              <a:buFont typeface="+mj-lt"/>
              <a:buAutoNum type="arabicPeriod"/>
            </a:pPr>
            <a:r>
              <a:rPr lang="cs-CZ" dirty="0" smtClean="0"/>
              <a:t>F</a:t>
            </a:r>
          </a:p>
          <a:p>
            <a:pPr marL="514350" indent="-514350">
              <a:buNone/>
            </a:pPr>
            <a:endParaRPr lang="cs-CZ" dirty="0" smtClean="0"/>
          </a:p>
          <a:p>
            <a:pPr marL="514350" indent="-514350" algn="ctr">
              <a:buNone/>
            </a:pPr>
            <a:r>
              <a:rPr lang="cs-CZ" sz="3500" b="1" dirty="0" smtClean="0"/>
              <a:t>IV. </a:t>
            </a:r>
          </a:p>
          <a:p>
            <a:pPr marL="514350" indent="-514350">
              <a:buNone/>
            </a:pPr>
            <a:r>
              <a:rPr lang="cs-CZ" dirty="0" err="1" smtClean="0"/>
              <a:t>Crossword</a:t>
            </a:r>
            <a:r>
              <a:rPr lang="cs-CZ" dirty="0" smtClean="0"/>
              <a:t>: </a:t>
            </a:r>
            <a:r>
              <a:rPr lang="cs-CZ" b="1" dirty="0" smtClean="0"/>
              <a:t>AMAZING NATURE</a:t>
            </a:r>
            <a:endParaRPr lang="cs-CZ" b="1" dirty="0"/>
          </a:p>
        </p:txBody>
      </p:sp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Citace</a:t>
            </a:r>
            <a:endParaRPr lang="cs-CZ" sz="3200" b="1" dirty="0"/>
          </a:p>
        </p:txBody>
      </p:sp>
      <p:sp>
        <p:nvSpPr>
          <p:cNvPr id="6" name="Zástupný symbol pro obsah 2"/>
          <p:cNvSpPr>
            <a:spLocks noGrp="1"/>
          </p:cNvSpPr>
          <p:nvPr>
            <p:ph idx="1"/>
          </p:nvPr>
        </p:nvSpPr>
        <p:spPr>
          <a:xfrm>
            <a:off x="457200" y="1071546"/>
            <a:ext cx="8401080" cy="5054617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cs-CZ" sz="1800" b="1" dirty="0" smtClean="0"/>
              <a:t>Krokodýl </a:t>
            </a:r>
            <a:r>
              <a:rPr lang="en-US" sz="1800" b="1" dirty="0" smtClean="0">
                <a:cs typeface="Arial" charset="0"/>
              </a:rPr>
              <a:t>[</a:t>
            </a:r>
            <a:r>
              <a:rPr lang="cs-CZ" sz="1800" b="1" dirty="0" smtClean="0">
                <a:cs typeface="Arial" charset="0"/>
              </a:rPr>
              <a:t>2012-02-28</a:t>
            </a:r>
            <a:r>
              <a:rPr lang="en-US" sz="1800" b="1" dirty="0" smtClean="0">
                <a:cs typeface="Arial" charset="0"/>
              </a:rPr>
              <a:t>]</a:t>
            </a:r>
            <a:r>
              <a:rPr lang="cs-CZ" sz="1800" b="1" dirty="0" smtClean="0">
                <a:cs typeface="Arial" charset="0"/>
              </a:rPr>
              <a:t> – dostupný pod licencí Public </a:t>
            </a:r>
            <a:r>
              <a:rPr lang="cs-CZ" sz="1800" b="1" dirty="0" err="1" smtClean="0">
                <a:cs typeface="Arial" charset="0"/>
              </a:rPr>
              <a:t>domain</a:t>
            </a:r>
            <a:r>
              <a:rPr lang="cs-CZ" sz="1800" b="1" dirty="0" smtClean="0">
                <a:cs typeface="Arial" charset="0"/>
              </a:rPr>
              <a:t> na www - </a:t>
            </a:r>
            <a:r>
              <a:rPr lang="cs-CZ" sz="1800" b="1" dirty="0" smtClean="0">
                <a:cs typeface="Arial" charset="0"/>
                <a:hlinkClick r:id="rId3"/>
              </a:rPr>
              <a:t>http://en.wikipedia.org/wiki/File:Crocodylus_acutus_mexico_01.jpg</a:t>
            </a:r>
            <a:endParaRPr lang="cs-CZ" sz="1800" b="1" dirty="0" smtClean="0">
              <a:cs typeface="Arial" charset="0"/>
            </a:endParaRPr>
          </a:p>
          <a:p>
            <a:pPr algn="just"/>
            <a:r>
              <a:rPr lang="cs-CZ" sz="1800" b="1" dirty="0" smtClean="0"/>
              <a:t>Koala </a:t>
            </a:r>
            <a:r>
              <a:rPr lang="en-US" sz="1800" b="1" dirty="0" smtClean="0">
                <a:cs typeface="Arial" charset="0"/>
              </a:rPr>
              <a:t>[</a:t>
            </a:r>
            <a:r>
              <a:rPr lang="cs-CZ" sz="1800" b="1" dirty="0" smtClean="0">
                <a:cs typeface="Arial" charset="0"/>
              </a:rPr>
              <a:t>2012-02-28</a:t>
            </a:r>
            <a:r>
              <a:rPr lang="en-US" sz="1800" b="1" dirty="0" smtClean="0">
                <a:cs typeface="Arial" charset="0"/>
              </a:rPr>
              <a:t>]</a:t>
            </a:r>
            <a:r>
              <a:rPr lang="cs-CZ" sz="1800" b="1" dirty="0" smtClean="0">
                <a:cs typeface="Arial" charset="0"/>
              </a:rPr>
              <a:t> – dostupný pod licencí Public </a:t>
            </a:r>
            <a:r>
              <a:rPr lang="cs-CZ" sz="1800" b="1" dirty="0" err="1" smtClean="0">
                <a:cs typeface="Arial" charset="0"/>
              </a:rPr>
              <a:t>domain</a:t>
            </a:r>
            <a:r>
              <a:rPr lang="cs-CZ" sz="1800" b="1" dirty="0" smtClean="0">
                <a:cs typeface="Arial" charset="0"/>
              </a:rPr>
              <a:t> na www - </a:t>
            </a:r>
            <a:r>
              <a:rPr lang="cs-CZ" sz="1800" b="1" dirty="0" smtClean="0">
                <a:cs typeface="Arial" charset="0"/>
                <a:hlinkClick r:id="rId4"/>
              </a:rPr>
              <a:t>http://en.wikipedia.org/wiki/File:Friendly_Female_Koala.JPG</a:t>
            </a:r>
            <a:endParaRPr lang="cs-CZ" sz="1800" b="1" dirty="0" smtClean="0">
              <a:cs typeface="Arial" charset="0"/>
            </a:endParaRPr>
          </a:p>
          <a:p>
            <a:pPr algn="just"/>
            <a:r>
              <a:rPr lang="cs-CZ" sz="1800" b="1" dirty="0" smtClean="0"/>
              <a:t>Pes Dingo </a:t>
            </a:r>
            <a:r>
              <a:rPr lang="en-US" sz="1800" b="1" dirty="0" smtClean="0">
                <a:cs typeface="Arial" charset="0"/>
              </a:rPr>
              <a:t>[</a:t>
            </a:r>
            <a:r>
              <a:rPr lang="cs-CZ" sz="1800" b="1" dirty="0" smtClean="0">
                <a:cs typeface="Arial" charset="0"/>
              </a:rPr>
              <a:t>2012-02-28</a:t>
            </a:r>
            <a:r>
              <a:rPr lang="en-US" sz="1800" b="1" dirty="0" smtClean="0">
                <a:cs typeface="Arial" charset="0"/>
              </a:rPr>
              <a:t>]</a:t>
            </a:r>
            <a:r>
              <a:rPr lang="cs-CZ" sz="1800" b="1" dirty="0" smtClean="0">
                <a:cs typeface="Arial" charset="0"/>
              </a:rPr>
              <a:t> – dostupný pod licencí Public </a:t>
            </a:r>
            <a:r>
              <a:rPr lang="cs-CZ" sz="1800" b="1" dirty="0" err="1" smtClean="0">
                <a:cs typeface="Arial" charset="0"/>
              </a:rPr>
              <a:t>domain</a:t>
            </a:r>
            <a:r>
              <a:rPr lang="cs-CZ" sz="1800" b="1" dirty="0" smtClean="0">
                <a:cs typeface="Arial" charset="0"/>
              </a:rPr>
              <a:t> na www - </a:t>
            </a:r>
            <a:r>
              <a:rPr lang="cs-CZ" sz="1800" b="1" dirty="0" smtClean="0">
                <a:cs typeface="Arial" charset="0"/>
                <a:hlinkClick r:id="rId5"/>
              </a:rPr>
              <a:t>http://en.wikipedia.org/wiki/File:Dingo_walking.jpg</a:t>
            </a:r>
            <a:endParaRPr lang="cs-CZ" sz="1800" b="1" dirty="0" smtClean="0">
              <a:cs typeface="Arial" charset="0"/>
            </a:endParaRPr>
          </a:p>
          <a:p>
            <a:pPr algn="just"/>
            <a:r>
              <a:rPr lang="cs-CZ" sz="1800" b="1" dirty="0" smtClean="0"/>
              <a:t>Had </a:t>
            </a:r>
            <a:r>
              <a:rPr lang="en-US" sz="1800" b="1" dirty="0" smtClean="0">
                <a:cs typeface="Arial" charset="0"/>
              </a:rPr>
              <a:t>[</a:t>
            </a:r>
            <a:r>
              <a:rPr lang="cs-CZ" sz="1800" b="1" dirty="0" smtClean="0">
                <a:cs typeface="Arial" charset="0"/>
              </a:rPr>
              <a:t>2012-02-28</a:t>
            </a:r>
            <a:r>
              <a:rPr lang="en-US" sz="1800" b="1" dirty="0" smtClean="0">
                <a:cs typeface="Arial" charset="0"/>
              </a:rPr>
              <a:t>]</a:t>
            </a:r>
            <a:r>
              <a:rPr lang="cs-CZ" sz="1800" b="1" dirty="0" smtClean="0">
                <a:cs typeface="Arial" charset="0"/>
              </a:rPr>
              <a:t> – dostupný pod licencí Public </a:t>
            </a:r>
            <a:r>
              <a:rPr lang="cs-CZ" sz="1800" b="1" dirty="0" err="1" smtClean="0">
                <a:cs typeface="Arial" charset="0"/>
              </a:rPr>
              <a:t>domain</a:t>
            </a:r>
            <a:r>
              <a:rPr lang="cs-CZ" sz="1800" b="1" dirty="0" smtClean="0">
                <a:cs typeface="Arial" charset="0"/>
              </a:rPr>
              <a:t> na www - </a:t>
            </a:r>
            <a:r>
              <a:rPr lang="cs-CZ" sz="1800" b="1" dirty="0" smtClean="0">
                <a:cs typeface="Arial" charset="0"/>
                <a:hlinkClick r:id="rId6"/>
              </a:rPr>
              <a:t>http://en.wikipedia.org/wiki/File:Coast_Garter_Snake.jpg</a:t>
            </a:r>
            <a:endParaRPr lang="cs-CZ" sz="1800" b="1" dirty="0" smtClean="0">
              <a:cs typeface="Arial" charset="0"/>
            </a:endParaRPr>
          </a:p>
          <a:p>
            <a:pPr algn="just"/>
            <a:r>
              <a:rPr lang="cs-CZ" sz="1800" b="1" dirty="0" smtClean="0"/>
              <a:t>Emu </a:t>
            </a:r>
            <a:r>
              <a:rPr lang="en-US" sz="1800" b="1" dirty="0" smtClean="0">
                <a:cs typeface="Arial" charset="0"/>
              </a:rPr>
              <a:t>[</a:t>
            </a:r>
            <a:r>
              <a:rPr lang="cs-CZ" sz="1800" b="1" dirty="0" smtClean="0">
                <a:cs typeface="Arial" charset="0"/>
              </a:rPr>
              <a:t>2012-02-28</a:t>
            </a:r>
            <a:r>
              <a:rPr lang="en-US" sz="1800" b="1" dirty="0" smtClean="0">
                <a:cs typeface="Arial" charset="0"/>
              </a:rPr>
              <a:t>]</a:t>
            </a:r>
            <a:r>
              <a:rPr lang="cs-CZ" sz="1800" b="1" dirty="0" smtClean="0">
                <a:cs typeface="Arial" charset="0"/>
              </a:rPr>
              <a:t> – dostupný pod licencí Public </a:t>
            </a:r>
            <a:r>
              <a:rPr lang="cs-CZ" sz="1800" b="1" dirty="0" err="1" smtClean="0">
                <a:cs typeface="Arial" charset="0"/>
              </a:rPr>
              <a:t>domain</a:t>
            </a:r>
            <a:r>
              <a:rPr lang="cs-CZ" sz="1800" b="1" dirty="0" smtClean="0">
                <a:cs typeface="Arial" charset="0"/>
              </a:rPr>
              <a:t> na www - </a:t>
            </a:r>
            <a:r>
              <a:rPr lang="cs-CZ" sz="1800" b="1" dirty="0" smtClean="0">
                <a:cs typeface="Arial" charset="0"/>
                <a:hlinkClick r:id="rId7"/>
              </a:rPr>
              <a:t>http://en.wikipedia.org/wiki/File:Dromaius_novaehollandiae_-Australia_-head-8a.jpg</a:t>
            </a:r>
            <a:endParaRPr lang="cs-CZ" sz="1800" b="1" dirty="0" smtClean="0">
              <a:cs typeface="Arial" charset="0"/>
            </a:endParaRPr>
          </a:p>
          <a:p>
            <a:pPr algn="just"/>
            <a:r>
              <a:rPr lang="cs-CZ" sz="1800" b="1" dirty="0" smtClean="0"/>
              <a:t>Ovce </a:t>
            </a:r>
            <a:r>
              <a:rPr lang="en-US" sz="1800" b="1" dirty="0" smtClean="0">
                <a:cs typeface="Arial" charset="0"/>
              </a:rPr>
              <a:t>[</a:t>
            </a:r>
            <a:r>
              <a:rPr lang="cs-CZ" sz="1800" b="1" dirty="0" smtClean="0">
                <a:cs typeface="Arial" charset="0"/>
              </a:rPr>
              <a:t>2012-02-28</a:t>
            </a:r>
            <a:r>
              <a:rPr lang="en-US" sz="1800" b="1" dirty="0" smtClean="0">
                <a:cs typeface="Arial" charset="0"/>
              </a:rPr>
              <a:t>]</a:t>
            </a:r>
            <a:r>
              <a:rPr lang="cs-CZ" sz="1800" b="1" dirty="0" smtClean="0">
                <a:cs typeface="Arial" charset="0"/>
              </a:rPr>
              <a:t> – dostupný pod licencí Public </a:t>
            </a:r>
            <a:r>
              <a:rPr lang="cs-CZ" sz="1800" b="1" dirty="0" err="1" smtClean="0">
                <a:cs typeface="Arial" charset="0"/>
              </a:rPr>
              <a:t>domain</a:t>
            </a:r>
            <a:r>
              <a:rPr lang="cs-CZ" sz="1800" b="1" dirty="0" smtClean="0">
                <a:cs typeface="Arial" charset="0"/>
              </a:rPr>
              <a:t> na www - </a:t>
            </a:r>
            <a:r>
              <a:rPr lang="cs-CZ" sz="1800" b="1" dirty="0" smtClean="0">
                <a:cs typeface="Arial" charset="0"/>
                <a:hlinkClick r:id="rId8"/>
              </a:rPr>
              <a:t>http://en.wikipedia.org/wiki/Sheep</a:t>
            </a:r>
            <a:endParaRPr lang="cs-CZ" sz="1800" b="1" dirty="0" smtClean="0">
              <a:cs typeface="Arial" charset="0"/>
            </a:endParaRPr>
          </a:p>
          <a:p>
            <a:pPr algn="just"/>
            <a:r>
              <a:rPr lang="cs-CZ" sz="1800" b="1" dirty="0" smtClean="0">
                <a:cs typeface="Arial" charset="0"/>
              </a:rPr>
              <a:t>Klokan [2012-02-28] – dostupný pod licencí Public </a:t>
            </a:r>
            <a:r>
              <a:rPr lang="cs-CZ" sz="1800" b="1" dirty="0" err="1" smtClean="0">
                <a:cs typeface="Arial" charset="0"/>
              </a:rPr>
              <a:t>domain</a:t>
            </a:r>
            <a:r>
              <a:rPr lang="cs-CZ" sz="1800" b="1" dirty="0" smtClean="0">
                <a:cs typeface="Arial" charset="0"/>
              </a:rPr>
              <a:t> na www - </a:t>
            </a:r>
            <a:r>
              <a:rPr lang="cs-CZ" sz="1800" b="1" dirty="0" smtClean="0">
                <a:cs typeface="Arial" charset="0"/>
                <a:hlinkClick r:id="rId9"/>
              </a:rPr>
              <a:t>http://en.wikipedia.org/wiki/File:Kangaroo_and_joey03.jpg</a:t>
            </a:r>
            <a:endParaRPr lang="cs-CZ" sz="1800" b="1" dirty="0" smtClean="0">
              <a:cs typeface="Arial" charset="0"/>
            </a:endParaRPr>
          </a:p>
          <a:p>
            <a:pPr algn="just"/>
            <a:r>
              <a:rPr lang="cs-CZ" sz="1800" b="1" dirty="0" smtClean="0">
                <a:cs typeface="Arial" charset="0"/>
              </a:rPr>
              <a:t>Eukalyptus strom [2012-02-28] – dostupný pod licencí Public </a:t>
            </a:r>
            <a:r>
              <a:rPr lang="cs-CZ" sz="1800" b="1" dirty="0" err="1" smtClean="0">
                <a:cs typeface="Arial" charset="0"/>
              </a:rPr>
              <a:t>domain</a:t>
            </a:r>
            <a:r>
              <a:rPr lang="cs-CZ" sz="1800" b="1" dirty="0" smtClean="0">
                <a:cs typeface="Arial" charset="0"/>
              </a:rPr>
              <a:t> na www - </a:t>
            </a:r>
            <a:r>
              <a:rPr lang="cs-CZ" sz="1800" b="1" dirty="0" smtClean="0">
                <a:cs typeface="Arial" charset="0"/>
                <a:hlinkClick r:id="rId10"/>
              </a:rPr>
              <a:t>http://en.wikipedia.org/wiki/File:Tasmania_logging_08_Mighty_tree.jpg</a:t>
            </a:r>
            <a:endParaRPr lang="cs-CZ" sz="1800" b="1" dirty="0" smtClean="0">
              <a:cs typeface="Arial" charset="0"/>
            </a:endParaRPr>
          </a:p>
          <a:p>
            <a:pPr algn="just"/>
            <a:r>
              <a:rPr lang="cs-CZ" sz="1800" b="1" dirty="0" smtClean="0">
                <a:cs typeface="Arial" charset="0"/>
              </a:rPr>
              <a:t>Eukalyptus květ [2012-02-28] – dostupný pod licencí Public </a:t>
            </a:r>
            <a:r>
              <a:rPr lang="cs-CZ" sz="1800" b="1" dirty="0" err="1" smtClean="0">
                <a:cs typeface="Arial" charset="0"/>
              </a:rPr>
              <a:t>domain</a:t>
            </a:r>
            <a:r>
              <a:rPr lang="cs-CZ" sz="1800" b="1" dirty="0" smtClean="0">
                <a:cs typeface="Arial" charset="0"/>
              </a:rPr>
              <a:t>  na www - </a:t>
            </a:r>
            <a:r>
              <a:rPr lang="cs-CZ" sz="1800" b="1" dirty="0" smtClean="0">
                <a:cs typeface="Arial" charset="0"/>
                <a:hlinkClick r:id="rId11"/>
              </a:rPr>
              <a:t>http://en.wikipedia.org/wiki/File:Eucalyptus_tereticornis_flowers,_capsules,_buds_and_foliage.jpeg</a:t>
            </a:r>
            <a:endParaRPr lang="cs-CZ" sz="1800" b="1" dirty="0" smtClean="0">
              <a:cs typeface="Arial" charset="0"/>
            </a:endParaRPr>
          </a:p>
          <a:p>
            <a:pPr algn="just"/>
            <a:endParaRPr lang="cs-CZ" sz="1800" b="1" dirty="0" smtClean="0">
              <a:cs typeface="Arial" charset="0"/>
            </a:endParaRPr>
          </a:p>
          <a:p>
            <a:pPr algn="just"/>
            <a:endParaRPr lang="cs-CZ" sz="1800" b="1" dirty="0" smtClean="0">
              <a:cs typeface="Arial" charset="0"/>
            </a:endParaRPr>
          </a:p>
          <a:p>
            <a:endParaRPr lang="cs-CZ" sz="1800" b="1" dirty="0" smtClean="0">
              <a:cs typeface="Arial" charset="0"/>
            </a:endParaRPr>
          </a:p>
          <a:p>
            <a:endParaRPr lang="cs-CZ" sz="1800" b="1" dirty="0">
              <a:cs typeface="Arial" charset="0"/>
            </a:endParaRPr>
          </a:p>
          <a:p>
            <a:endParaRPr lang="cs-CZ" sz="1800" b="1" dirty="0" smtClean="0">
              <a:cs typeface="Arial" charset="0"/>
            </a:endParaRPr>
          </a:p>
          <a:p>
            <a:endParaRPr lang="cs-CZ" sz="1800" b="1" dirty="0" smtClean="0">
              <a:cs typeface="Arial" charset="0"/>
            </a:endParaRPr>
          </a:p>
          <a:p>
            <a:endParaRPr lang="cs-CZ" sz="1800" b="1" dirty="0" smtClean="0">
              <a:cs typeface="Arial" charset="0"/>
            </a:endParaRPr>
          </a:p>
          <a:p>
            <a:endParaRPr lang="cs-CZ" sz="1800" b="1" dirty="0">
              <a:cs typeface="Arial" charset="0"/>
            </a:endParaRPr>
          </a:p>
          <a:p>
            <a:endParaRPr lang="cs-CZ" sz="1800" b="1" dirty="0" smtClean="0">
              <a:cs typeface="Arial" charset="0"/>
            </a:endParaRPr>
          </a:p>
          <a:p>
            <a:endParaRPr lang="cs-CZ" sz="1800" b="1" dirty="0" smtClean="0">
              <a:cs typeface="Arial" charset="0"/>
            </a:endParaRPr>
          </a:p>
          <a:p>
            <a:endParaRPr lang="cs-CZ" dirty="0"/>
          </a:p>
        </p:txBody>
      </p:sp>
      <p:sp>
        <p:nvSpPr>
          <p:cNvPr id="7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err="1" smtClean="0"/>
              <a:t>Australia</a:t>
            </a:r>
            <a:r>
              <a:rPr lang="cs-CZ" sz="3200" b="1" dirty="0" smtClean="0"/>
              <a:t> – </a:t>
            </a:r>
            <a:r>
              <a:rPr lang="cs-CZ" sz="3200" b="1" dirty="0" err="1" smtClean="0"/>
              <a:t>Nature</a:t>
            </a:r>
            <a:r>
              <a:rPr lang="cs-CZ" sz="3200" b="1" dirty="0" smtClean="0"/>
              <a:t> (part II)</a:t>
            </a:r>
            <a:br>
              <a:rPr lang="cs-CZ" sz="3200" b="1" dirty="0" smtClean="0"/>
            </a:br>
            <a:r>
              <a:rPr lang="cs-CZ" sz="3200" b="1" dirty="0" smtClean="0"/>
              <a:t>I. </a:t>
            </a:r>
            <a:r>
              <a:rPr lang="cs-CZ" sz="3200" b="1" dirty="0" err="1" smtClean="0"/>
              <a:t>Reading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0" y="1643050"/>
            <a:ext cx="8501122" cy="4525963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There</a:t>
            </a:r>
            <a:r>
              <a:rPr lang="cs-CZ" sz="2400" dirty="0" smtClean="0"/>
              <a:t> ´s a </a:t>
            </a:r>
            <a:r>
              <a:rPr lang="cs-CZ" sz="2400" dirty="0" err="1" smtClean="0"/>
              <a:t>very</a:t>
            </a:r>
            <a:r>
              <a:rPr lang="cs-CZ" sz="2400" dirty="0" smtClean="0"/>
              <a:t> </a:t>
            </a:r>
            <a:r>
              <a:rPr lang="cs-CZ" sz="2400" dirty="0" err="1" smtClean="0"/>
              <a:t>beautiful</a:t>
            </a:r>
            <a:r>
              <a:rPr lang="cs-CZ" sz="2400" dirty="0" smtClean="0"/>
              <a:t> </a:t>
            </a:r>
            <a:r>
              <a:rPr lang="cs-CZ" sz="2400" dirty="0" err="1" smtClean="0"/>
              <a:t>nature</a:t>
            </a:r>
            <a:r>
              <a:rPr lang="cs-CZ" sz="2400" dirty="0" smtClean="0"/>
              <a:t> </a:t>
            </a:r>
            <a:r>
              <a:rPr lang="cs-CZ" sz="2400" dirty="0" err="1" smtClean="0"/>
              <a:t>with</a:t>
            </a:r>
            <a:r>
              <a:rPr lang="cs-CZ" sz="2400" dirty="0" smtClean="0"/>
              <a:t> </a:t>
            </a:r>
            <a:r>
              <a:rPr lang="cs-CZ" sz="2400" dirty="0" err="1" smtClean="0"/>
              <a:t>large</a:t>
            </a:r>
            <a:r>
              <a:rPr lang="cs-CZ" sz="2400" dirty="0" smtClean="0"/>
              <a:t> </a:t>
            </a:r>
            <a:r>
              <a:rPr lang="cs-CZ" sz="2400" dirty="0" err="1" smtClean="0"/>
              <a:t>forests</a:t>
            </a:r>
            <a:r>
              <a:rPr lang="cs-CZ" sz="2400" dirty="0" smtClean="0"/>
              <a:t> </a:t>
            </a:r>
            <a:r>
              <a:rPr lang="cs-CZ" sz="2400" dirty="0" err="1" smtClean="0"/>
              <a:t>deserts</a:t>
            </a:r>
            <a:r>
              <a:rPr lang="cs-CZ" sz="2400" dirty="0" smtClean="0"/>
              <a:t>, </a:t>
            </a:r>
            <a:r>
              <a:rPr lang="cs-CZ" sz="2400" dirty="0" err="1" smtClean="0"/>
              <a:t>amazing</a:t>
            </a:r>
            <a:r>
              <a:rPr lang="cs-CZ" sz="2400" dirty="0" smtClean="0"/>
              <a:t> </a:t>
            </a:r>
            <a:r>
              <a:rPr lang="cs-CZ" sz="2400" dirty="0" err="1" smtClean="0"/>
              <a:t>animals</a:t>
            </a:r>
            <a:r>
              <a:rPr lang="cs-CZ" sz="2400" dirty="0" smtClean="0"/>
              <a:t>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plants</a:t>
            </a:r>
            <a:r>
              <a:rPr lang="cs-CZ" sz="2400" dirty="0" smtClean="0"/>
              <a:t>. </a:t>
            </a:r>
            <a:r>
              <a:rPr lang="cs-CZ" sz="2400" dirty="0" err="1" smtClean="0"/>
              <a:t>Typical</a:t>
            </a:r>
            <a:r>
              <a:rPr lang="cs-CZ" sz="2400" dirty="0" smtClean="0"/>
              <a:t> </a:t>
            </a:r>
            <a:r>
              <a:rPr lang="cs-CZ" sz="2400" dirty="0" err="1" smtClean="0"/>
              <a:t>for</a:t>
            </a:r>
            <a:r>
              <a:rPr lang="cs-CZ" sz="2400" dirty="0" smtClean="0"/>
              <a:t> </a:t>
            </a:r>
            <a:r>
              <a:rPr lang="cs-CZ" sz="2400" dirty="0" err="1" smtClean="0"/>
              <a:t>Australia</a:t>
            </a:r>
            <a:r>
              <a:rPr lang="cs-CZ" sz="2400" dirty="0" smtClean="0"/>
              <a:t> are </a:t>
            </a:r>
            <a:r>
              <a:rPr lang="cs-CZ" sz="2400" dirty="0" err="1" smtClean="0"/>
              <a:t>Eualyptus</a:t>
            </a:r>
            <a:r>
              <a:rPr lang="cs-CZ" sz="2400" dirty="0" smtClean="0"/>
              <a:t> </a:t>
            </a:r>
            <a:r>
              <a:rPr lang="cs-CZ" sz="2400" dirty="0" err="1" smtClean="0"/>
              <a:t>trees</a:t>
            </a:r>
            <a:r>
              <a:rPr lang="cs-CZ" sz="2400" dirty="0" smtClean="0"/>
              <a:t>, </a:t>
            </a:r>
            <a:r>
              <a:rPr lang="cs-CZ" sz="2400" dirty="0" err="1" smtClean="0"/>
              <a:t>kangaroos</a:t>
            </a:r>
            <a:r>
              <a:rPr lang="cs-CZ" sz="2400" dirty="0" smtClean="0"/>
              <a:t>, </a:t>
            </a:r>
            <a:r>
              <a:rPr lang="cs-CZ" sz="2400" dirty="0" err="1" smtClean="0"/>
              <a:t>coala</a:t>
            </a:r>
            <a:r>
              <a:rPr lang="cs-CZ" sz="2400" dirty="0" smtClean="0"/>
              <a:t> </a:t>
            </a:r>
            <a:r>
              <a:rPr lang="cs-CZ" sz="2400" dirty="0" err="1" smtClean="0"/>
              <a:t>bears</a:t>
            </a:r>
            <a:r>
              <a:rPr lang="cs-CZ" sz="2400" dirty="0" smtClean="0"/>
              <a:t>, </a:t>
            </a:r>
            <a:r>
              <a:rPr lang="cs-CZ" sz="2400" dirty="0" err="1" smtClean="0"/>
              <a:t>snakes</a:t>
            </a:r>
            <a:r>
              <a:rPr lang="cs-CZ" sz="2400" dirty="0" smtClean="0"/>
              <a:t>. </a:t>
            </a:r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dirty="0" err="1" smtClean="0"/>
              <a:t>can</a:t>
            </a:r>
            <a:r>
              <a:rPr lang="cs-CZ" sz="2400" dirty="0" smtClean="0"/>
              <a:t> </a:t>
            </a:r>
            <a:r>
              <a:rPr lang="cs-CZ" sz="2400" dirty="0" err="1" smtClean="0"/>
              <a:t>see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dingo </a:t>
            </a:r>
            <a:r>
              <a:rPr lang="cs-CZ" sz="2400" dirty="0" err="1" smtClean="0"/>
              <a:t>and</a:t>
            </a:r>
            <a:r>
              <a:rPr lang="cs-CZ" sz="2400" dirty="0" smtClean="0"/>
              <a:t> </a:t>
            </a:r>
            <a:r>
              <a:rPr lang="cs-CZ" sz="2400" dirty="0" err="1" smtClean="0"/>
              <a:t>the</a:t>
            </a:r>
            <a:r>
              <a:rPr lang="cs-CZ" sz="2400" dirty="0" smtClean="0"/>
              <a:t> emu. </a:t>
            </a:r>
            <a:r>
              <a:rPr lang="cs-CZ" sz="2400" dirty="0" err="1" smtClean="0"/>
              <a:t>There</a:t>
            </a:r>
            <a:r>
              <a:rPr lang="cs-CZ" sz="2400" dirty="0" smtClean="0"/>
              <a:t> are many </a:t>
            </a:r>
            <a:r>
              <a:rPr lang="cs-CZ" sz="2400" dirty="0" err="1" smtClean="0"/>
              <a:t>sheep</a:t>
            </a:r>
            <a:r>
              <a:rPr lang="cs-CZ" sz="2400" dirty="0" smtClean="0"/>
              <a:t> </a:t>
            </a:r>
            <a:r>
              <a:rPr lang="cs-CZ" sz="2400" dirty="0" err="1" smtClean="0"/>
              <a:t>everywhere</a:t>
            </a:r>
            <a:r>
              <a:rPr lang="cs-CZ" sz="2400" dirty="0" smtClean="0"/>
              <a:t> – </a:t>
            </a:r>
            <a:r>
              <a:rPr lang="cs-CZ" sz="2400" dirty="0" err="1" smtClean="0"/>
              <a:t>twice</a:t>
            </a:r>
            <a:r>
              <a:rPr lang="cs-CZ" sz="2400" dirty="0" smtClean="0"/>
              <a:t> more </a:t>
            </a:r>
            <a:r>
              <a:rPr lang="cs-CZ" sz="2400" dirty="0" err="1" smtClean="0"/>
              <a:t>than</a:t>
            </a:r>
            <a:r>
              <a:rPr lang="cs-CZ" sz="2400" dirty="0" smtClean="0"/>
              <a:t> </a:t>
            </a:r>
            <a:r>
              <a:rPr lang="cs-CZ" sz="2400" dirty="0" err="1" smtClean="0"/>
              <a:t>people</a:t>
            </a:r>
            <a:r>
              <a:rPr lang="cs-CZ" sz="2400" dirty="0" smtClean="0"/>
              <a:t>.</a:t>
            </a:r>
          </a:p>
          <a:p>
            <a:pPr algn="just">
              <a:lnSpc>
                <a:spcPct val="150000"/>
              </a:lnSpc>
              <a:buNone/>
            </a:pPr>
            <a:r>
              <a:rPr lang="cs-CZ" sz="2400" dirty="0" smtClean="0"/>
              <a:t>		</a:t>
            </a:r>
            <a:r>
              <a:rPr lang="cs-CZ" sz="2400" dirty="0" err="1" smtClean="0"/>
              <a:t>When</a:t>
            </a:r>
            <a:r>
              <a:rPr lang="cs-CZ" sz="2400" dirty="0" smtClean="0"/>
              <a:t> </a:t>
            </a:r>
            <a:r>
              <a:rPr lang="cs-CZ" sz="2400" dirty="0" err="1" smtClean="0"/>
              <a:t>there</a:t>
            </a:r>
            <a:r>
              <a:rPr lang="cs-CZ" sz="2400" dirty="0" smtClean="0"/>
              <a:t>´s </a:t>
            </a:r>
            <a:r>
              <a:rPr lang="cs-CZ" sz="2400" dirty="0" err="1" smtClean="0"/>
              <a:t>winter</a:t>
            </a:r>
            <a:r>
              <a:rPr lang="cs-CZ" sz="2400" dirty="0" smtClean="0"/>
              <a:t> in </a:t>
            </a:r>
            <a:r>
              <a:rPr lang="cs-CZ" sz="2400" dirty="0" err="1" smtClean="0"/>
              <a:t>Australia</a:t>
            </a:r>
            <a:r>
              <a:rPr lang="cs-CZ" sz="2400" dirty="0" smtClean="0"/>
              <a:t> </a:t>
            </a:r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dirty="0" err="1" smtClean="0"/>
              <a:t>have</a:t>
            </a:r>
            <a:r>
              <a:rPr lang="cs-CZ" sz="2400" dirty="0" smtClean="0"/>
              <a:t> </a:t>
            </a:r>
            <a:r>
              <a:rPr lang="cs-CZ" sz="2400" dirty="0" err="1" smtClean="0"/>
              <a:t>summer</a:t>
            </a:r>
            <a:r>
              <a:rPr lang="cs-CZ" sz="2400" dirty="0" smtClean="0"/>
              <a:t> in </a:t>
            </a:r>
            <a:r>
              <a:rPr lang="cs-CZ" sz="2400" dirty="0" err="1" smtClean="0"/>
              <a:t>our</a:t>
            </a:r>
            <a:r>
              <a:rPr lang="cs-CZ" sz="2400" dirty="0" smtClean="0"/>
              <a:t> country. </a:t>
            </a:r>
            <a:r>
              <a:rPr lang="cs-CZ" sz="2400" dirty="0" err="1" smtClean="0"/>
              <a:t>That</a:t>
            </a:r>
            <a:r>
              <a:rPr lang="cs-CZ" sz="2400" dirty="0" smtClean="0"/>
              <a:t>´s </a:t>
            </a:r>
            <a:r>
              <a:rPr lang="cs-CZ" sz="2400" dirty="0" err="1" smtClean="0"/>
              <a:t>why</a:t>
            </a:r>
            <a:r>
              <a:rPr lang="cs-CZ" sz="2400" dirty="0" smtClean="0"/>
              <a:t> </a:t>
            </a:r>
            <a:r>
              <a:rPr lang="cs-CZ" sz="2400" dirty="0" err="1" smtClean="0"/>
              <a:t>Australia</a:t>
            </a:r>
            <a:r>
              <a:rPr lang="cs-CZ" sz="2400" dirty="0" smtClean="0"/>
              <a:t> </a:t>
            </a:r>
            <a:r>
              <a:rPr lang="cs-CZ" sz="2400" dirty="0" err="1" smtClean="0"/>
              <a:t>is</a:t>
            </a:r>
            <a:r>
              <a:rPr lang="cs-CZ" sz="2400" dirty="0" smtClean="0"/>
              <a:t> </a:t>
            </a:r>
            <a:r>
              <a:rPr lang="cs-CZ" sz="2400" dirty="0" err="1" smtClean="0"/>
              <a:t>situated</a:t>
            </a:r>
            <a:r>
              <a:rPr lang="cs-CZ" sz="2400" dirty="0" smtClean="0"/>
              <a:t> in </a:t>
            </a:r>
            <a:r>
              <a:rPr lang="cs-CZ" sz="2400" dirty="0" err="1" smtClean="0"/>
              <a:t>the</a:t>
            </a:r>
            <a:r>
              <a:rPr lang="cs-CZ" sz="2400" dirty="0" smtClean="0"/>
              <a:t> </a:t>
            </a:r>
            <a:r>
              <a:rPr lang="cs-CZ" sz="2400" dirty="0" err="1" smtClean="0"/>
              <a:t>Southern</a:t>
            </a:r>
            <a:r>
              <a:rPr lang="cs-CZ" sz="2400" dirty="0" smtClean="0"/>
              <a:t> </a:t>
            </a:r>
            <a:r>
              <a:rPr lang="cs-CZ" sz="2400" dirty="0" err="1" smtClean="0"/>
              <a:t>Hemisphere</a:t>
            </a:r>
            <a:r>
              <a:rPr lang="cs-CZ" sz="2400" dirty="0" smtClean="0"/>
              <a:t>.</a:t>
            </a:r>
            <a:endParaRPr lang="cs-CZ" sz="2400" dirty="0"/>
          </a:p>
        </p:txBody>
      </p:sp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200" b="1" dirty="0" smtClean="0"/>
              <a:t>II. </a:t>
            </a:r>
            <a:r>
              <a:rPr lang="cs-CZ" sz="3200" b="1" dirty="0" err="1" smtClean="0"/>
              <a:t>True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or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false</a:t>
            </a:r>
            <a:r>
              <a:rPr lang="cs-CZ" sz="3200" b="1" dirty="0" smtClean="0"/>
              <a:t> </a:t>
            </a:r>
            <a:r>
              <a:rPr lang="cs-CZ" sz="3200" b="1" dirty="0" err="1" smtClean="0"/>
              <a:t>sentences</a:t>
            </a:r>
            <a:endParaRPr lang="cs-CZ" sz="32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cs-CZ" sz="2400" dirty="0" err="1" smtClean="0"/>
              <a:t>There</a:t>
            </a:r>
            <a:r>
              <a:rPr lang="cs-CZ" sz="2400" dirty="0" smtClean="0"/>
              <a:t> </a:t>
            </a:r>
            <a:r>
              <a:rPr lang="cs-CZ" sz="2400" dirty="0" err="1" smtClean="0"/>
              <a:t>aren</a:t>
            </a:r>
            <a:r>
              <a:rPr lang="cs-CZ" sz="2400" dirty="0" smtClean="0"/>
              <a:t>´t </a:t>
            </a:r>
            <a:r>
              <a:rPr lang="cs-CZ" sz="2400" dirty="0" err="1" smtClean="0"/>
              <a:t>any</a:t>
            </a:r>
            <a:r>
              <a:rPr lang="cs-CZ" sz="2400" dirty="0" smtClean="0"/>
              <a:t> </a:t>
            </a:r>
            <a:r>
              <a:rPr lang="cs-CZ" sz="2400" dirty="0" err="1" smtClean="0"/>
              <a:t>deserts</a:t>
            </a:r>
            <a:r>
              <a:rPr lang="cs-CZ" sz="2400" dirty="0" smtClean="0"/>
              <a:t> in </a:t>
            </a:r>
            <a:r>
              <a:rPr lang="cs-CZ" sz="2400" dirty="0" err="1" smtClean="0"/>
              <a:t>Australia</a:t>
            </a:r>
            <a:r>
              <a:rPr lang="cs-CZ" sz="2400" dirty="0" smtClean="0"/>
              <a:t> 			</a:t>
            </a:r>
            <a:r>
              <a:rPr lang="cs-CZ" sz="2400" b="1" dirty="0" smtClean="0"/>
              <a:t>….. 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/>
              <a:t>Elephants</a:t>
            </a:r>
            <a:r>
              <a:rPr lang="cs-CZ" sz="2400" dirty="0" smtClean="0"/>
              <a:t> live in </a:t>
            </a:r>
            <a:r>
              <a:rPr lang="cs-CZ" sz="2400" dirty="0" err="1" smtClean="0"/>
              <a:t>this</a:t>
            </a:r>
            <a:r>
              <a:rPr lang="cs-CZ" sz="2400" dirty="0" smtClean="0"/>
              <a:t> country				</a:t>
            </a:r>
            <a:r>
              <a:rPr lang="cs-CZ" sz="2400" b="1" dirty="0" smtClean="0"/>
              <a:t>…..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/>
              <a:t>The</a:t>
            </a:r>
            <a:r>
              <a:rPr lang="cs-CZ" sz="2400" dirty="0" smtClean="0"/>
              <a:t> Emu </a:t>
            </a:r>
            <a:r>
              <a:rPr lang="cs-CZ" sz="2400" dirty="0" err="1" smtClean="0"/>
              <a:t>bird</a:t>
            </a:r>
            <a:r>
              <a:rPr lang="cs-CZ" sz="2400" dirty="0" smtClean="0"/>
              <a:t> </a:t>
            </a:r>
            <a:r>
              <a:rPr lang="cs-CZ" sz="2400" dirty="0" err="1" smtClean="0"/>
              <a:t>can</a:t>
            </a:r>
            <a:r>
              <a:rPr lang="cs-CZ" sz="2400" dirty="0" smtClean="0"/>
              <a:t>´t </a:t>
            </a:r>
            <a:r>
              <a:rPr lang="cs-CZ" sz="2400" dirty="0" err="1" smtClean="0"/>
              <a:t>fly</a:t>
            </a:r>
            <a:r>
              <a:rPr lang="cs-CZ" sz="2400" dirty="0" smtClean="0"/>
              <a:t> </a:t>
            </a:r>
            <a:r>
              <a:rPr lang="cs-CZ" sz="2400" dirty="0" err="1" smtClean="0"/>
              <a:t>very</a:t>
            </a:r>
            <a:r>
              <a:rPr lang="cs-CZ" sz="2400" dirty="0" smtClean="0"/>
              <a:t> </a:t>
            </a:r>
            <a:r>
              <a:rPr lang="cs-CZ" sz="2400" dirty="0" err="1" smtClean="0"/>
              <a:t>fast</a:t>
            </a:r>
            <a:r>
              <a:rPr lang="cs-CZ" sz="2400" dirty="0" smtClean="0"/>
              <a:t>				</a:t>
            </a:r>
            <a:r>
              <a:rPr lang="cs-CZ" sz="2400" b="1" dirty="0" smtClean="0"/>
              <a:t>…..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/>
              <a:t>There</a:t>
            </a:r>
            <a:r>
              <a:rPr lang="cs-CZ" sz="2400" dirty="0" smtClean="0"/>
              <a:t> are </a:t>
            </a:r>
            <a:r>
              <a:rPr lang="cs-CZ" sz="2400" dirty="0" err="1" smtClean="0"/>
              <a:t>twice</a:t>
            </a:r>
            <a:r>
              <a:rPr lang="cs-CZ" sz="2400" dirty="0" smtClean="0"/>
              <a:t> more </a:t>
            </a:r>
            <a:r>
              <a:rPr lang="cs-CZ" sz="2400" dirty="0" err="1" smtClean="0"/>
              <a:t>sheep</a:t>
            </a:r>
            <a:r>
              <a:rPr lang="cs-CZ" sz="2400" dirty="0" smtClean="0"/>
              <a:t> </a:t>
            </a:r>
            <a:r>
              <a:rPr lang="cs-CZ" sz="2400" dirty="0" err="1" smtClean="0"/>
              <a:t>than</a:t>
            </a:r>
            <a:r>
              <a:rPr lang="cs-CZ" sz="2400" dirty="0" smtClean="0"/>
              <a:t> </a:t>
            </a:r>
            <a:r>
              <a:rPr lang="cs-CZ" sz="2400" dirty="0" err="1" smtClean="0"/>
              <a:t>people</a:t>
            </a:r>
            <a:r>
              <a:rPr lang="cs-CZ" sz="2400" dirty="0" smtClean="0"/>
              <a:t>.		</a:t>
            </a:r>
            <a:r>
              <a:rPr lang="cs-CZ" sz="2400" b="1" dirty="0" smtClean="0"/>
              <a:t>…..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/>
              <a:t>When</a:t>
            </a:r>
            <a:r>
              <a:rPr lang="cs-CZ" sz="2400" dirty="0" smtClean="0"/>
              <a:t> </a:t>
            </a:r>
            <a:r>
              <a:rPr lang="cs-CZ" sz="2400" dirty="0" err="1" smtClean="0"/>
              <a:t>there</a:t>
            </a:r>
            <a:r>
              <a:rPr lang="cs-CZ" sz="2400" dirty="0" smtClean="0"/>
              <a:t>´s </a:t>
            </a:r>
            <a:r>
              <a:rPr lang="cs-CZ" sz="2400" dirty="0" err="1" smtClean="0"/>
              <a:t>spring</a:t>
            </a:r>
            <a:r>
              <a:rPr lang="cs-CZ" sz="2400" dirty="0" smtClean="0"/>
              <a:t> in </a:t>
            </a:r>
            <a:r>
              <a:rPr lang="cs-CZ" sz="2400" dirty="0" err="1" smtClean="0"/>
              <a:t>Australia</a:t>
            </a:r>
            <a:r>
              <a:rPr lang="cs-CZ" sz="2400" dirty="0" smtClean="0"/>
              <a:t> </a:t>
            </a:r>
            <a:r>
              <a:rPr lang="cs-CZ" sz="2400" dirty="0" err="1" smtClean="0"/>
              <a:t>we</a:t>
            </a:r>
            <a:r>
              <a:rPr lang="cs-CZ" sz="2400" dirty="0" smtClean="0"/>
              <a:t> </a:t>
            </a:r>
            <a:r>
              <a:rPr lang="cs-CZ" sz="2400" dirty="0" err="1" smtClean="0"/>
              <a:t>have</a:t>
            </a:r>
            <a:r>
              <a:rPr lang="cs-CZ" sz="2400" dirty="0" smtClean="0"/>
              <a:t> </a:t>
            </a:r>
            <a:r>
              <a:rPr lang="cs-CZ" sz="2400" dirty="0" err="1" smtClean="0"/>
              <a:t>summer</a:t>
            </a:r>
            <a:r>
              <a:rPr lang="cs-CZ" sz="2400" dirty="0" smtClean="0"/>
              <a:t>.	</a:t>
            </a:r>
            <a:r>
              <a:rPr lang="cs-CZ" sz="2400" b="1" dirty="0" smtClean="0"/>
              <a:t>…..</a:t>
            </a:r>
          </a:p>
          <a:p>
            <a:pPr marL="514350" indent="-514350">
              <a:buFont typeface="+mj-lt"/>
              <a:buAutoNum type="arabicPeriod"/>
            </a:pPr>
            <a:r>
              <a:rPr lang="cs-CZ" sz="2400" dirty="0" err="1" smtClean="0"/>
              <a:t>The</a:t>
            </a:r>
            <a:r>
              <a:rPr lang="cs-CZ" sz="2400" dirty="0" smtClean="0"/>
              <a:t> dingo </a:t>
            </a:r>
            <a:r>
              <a:rPr lang="cs-CZ" sz="2400" dirty="0" err="1" smtClean="0"/>
              <a:t>is</a:t>
            </a:r>
            <a:r>
              <a:rPr lang="cs-CZ" sz="2400" dirty="0" smtClean="0"/>
              <a:t> a </a:t>
            </a:r>
            <a:r>
              <a:rPr lang="cs-CZ" sz="2400" dirty="0" err="1" smtClean="0"/>
              <a:t>bear</a:t>
            </a:r>
            <a:r>
              <a:rPr lang="cs-CZ" sz="2400" dirty="0" smtClean="0"/>
              <a:t>.					</a:t>
            </a:r>
            <a:r>
              <a:rPr lang="cs-CZ" sz="2400" b="1" dirty="0" smtClean="0"/>
              <a:t>…..</a:t>
            </a:r>
          </a:p>
          <a:p>
            <a:pPr marL="514350" indent="-514350">
              <a:buFont typeface="+mj-lt"/>
              <a:buAutoNum type="arabicPeriod"/>
            </a:pPr>
            <a:endParaRPr lang="cs-CZ" sz="2400" dirty="0"/>
          </a:p>
        </p:txBody>
      </p:sp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25470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III. </a:t>
            </a:r>
            <a:r>
              <a:rPr lang="cs-CZ" sz="3200" b="1" dirty="0" err="1" smtClean="0"/>
              <a:t>Pictures</a:t>
            </a:r>
            <a:endParaRPr lang="cs-CZ" sz="3200" b="1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071546"/>
            <a:ext cx="371322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1071546"/>
            <a:ext cx="3443297" cy="4708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0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785786" y="5929330"/>
            <a:ext cx="272887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Crocodile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2" name="Nadpis 1"/>
          <p:cNvSpPr txBox="1">
            <a:spLocks/>
          </p:cNvSpPr>
          <p:nvPr/>
        </p:nvSpPr>
        <p:spPr>
          <a:xfrm>
            <a:off x="5357818" y="5929330"/>
            <a:ext cx="272887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Coala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bear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285728"/>
            <a:ext cx="4638675" cy="246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4810" y="3000372"/>
            <a:ext cx="4191002" cy="31432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2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  <p:sp>
        <p:nvSpPr>
          <p:cNvPr id="13" name="Nadpis 1"/>
          <p:cNvSpPr txBox="1">
            <a:spLocks/>
          </p:cNvSpPr>
          <p:nvPr/>
        </p:nvSpPr>
        <p:spPr>
          <a:xfrm>
            <a:off x="1214414" y="5429264"/>
            <a:ext cx="272887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Snake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14" name="Nadpis 1"/>
          <p:cNvSpPr txBox="1">
            <a:spLocks/>
          </p:cNvSpPr>
          <p:nvPr/>
        </p:nvSpPr>
        <p:spPr>
          <a:xfrm>
            <a:off x="5572132" y="357166"/>
            <a:ext cx="272887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Dingo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48" y="428604"/>
            <a:ext cx="5715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6643702" y="5643578"/>
            <a:ext cx="272887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Emu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500042"/>
            <a:ext cx="238125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86248" y="428604"/>
            <a:ext cx="381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1357290" y="5500702"/>
            <a:ext cx="272887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Kangaroo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428596" y="4357694"/>
            <a:ext cx="272887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Sheep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28604"/>
            <a:ext cx="280987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71868" y="500042"/>
            <a:ext cx="5275396" cy="334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285720" y="4929198"/>
            <a:ext cx="2728874" cy="5825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Eucalyptus</a:t>
            </a:r>
            <a:r>
              <a:rPr kumimoji="0" lang="cs-CZ" sz="28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i="0" u="none" strike="noStrike" kern="1200" cap="none" spc="0" normalizeH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tree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5000628" y="4214818"/>
            <a:ext cx="2800312" cy="6429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Eucalyptus</a:t>
            </a:r>
            <a:r>
              <a:rPr kumimoji="0" lang="cs-CZ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cs-CZ" sz="28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blossom</a:t>
            </a:r>
            <a:endParaRPr kumimoji="0" lang="cs-CZ" sz="2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654032"/>
          </a:xfrm>
        </p:spPr>
        <p:txBody>
          <a:bodyPr>
            <a:normAutofit/>
          </a:bodyPr>
          <a:lstStyle/>
          <a:p>
            <a:r>
              <a:rPr lang="cs-CZ" sz="3200" b="1" dirty="0" smtClean="0"/>
              <a:t>IV. </a:t>
            </a:r>
            <a:r>
              <a:rPr lang="cs-CZ" sz="3200" b="1" dirty="0" err="1" smtClean="0"/>
              <a:t>Crossword</a:t>
            </a:r>
            <a:endParaRPr lang="cs-CZ" sz="3200" b="1" dirty="0"/>
          </a:p>
        </p:txBody>
      </p:sp>
      <p:sp>
        <p:nvSpPr>
          <p:cNvPr id="4" name="Zástupný symbol pro zápatí 4"/>
          <p:cNvSpPr txBox="1">
            <a:spLocks noGrp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cs-CZ" sz="1200" dirty="0">
                <a:solidFill>
                  <a:srgbClr val="898989"/>
                </a:solidFill>
                <a:latin typeface="Calibri" pitchFamily="34" charset="0"/>
              </a:rPr>
              <a:t>Autorem materiálu a všech jeho částí, není-li uvedeno jinak, je Mgr. Soňa Jarošová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/>
        </p:nvGraphicFramePr>
        <p:xfrm>
          <a:off x="428596" y="928667"/>
          <a:ext cx="8286807" cy="5214976"/>
        </p:xfrm>
        <a:graphic>
          <a:graphicData uri="http://schemas.openxmlformats.org/drawingml/2006/table">
            <a:tbl>
              <a:tblPr>
                <a:effectLst>
                  <a:innerShdw blurRad="114300">
                    <a:prstClr val="black"/>
                  </a:innerShdw>
                </a:effectLst>
              </a:tblPr>
              <a:tblGrid>
                <a:gridCol w="680816"/>
                <a:gridCol w="680816"/>
                <a:gridCol w="680816"/>
                <a:gridCol w="680816"/>
                <a:gridCol w="680816"/>
                <a:gridCol w="680816"/>
                <a:gridCol w="680816"/>
                <a:gridCol w="680816"/>
                <a:gridCol w="712729"/>
                <a:gridCol w="680816"/>
                <a:gridCol w="765918"/>
                <a:gridCol w="680816"/>
              </a:tblGrid>
              <a:tr h="401152"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1.</a:t>
                      </a:r>
                    </a:p>
                  </a:txBody>
                  <a:tcPr marL="7829" marR="7829" marT="78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hlavní město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2.</a:t>
                      </a:r>
                    </a:p>
                  </a:txBody>
                  <a:tcPr marL="7829" marR="7829" marT="78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léto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3.</a:t>
                      </a:r>
                    </a:p>
                  </a:txBody>
                  <a:tcPr marL="7829" marR="7829" marT="78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jezero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4.</a:t>
                      </a:r>
                    </a:p>
                  </a:txBody>
                  <a:tcPr marL="7829" marR="7829" marT="78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nula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5.</a:t>
                      </a:r>
                    </a:p>
                  </a:txBody>
                  <a:tcPr marL="7829" marR="7829" marT="78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kopcovitý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6.</a:t>
                      </a:r>
                    </a:p>
                  </a:txBody>
                  <a:tcPr marL="7829" marR="7829" marT="78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hladový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 dirty="0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7.</a:t>
                      </a:r>
                    </a:p>
                  </a:txBody>
                  <a:tcPr marL="7829" marR="7829" marT="78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skvělý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8.</a:t>
                      </a:r>
                    </a:p>
                  </a:txBody>
                  <a:tcPr marL="7829" marR="7829" marT="78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hora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9.</a:t>
                      </a:r>
                    </a:p>
                  </a:txBody>
                  <a:tcPr marL="7829" marR="7829" marT="78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rovný, plochý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10.</a:t>
                      </a:r>
                    </a:p>
                  </a:txBody>
                  <a:tcPr marL="7829" marR="7829" marT="78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bod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11.</a:t>
                      </a:r>
                    </a:p>
                  </a:txBody>
                  <a:tcPr marL="7829" marR="7829" marT="78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keř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12.</a:t>
                      </a:r>
                    </a:p>
                  </a:txBody>
                  <a:tcPr marL="7829" marR="7829" marT="7829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kulatý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01152"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800" b="1" i="0" u="none" strike="noStrike">
                        <a:solidFill>
                          <a:srgbClr val="000000"/>
                        </a:solidFill>
                        <a:latin typeface="+mn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13.</a:t>
                      </a:r>
                    </a:p>
                  </a:txBody>
                  <a:tcPr marL="7829" marR="7829" marT="7829" marB="0" anchor="b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800" b="1" i="0" u="none" strike="noStrike" dirty="0">
                          <a:solidFill>
                            <a:srgbClr val="000000"/>
                          </a:solidFill>
                          <a:latin typeface="+mn-lt"/>
                        </a:rPr>
                        <a:t> 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0" i="0" u="none" strike="noStrike" dirty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</a:p>
                  </a:txBody>
                  <a:tcPr marL="7829" marR="7829" marT="7829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cs-CZ" sz="1400" b="1" i="0" u="none" strike="noStrike">
                          <a:solidFill>
                            <a:srgbClr val="000000"/>
                          </a:solidFill>
                          <a:latin typeface="+mj-lt"/>
                        </a:rPr>
                        <a:t>řeka</a:t>
                      </a:r>
                    </a:p>
                  </a:txBody>
                  <a:tcPr marL="7829" marR="7829" marT="782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cs-CZ" sz="1400" b="1" i="0" u="none" strike="noStrike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7829" marR="7829" marT="7829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535</Words>
  <Application>Microsoft Office PowerPoint</Application>
  <PresentationFormat>Předvádění na obrazovce (4:3)</PresentationFormat>
  <Paragraphs>187</Paragraphs>
  <Slides>11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Motiv sady Office</vt:lpstr>
      <vt:lpstr>Snímek 1</vt:lpstr>
      <vt:lpstr>Australia – Nature (part II) I. Reading</vt:lpstr>
      <vt:lpstr>II. True or false sentences</vt:lpstr>
      <vt:lpstr>III. Pictures</vt:lpstr>
      <vt:lpstr>Snímek 5</vt:lpstr>
      <vt:lpstr>Snímek 6</vt:lpstr>
      <vt:lpstr>Snímek 7</vt:lpstr>
      <vt:lpstr>Snímek 8</vt:lpstr>
      <vt:lpstr>IV. Crossword</vt:lpstr>
      <vt:lpstr>Key</vt:lpstr>
      <vt:lpstr>Citace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PC</dc:creator>
  <cp:lastModifiedBy>Uživatel</cp:lastModifiedBy>
  <cp:revision>12</cp:revision>
  <dcterms:created xsi:type="dcterms:W3CDTF">2012-04-25T12:52:50Z</dcterms:created>
  <dcterms:modified xsi:type="dcterms:W3CDTF">2012-05-03T19:34:05Z</dcterms:modified>
</cp:coreProperties>
</file>