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886" r:id="rId2"/>
  </p:sldMasterIdLst>
  <p:notesMasterIdLst>
    <p:notesMasterId r:id="rId14"/>
  </p:notesMasterIdLst>
  <p:handoutMasterIdLst>
    <p:handoutMasterId r:id="rId15"/>
  </p:handoutMasterIdLst>
  <p:sldIdLst>
    <p:sldId id="274" r:id="rId3"/>
    <p:sldId id="257" r:id="rId4"/>
    <p:sldId id="275" r:id="rId5"/>
    <p:sldId id="278" r:id="rId6"/>
    <p:sldId id="277" r:id="rId7"/>
    <p:sldId id="279" r:id="rId8"/>
    <p:sldId id="276" r:id="rId9"/>
    <p:sldId id="281" r:id="rId10"/>
    <p:sldId id="282" r:id="rId11"/>
    <p:sldId id="280" r:id="rId12"/>
    <p:sldId id="25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8000"/>
    <a:srgbClr val="EC90D4"/>
    <a:srgbClr val="E565C3"/>
    <a:srgbClr val="E60ABC"/>
    <a:srgbClr val="16A7B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6BD0ACA-B3A7-47B5-80D7-20B07FA77658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1CD2E1A-0E60-40A8-91C1-12506994E9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06809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91B0017-316F-4D24-AEA3-012105A69F4D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525A2AA-AFBE-4445-A57B-CCD673C918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00489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B8F067D-AE38-444B-8D5F-CBC4343DBACB}" type="datetime1">
              <a:rPr lang="cs-CZ">
                <a:solidFill>
                  <a:prstClr val="black"/>
                </a:solidFill>
              </a:rPr>
              <a:pPr eaLnBrk="1" hangingPunct="1">
                <a:defRPr/>
              </a:pPr>
              <a:t>7.5.2012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90203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0F39396-E704-4407-838E-0CD8740A50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1848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515BC6C-85D2-4BB5-9E3A-885A2F0845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1624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C98392F-E33D-4C52-A528-FD51C6487E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0965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0BFE260-8E4E-4DDB-90A2-766A712657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0745D8-63CA-4445-BD52-499D1039A00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1C57A56-AF06-4AB4-A2DC-659678A0DA1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C70BE07E-1513-4952-AF8A-104A69F7C7A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1327AD8-9B8B-4C09-97EE-9CD5A7D5371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569CB9-0DE3-43E0-A7CB-55472DDFBE7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4724B2-FE03-4707-BFDA-AB7DDA9692D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995E7F3-6FBE-46CC-8401-065401343C2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01C7A2A-D94B-4E4A-85F3-DCBCB269AF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78845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F12C1A1-5D5C-4E59-BAE3-9FDF549A9C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FEF55F-B68E-49C3-A523-1CCC2C27DD9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7624F9-5F62-4DA0-89D2-F42D2A3DB7F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3ABE526-2E48-42A7-86DB-1EB43C6BAB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6595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721DF95-913F-4C1B-A014-8FE06D692A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3803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E60BDB2-7C63-448B-8B02-C8F6A14737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2599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E01D0DE-7387-45EA-B8B4-163CC5944F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72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0953CF6-5289-4327-A687-BFEC9D2518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3366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620712B-C2F8-48F5-B194-6B2E4B64C9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3309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7DCD909-DC2F-4A58-89BD-608ACEB397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4606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200"/>
            </a:gs>
            <a:gs pos="0">
              <a:srgbClr val="FF7A00">
                <a:lumMod val="96000"/>
                <a:lumOff val="4000"/>
                <a:alpha val="95000"/>
              </a:srgbClr>
            </a:gs>
            <a:gs pos="100000">
              <a:srgbClr val="FB4F19"/>
            </a:gs>
            <a:gs pos="100000">
              <a:srgbClr val="FFC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0E02A30-7724-4CB9-BC31-B6D7D149CD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0E02A30-7724-4CB9-BC31-B6D7D149CD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sldNum="0"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l@freeserver.co.u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771775" y="6245225"/>
            <a:ext cx="3744913" cy="476250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400" smtClean="0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pic>
        <p:nvPicPr>
          <p:cNvPr id="2253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pic>
        <p:nvPicPr>
          <p:cNvPr id="2253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cs-CZ" sz="1400" b="1">
                <a:solidFill>
                  <a:srgbClr val="000000"/>
                </a:solidFill>
                <a:cs typeface="+mn-cs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6968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95288" y="2873261"/>
            <a:ext cx="849788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 smtClean="0"/>
              <a:t>Sada č. XIII 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XIII_AJ, DUM </a:t>
            </a:r>
            <a:r>
              <a:rPr lang="cs-CZ" b="1" dirty="0" smtClean="0"/>
              <a:t>č.10 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 </a:t>
            </a:r>
            <a:endParaRPr lang="cs-CZ" dirty="0" smtClean="0"/>
          </a:p>
          <a:p>
            <a:pPr algn="ctr"/>
            <a:r>
              <a:rPr lang="cs-CZ" b="1" dirty="0" smtClean="0"/>
              <a:t>Vzdělávací obor: Anglický jazyk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Název: </a:t>
            </a:r>
            <a:r>
              <a:rPr lang="en-GB" b="1" dirty="0" smtClean="0">
                <a:solidFill>
                  <a:srgbClr val="000000"/>
                </a:solidFill>
                <a:cs typeface="+mn-cs"/>
              </a:rPr>
              <a:t>E-MAILS AND THE INTERNET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Autor: Mgr. Hana Syrovátková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Stručná anotace: Prezentace tématu </a:t>
            </a:r>
            <a:r>
              <a:rPr lang="en-GB" b="1" dirty="0" smtClean="0">
                <a:solidFill>
                  <a:srgbClr val="000000"/>
                </a:solidFill>
                <a:cs typeface="+mn-cs"/>
              </a:rPr>
              <a:t>E-MAILS AND THE INTERNET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- </a:t>
            </a:r>
            <a:r>
              <a:rPr lang="cs-CZ" b="1" dirty="0">
                <a:solidFill>
                  <a:srgbClr val="000000"/>
                </a:solidFill>
              </a:rPr>
              <a:t>úvod do tématu „Počítače a komunikace</a:t>
            </a:r>
            <a:r>
              <a:rPr lang="cs-CZ" b="1" dirty="0" smtClean="0">
                <a:solidFill>
                  <a:srgbClr val="000000"/>
                </a:solidFill>
              </a:rPr>
              <a:t>“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.</a:t>
            </a: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Metodické zhodnocení: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1.3.2012,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7.B; </a:t>
            </a:r>
            <a:r>
              <a:rPr lang="cs-CZ" b="1" dirty="0">
                <a:solidFill>
                  <a:srgbClr val="000000"/>
                </a:solidFill>
              </a:rPr>
              <a:t>materiál je přiměřený věku žáků 2. stupně ZŠ; splnil výstup ŠVP – výchova k myšlení v evropských a globálních souvislostech – Internet a komunikace po celém </a:t>
            </a:r>
            <a:r>
              <a:rPr lang="cs-CZ" b="1" dirty="0" smtClean="0">
                <a:solidFill>
                  <a:srgbClr val="000000"/>
                </a:solidFill>
              </a:rPr>
              <a:t>světě; </a:t>
            </a:r>
            <a:r>
              <a:rPr lang="cs-CZ" b="1" dirty="0">
                <a:solidFill>
                  <a:srgbClr val="000000"/>
                </a:solidFill>
              </a:rPr>
              <a:t>schopnost obměňovat jednoduché věty a texty, </a:t>
            </a:r>
            <a:r>
              <a:rPr lang="cs-CZ" b="1" dirty="0"/>
              <a:t>odvodit pravděpodobný význam nových slov z kontextu a vyhledávat v textech odpovědi na otázky</a:t>
            </a:r>
            <a:r>
              <a:rPr lang="cs-CZ" b="1" dirty="0">
                <a:solidFill>
                  <a:srgbClr val="000000"/>
                </a:solidFill>
              </a:rPr>
              <a:t>.</a:t>
            </a: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56185" y="908720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Ask another student.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How often do you send emails?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Who do you send them to?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Do you always reply to emails quickly?</a:t>
            </a:r>
          </a:p>
          <a:p>
            <a:endParaRPr lang="en-GB" sz="2400" dirty="0" smtClean="0"/>
          </a:p>
          <a:p>
            <a:endParaRPr lang="en-GB" sz="2400" b="1" dirty="0" smtClean="0"/>
          </a:p>
          <a:p>
            <a:endParaRPr lang="en-GB" sz="2400" b="1" dirty="0"/>
          </a:p>
          <a:p>
            <a:r>
              <a:rPr lang="en-GB" sz="2400" b="1" dirty="0" smtClean="0"/>
              <a:t>Write the answers into your notebook.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427766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755576" y="764704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[cit. 2012-01-20]. Obrázky vloženy z Klipartu</a:t>
            </a:r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2060574"/>
            <a:ext cx="8229600" cy="3168625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E-MAILS</a:t>
            </a:r>
            <a:r>
              <a:rPr lang="en-GB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GB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AND </a:t>
            </a:r>
            <a:br>
              <a:rPr lang="en-GB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INTERNET</a:t>
            </a:r>
            <a: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467322" y="33265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E-mail</a:t>
            </a:r>
            <a:r>
              <a:rPr lang="en-GB" sz="3200" dirty="0" smtClean="0"/>
              <a:t> is a system for </a:t>
            </a:r>
            <a:r>
              <a:rPr lang="en-GB" sz="3200" b="1" dirty="0" smtClean="0"/>
              <a:t>sending messages</a:t>
            </a:r>
            <a:r>
              <a:rPr lang="en-GB" sz="3200" dirty="0" smtClean="0"/>
              <a:t> </a:t>
            </a:r>
          </a:p>
          <a:p>
            <a:pPr algn="ctr"/>
            <a:r>
              <a:rPr lang="en-GB" sz="3200" dirty="0" smtClean="0"/>
              <a:t>from one computer to another.</a:t>
            </a:r>
            <a:endParaRPr lang="en-GB" sz="3200" dirty="0"/>
          </a:p>
        </p:txBody>
      </p:sp>
      <p:pic>
        <p:nvPicPr>
          <p:cNvPr id="1026" name="Picture 2" descr="C:\Users\ucitel\AppData\Local\Microsoft\Windows\Temporary Internet Files\Content.IE5\LR2RL2CF\MC90023393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709895"/>
            <a:ext cx="4172069" cy="45274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35373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467544" y="33265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E-mail</a:t>
            </a:r>
            <a:r>
              <a:rPr lang="en-GB" sz="3200" dirty="0" smtClean="0"/>
              <a:t> also means </a:t>
            </a:r>
            <a:r>
              <a:rPr lang="en-GB" sz="3200" b="1" dirty="0" smtClean="0"/>
              <a:t>to send a message </a:t>
            </a:r>
            <a:r>
              <a:rPr lang="en-GB" sz="3200" dirty="0" smtClean="0"/>
              <a:t>to someone by email.</a:t>
            </a:r>
            <a:endParaRPr lang="en-GB" sz="3200" dirty="0"/>
          </a:p>
        </p:txBody>
      </p:sp>
      <p:pic>
        <p:nvPicPr>
          <p:cNvPr id="2050" name="Picture 2" descr="C:\Users\ucitel\AppData\Local\Microsoft\Windows\Temporary Internet Files\Content.IE5\HVYW9OCA\MC90023035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864" y="2276872"/>
            <a:ext cx="5227822" cy="3431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51594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citel\AppData\Local\Microsoft\Windows\Temporary Internet Files\Content.IE5\6VNXVQ1M\MP90031554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994">
            <a:off x="5721207" y="2245794"/>
            <a:ext cx="2160240" cy="15445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79512" y="548680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We can:</a:t>
            </a:r>
          </a:p>
          <a:p>
            <a:pPr algn="ctr"/>
            <a:r>
              <a:rPr lang="en-GB" sz="2800" dirty="0" smtClean="0"/>
              <a:t>- </a:t>
            </a:r>
            <a:r>
              <a:rPr lang="en-GB" sz="2800" b="1" dirty="0"/>
              <a:t>s</a:t>
            </a:r>
            <a:r>
              <a:rPr lang="en-GB" sz="2800" b="1" dirty="0" smtClean="0"/>
              <a:t>end</a:t>
            </a:r>
            <a:r>
              <a:rPr lang="en-GB" sz="2800" dirty="0" smtClean="0"/>
              <a:t> emails, </a:t>
            </a:r>
            <a:r>
              <a:rPr lang="en-GB" sz="2800" b="1" dirty="0" smtClean="0"/>
              <a:t>check</a:t>
            </a:r>
            <a:r>
              <a:rPr lang="en-GB" sz="2800" dirty="0" smtClean="0"/>
              <a:t> our emails, or </a:t>
            </a:r>
            <a:r>
              <a:rPr lang="en-GB" sz="2800" b="1" dirty="0" smtClean="0"/>
              <a:t>get</a:t>
            </a:r>
            <a:r>
              <a:rPr lang="en-GB" sz="2800" dirty="0" smtClean="0"/>
              <a:t> the emails.</a:t>
            </a:r>
            <a:endParaRPr lang="en-GB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39847" y="3645024"/>
            <a:ext cx="66830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/>
              <a:t>Examples</a:t>
            </a:r>
            <a:r>
              <a:rPr lang="en-GB" sz="28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I </a:t>
            </a:r>
            <a:r>
              <a:rPr lang="en-GB" sz="2800" b="1" dirty="0" smtClean="0"/>
              <a:t>sent</a:t>
            </a:r>
            <a:r>
              <a:rPr lang="en-GB" sz="2800" dirty="0" smtClean="0"/>
              <a:t> you an </a:t>
            </a:r>
            <a:r>
              <a:rPr lang="en-GB" sz="2800" b="1" dirty="0" smtClean="0"/>
              <a:t>e-mail</a:t>
            </a:r>
            <a:r>
              <a:rPr lang="en-GB" sz="2800" dirty="0" smtClean="0"/>
              <a:t> yesterday.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W</a:t>
            </a:r>
            <a:r>
              <a:rPr lang="en-GB" sz="2800" dirty="0" smtClean="0"/>
              <a:t>hat’s your </a:t>
            </a:r>
            <a:r>
              <a:rPr lang="en-GB" sz="2800" b="1" dirty="0" smtClean="0"/>
              <a:t>e-mail address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Did you </a:t>
            </a:r>
            <a:r>
              <a:rPr lang="en-GB" sz="2800" b="1" dirty="0" smtClean="0"/>
              <a:t>check</a:t>
            </a:r>
            <a:r>
              <a:rPr lang="en-GB" sz="2800" dirty="0" smtClean="0"/>
              <a:t> your </a:t>
            </a:r>
            <a:r>
              <a:rPr lang="en-GB" sz="2800" b="1" dirty="0" smtClean="0"/>
              <a:t>e-mail</a:t>
            </a:r>
            <a:r>
              <a:rPr lang="en-GB" sz="2800" dirty="0" smtClean="0"/>
              <a:t> today?</a:t>
            </a:r>
          </a:p>
          <a:p>
            <a:pPr algn="ctr"/>
            <a:endParaRPr lang="en-GB" sz="2800" dirty="0"/>
          </a:p>
        </p:txBody>
      </p:sp>
      <p:sp>
        <p:nvSpPr>
          <p:cNvPr id="10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0535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611560" y="527344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E-mail address</a:t>
            </a:r>
            <a:endParaRPr lang="en-GB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3933056"/>
            <a:ext cx="79928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‘You can e-mail me at </a:t>
            </a:r>
            <a:r>
              <a:rPr lang="en-GB" sz="2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3"/>
              </a:rPr>
              <a:t>el@freeserver.co.uk</a:t>
            </a:r>
            <a:r>
              <a:rPr lang="en-GB" sz="2800" dirty="0" smtClean="0"/>
              <a:t> .’</a:t>
            </a:r>
          </a:p>
          <a:p>
            <a:endParaRPr lang="en-GB" sz="2400" dirty="0"/>
          </a:p>
        </p:txBody>
      </p:sp>
      <p:pic>
        <p:nvPicPr>
          <p:cNvPr id="10" name="Picture 2" descr="C:\Users\ucitel\AppData\Local\Microsoft\Windows\Temporary Internet Files\Content.IE5\IDQDXJ41\MP90043307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75553">
            <a:off x="3404525" y="1839396"/>
            <a:ext cx="2291521" cy="16040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Přímá spojnice se šipkou 3"/>
          <p:cNvCxnSpPr>
            <a:stCxn id="11" idx="0"/>
          </p:cNvCxnSpPr>
          <p:nvPr/>
        </p:nvCxnSpPr>
        <p:spPr>
          <a:xfrm flipV="1">
            <a:off x="4827831" y="4368148"/>
            <a:ext cx="104209" cy="895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7051659" y="4377881"/>
            <a:ext cx="203726" cy="895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V="1">
            <a:off x="7286842" y="4379332"/>
            <a:ext cx="248225" cy="895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568320" y="5274786"/>
            <a:ext cx="123174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/dot/</a:t>
            </a:r>
            <a:endParaRPr lang="en-GB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211960" y="5263602"/>
            <a:ext cx="123174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/at/</a:t>
            </a:r>
            <a:endParaRPr lang="en-GB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0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6225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94360173"/>
              </p:ext>
            </p:extLst>
          </p:nvPr>
        </p:nvGraphicFramePr>
        <p:xfrm>
          <a:off x="899592" y="1556792"/>
          <a:ext cx="7488832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025"/>
                <a:gridCol w="4449807"/>
              </a:tblGrid>
              <a:tr h="504056">
                <a:tc gridSpan="2">
                  <a:txBody>
                    <a:bodyPr/>
                    <a:lstStyle/>
                    <a:p>
                      <a:r>
                        <a:rPr lang="en-GB" sz="2400" dirty="0" smtClean="0"/>
                        <a:t>Meaning of the words:</a:t>
                      </a:r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online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on the internet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web address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internet address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website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go to a website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fast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quick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download songs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copy songs from the internet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</a:t>
                      </a:r>
                      <a:r>
                        <a:rPr lang="en-GB" sz="2400" dirty="0" err="1" smtClean="0"/>
                        <a:t>chatroom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chat</a:t>
                      </a:r>
                      <a:r>
                        <a:rPr lang="en-GB" sz="2400" baseline="0" dirty="0" smtClean="0"/>
                        <a:t> online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go online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use the internet</a:t>
                      </a:r>
                      <a:endParaRPr lang="en-GB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data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computer information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755576" y="527344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THE INTERNET</a:t>
            </a:r>
            <a:endParaRPr lang="en-GB" sz="4000" b="1" dirty="0"/>
          </a:p>
        </p:txBody>
      </p:sp>
      <p:sp>
        <p:nvSpPr>
          <p:cNvPr id="10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57955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80475187"/>
              </p:ext>
            </p:extLst>
          </p:nvPr>
        </p:nvGraphicFramePr>
        <p:xfrm>
          <a:off x="655816" y="1628800"/>
          <a:ext cx="7948632" cy="4015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40120"/>
                <a:gridCol w="4608512"/>
              </a:tblGrid>
              <a:tr h="5019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online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on the internet</a:t>
                      </a:r>
                      <a:endParaRPr lang="en-GB" sz="2400" b="0" dirty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web address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quick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website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copy songs from the internet</a:t>
                      </a:r>
                      <a:endParaRPr lang="en-GB" sz="2400" dirty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fast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go to a website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download songs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internet address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</a:t>
                      </a:r>
                      <a:r>
                        <a:rPr lang="en-GB" sz="2400" dirty="0" err="1" smtClean="0"/>
                        <a:t>chatroom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computer information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go online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chat</a:t>
                      </a:r>
                      <a:r>
                        <a:rPr lang="en-GB" sz="2400" baseline="0" dirty="0" smtClean="0"/>
                        <a:t> online</a:t>
                      </a:r>
                      <a:endParaRPr lang="en-GB" sz="2400" dirty="0" smtClean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data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use the internet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683568" y="683275"/>
            <a:ext cx="463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Match the words in the table.</a:t>
            </a:r>
            <a:endParaRPr lang="en-GB" sz="2400" b="1" dirty="0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93128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19581852"/>
              </p:ext>
            </p:extLst>
          </p:nvPr>
        </p:nvGraphicFramePr>
        <p:xfrm>
          <a:off x="655816" y="1628800"/>
          <a:ext cx="7948632" cy="4015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40120"/>
                <a:gridCol w="4608512"/>
              </a:tblGrid>
              <a:tr h="5019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online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on the internet</a:t>
                      </a:r>
                      <a:endParaRPr lang="en-GB" sz="2400" b="0" dirty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web address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quick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website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copy songs from the internet</a:t>
                      </a:r>
                      <a:endParaRPr lang="en-GB" sz="2400" dirty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fast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go to a website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download songs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internet address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visit a </a:t>
                      </a:r>
                      <a:r>
                        <a:rPr lang="en-GB" sz="2400" dirty="0" err="1" smtClean="0"/>
                        <a:t>chatroom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computer information</a:t>
                      </a:r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go online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chat</a:t>
                      </a:r>
                      <a:r>
                        <a:rPr lang="en-GB" sz="2400" baseline="0" dirty="0" smtClean="0"/>
                        <a:t> online</a:t>
                      </a:r>
                      <a:endParaRPr lang="en-GB" sz="2400" dirty="0" smtClean="0"/>
                    </a:p>
                  </a:txBody>
                  <a:tcPr/>
                </a:tc>
              </a:tr>
              <a:tr h="50195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data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use the internet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683568" y="683275"/>
            <a:ext cx="463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KEY</a:t>
            </a:r>
          </a:p>
          <a:p>
            <a:r>
              <a:rPr lang="en-GB" sz="2400" b="1" dirty="0" smtClean="0"/>
              <a:t>Match the words in the table.</a:t>
            </a:r>
            <a:endParaRPr lang="en-GB" sz="2400" b="1" dirty="0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3001700" y="2492896"/>
            <a:ext cx="994236" cy="13681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3057941" y="2348880"/>
            <a:ext cx="994236" cy="9804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V="1">
            <a:off x="3103842" y="2852936"/>
            <a:ext cx="994236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3114182" y="4437112"/>
            <a:ext cx="881754" cy="4848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3103842" y="4869160"/>
            <a:ext cx="994236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V="1">
            <a:off x="3114182" y="4470648"/>
            <a:ext cx="1034154" cy="9025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3015933" y="2852936"/>
            <a:ext cx="1036244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>
            <a:off x="3001700" y="1858634"/>
            <a:ext cx="105047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6539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ití písma">
  <a:themeElements>
    <a:clrScheme name="Složený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787</TotalTime>
  <Words>758</Words>
  <Application>Microsoft Office PowerPoint</Application>
  <PresentationFormat>Předvádění na obrazovce (4:3)</PresentationFormat>
  <Paragraphs>152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Výchozí návrh</vt:lpstr>
      <vt:lpstr>Lití písma</vt:lpstr>
      <vt:lpstr>Snímek 1</vt:lpstr>
      <vt:lpstr>  E-MAILS   AND  THE INTERNET 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Nejedlá</dc:creator>
  <cp:lastModifiedBy>Uživatel</cp:lastModifiedBy>
  <cp:revision>91</cp:revision>
  <dcterms:created xsi:type="dcterms:W3CDTF">2011-05-03T09:55:49Z</dcterms:created>
  <dcterms:modified xsi:type="dcterms:W3CDTF">2012-05-07T09:38:41Z</dcterms:modified>
</cp:coreProperties>
</file>